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autoCompressPictures="0">
  <p:sldMasterIdLst>
    <p:sldMasterId id="2147483648" r:id="rId1"/>
    <p:sldMasterId id="2147483660" r:id="rId2"/>
    <p:sldMasterId id="2147483672" r:id="rId3"/>
    <p:sldMasterId id="2147483684" r:id="rId4"/>
    <p:sldMasterId id="2147483696" r:id="rId5"/>
    <p:sldMasterId id="2147483708" r:id="rId6"/>
    <p:sldMasterId id="2147483720" r:id="rId7"/>
  </p:sldMasterIdLst>
  <p:notesMasterIdLst>
    <p:notesMasterId r:id="rId210"/>
  </p:notesMasterIdLst>
  <p:sldIdLst>
    <p:sldId id="256" r:id="rId8"/>
    <p:sldId id="377" r:id="rId9"/>
    <p:sldId id="324" r:id="rId10"/>
    <p:sldId id="273" r:id="rId11"/>
    <p:sldId id="275" r:id="rId12"/>
    <p:sldId id="978" r:id="rId13"/>
    <p:sldId id="651" r:id="rId14"/>
    <p:sldId id="653" r:id="rId15"/>
    <p:sldId id="285" r:id="rId16"/>
    <p:sldId id="288" r:id="rId17"/>
    <p:sldId id="726" r:id="rId18"/>
    <p:sldId id="654" r:id="rId19"/>
    <p:sldId id="289" r:id="rId20"/>
    <p:sldId id="657" r:id="rId21"/>
    <p:sldId id="1000" r:id="rId22"/>
    <p:sldId id="294" r:id="rId23"/>
    <p:sldId id="658" r:id="rId24"/>
    <p:sldId id="660" r:id="rId25"/>
    <p:sldId id="663" r:id="rId26"/>
    <p:sldId id="664" r:id="rId27"/>
    <p:sldId id="655" r:id="rId28"/>
    <p:sldId id="291" r:id="rId29"/>
    <p:sldId id="729" r:id="rId30"/>
    <p:sldId id="311" r:id="rId31"/>
    <p:sldId id="780" r:id="rId32"/>
    <p:sldId id="313" r:id="rId33"/>
    <p:sldId id="672" r:id="rId34"/>
    <p:sldId id="673" r:id="rId35"/>
    <p:sldId id="317" r:id="rId36"/>
    <p:sldId id="675" r:id="rId37"/>
    <p:sldId id="979" r:id="rId38"/>
    <p:sldId id="652" r:id="rId39"/>
    <p:sldId id="381" r:id="rId40"/>
    <p:sldId id="382" r:id="rId41"/>
    <p:sldId id="989" r:id="rId42"/>
    <p:sldId id="990" r:id="rId43"/>
    <p:sldId id="383" r:id="rId44"/>
    <p:sldId id="676" r:id="rId45"/>
    <p:sldId id="677" r:id="rId46"/>
    <p:sldId id="385" r:id="rId47"/>
    <p:sldId id="387" r:id="rId48"/>
    <p:sldId id="389" r:id="rId49"/>
    <p:sldId id="678" r:id="rId50"/>
    <p:sldId id="391" r:id="rId51"/>
    <p:sldId id="679" r:id="rId52"/>
    <p:sldId id="393" r:id="rId53"/>
    <p:sldId id="394" r:id="rId54"/>
    <p:sldId id="757" r:id="rId55"/>
    <p:sldId id="398" r:id="rId56"/>
    <p:sldId id="680" r:id="rId57"/>
    <p:sldId id="400" r:id="rId58"/>
    <p:sldId id="682" r:id="rId59"/>
    <p:sldId id="401" r:id="rId60"/>
    <p:sldId id="403" r:id="rId61"/>
    <p:sldId id="404" r:id="rId62"/>
    <p:sldId id="683" r:id="rId63"/>
    <p:sldId id="406" r:id="rId64"/>
    <p:sldId id="407" r:id="rId65"/>
    <p:sldId id="993" r:id="rId66"/>
    <p:sldId id="992" r:id="rId67"/>
    <p:sldId id="409" r:id="rId68"/>
    <p:sldId id="410" r:id="rId69"/>
    <p:sldId id="416" r:id="rId70"/>
    <p:sldId id="417" r:id="rId71"/>
    <p:sldId id="418" r:id="rId72"/>
    <p:sldId id="760" r:id="rId73"/>
    <p:sldId id="761" r:id="rId74"/>
    <p:sldId id="478" r:id="rId75"/>
    <p:sldId id="431" r:id="rId76"/>
    <p:sldId id="432" r:id="rId77"/>
    <p:sldId id="434" r:id="rId78"/>
    <p:sldId id="994" r:id="rId79"/>
    <p:sldId id="436" r:id="rId80"/>
    <p:sldId id="775" r:id="rId81"/>
    <p:sldId id="776" r:id="rId82"/>
    <p:sldId id="778" r:id="rId83"/>
    <p:sldId id="779" r:id="rId84"/>
    <p:sldId id="443" r:id="rId85"/>
    <p:sldId id="445" r:id="rId86"/>
    <p:sldId id="446" r:id="rId87"/>
    <p:sldId id="447" r:id="rId88"/>
    <p:sldId id="448" r:id="rId89"/>
    <p:sldId id="687" r:id="rId90"/>
    <p:sldId id="449" r:id="rId91"/>
    <p:sldId id="450" r:id="rId92"/>
    <p:sldId id="451" r:id="rId93"/>
    <p:sldId id="452" r:id="rId94"/>
    <p:sldId id="976" r:id="rId95"/>
    <p:sldId id="977" r:id="rId96"/>
    <p:sldId id="480" r:id="rId97"/>
    <p:sldId id="457" r:id="rId98"/>
    <p:sldId id="762" r:id="rId99"/>
    <p:sldId id="462" r:id="rId100"/>
    <p:sldId id="464" r:id="rId101"/>
    <p:sldId id="467" r:id="rId102"/>
    <p:sldId id="468" r:id="rId103"/>
    <p:sldId id="469" r:id="rId104"/>
    <p:sldId id="803" r:id="rId105"/>
    <p:sldId id="804" r:id="rId106"/>
    <p:sldId id="473" r:id="rId107"/>
    <p:sldId id="805" r:id="rId108"/>
    <p:sldId id="482" r:id="rId109"/>
    <p:sldId id="485" r:id="rId110"/>
    <p:sldId id="487" r:id="rId111"/>
    <p:sldId id="490" r:id="rId112"/>
    <p:sldId id="491" r:id="rId113"/>
    <p:sldId id="690" r:id="rId114"/>
    <p:sldId id="502" r:id="rId115"/>
    <p:sldId id="503" r:id="rId116"/>
    <p:sldId id="504" r:id="rId117"/>
    <p:sldId id="505" r:id="rId118"/>
    <p:sldId id="798" r:id="rId119"/>
    <p:sldId id="507" r:id="rId120"/>
    <p:sldId id="799" r:id="rId121"/>
    <p:sldId id="800" r:id="rId122"/>
    <p:sldId id="801" r:id="rId123"/>
    <p:sldId id="802" r:id="rId124"/>
    <p:sldId id="538" r:id="rId125"/>
    <p:sldId id="513" r:id="rId126"/>
    <p:sldId id="514" r:id="rId127"/>
    <p:sldId id="731" r:id="rId128"/>
    <p:sldId id="980" r:id="rId129"/>
    <p:sldId id="732" r:id="rId130"/>
    <p:sldId id="733" r:id="rId131"/>
    <p:sldId id="518" r:id="rId132"/>
    <p:sldId id="522" r:id="rId133"/>
    <p:sldId id="525" r:id="rId134"/>
    <p:sldId id="529" r:id="rId135"/>
    <p:sldId id="531" r:id="rId136"/>
    <p:sldId id="691" r:id="rId137"/>
    <p:sldId id="532" r:id="rId138"/>
    <p:sldId id="533" r:id="rId139"/>
    <p:sldId id="534" r:id="rId140"/>
    <p:sldId id="573" r:id="rId141"/>
    <p:sldId id="546" r:id="rId142"/>
    <p:sldId id="806" r:id="rId143"/>
    <p:sldId id="547" r:id="rId144"/>
    <p:sldId id="763" r:id="rId145"/>
    <p:sldId id="734" r:id="rId146"/>
    <p:sldId id="807" r:id="rId147"/>
    <p:sldId id="808" r:id="rId148"/>
    <p:sldId id="764" r:id="rId149"/>
    <p:sldId id="735" r:id="rId150"/>
    <p:sldId id="692" r:id="rId151"/>
    <p:sldId id="551" r:id="rId152"/>
    <p:sldId id="809" r:id="rId153"/>
    <p:sldId id="574" r:id="rId154"/>
    <p:sldId id="558" r:id="rId155"/>
    <p:sldId id="560" r:id="rId156"/>
    <p:sldId id="561" r:id="rId157"/>
    <p:sldId id="563" r:id="rId158"/>
    <p:sldId id="566" r:id="rId159"/>
    <p:sldId id="568" r:id="rId160"/>
    <p:sldId id="569" r:id="rId161"/>
    <p:sldId id="648" r:id="rId162"/>
    <p:sldId id="736" r:id="rId163"/>
    <p:sldId id="737" r:id="rId164"/>
    <p:sldId id="810" r:id="rId165"/>
    <p:sldId id="739" r:id="rId166"/>
    <p:sldId id="740" r:id="rId167"/>
    <p:sldId id="741" r:id="rId168"/>
    <p:sldId id="743" r:id="rId169"/>
    <p:sldId id="744" r:id="rId170"/>
    <p:sldId id="745" r:id="rId171"/>
    <p:sldId id="746" r:id="rId172"/>
    <p:sldId id="814" r:id="rId173"/>
    <p:sldId id="815" r:id="rId174"/>
    <p:sldId id="747" r:id="rId175"/>
    <p:sldId id="768" r:id="rId176"/>
    <p:sldId id="769" r:id="rId177"/>
    <p:sldId id="770" r:id="rId178"/>
    <p:sldId id="771" r:id="rId179"/>
    <p:sldId id="748" r:id="rId180"/>
    <p:sldId id="773" r:id="rId181"/>
    <p:sldId id="749" r:id="rId182"/>
    <p:sldId id="750" r:id="rId183"/>
    <p:sldId id="774" r:id="rId184"/>
    <p:sldId id="649" r:id="rId185"/>
    <p:sldId id="611" r:id="rId186"/>
    <p:sldId id="972" r:id="rId187"/>
    <p:sldId id="973" r:id="rId188"/>
    <p:sldId id="974" r:id="rId189"/>
    <p:sldId id="975" r:id="rId190"/>
    <p:sldId id="615" r:id="rId191"/>
    <p:sldId id="617" r:id="rId192"/>
    <p:sldId id="619" r:id="rId193"/>
    <p:sldId id="621" r:id="rId194"/>
    <p:sldId id="699" r:id="rId195"/>
    <p:sldId id="628" r:id="rId196"/>
    <p:sldId id="700" r:id="rId197"/>
    <p:sldId id="701" r:id="rId198"/>
    <p:sldId id="756" r:id="rId199"/>
    <p:sldId id="751" r:id="rId200"/>
    <p:sldId id="752" r:id="rId201"/>
    <p:sldId id="753" r:id="rId202"/>
    <p:sldId id="754" r:id="rId203"/>
    <p:sldId id="985" r:id="rId204"/>
    <p:sldId id="984" r:id="rId205"/>
    <p:sldId id="634" r:id="rId206"/>
    <p:sldId id="639" r:id="rId207"/>
    <p:sldId id="640" r:id="rId208"/>
    <p:sldId id="644" r:id="rId209"/>
  </p:sldIdLst>
  <p:sldSz cx="13004800" cy="9753600"/>
  <p:notesSz cx="6858000" cy="9144000"/>
  <p:custDataLst>
    <p:tags r:id="rId211"/>
  </p:custDataLst>
  <p:defaultTextStyle>
    <a:defPPr>
      <a:defRPr lang="zh-CN"/>
    </a:defPPr>
    <a:lvl1pPr algn="l" defTabSz="584200" rtl="0" eaLnBrk="0" fontAlgn="base" hangingPunct="0">
      <a:spcBef>
        <a:spcPct val="0"/>
      </a:spcBef>
      <a:spcAft>
        <a:spcPct val="0"/>
      </a:spcAft>
      <a:defRPr sz="3600" kern="1200">
        <a:solidFill>
          <a:srgbClr val="000000"/>
        </a:solidFill>
        <a:latin typeface="Helvetica Neue" charset="0"/>
        <a:ea typeface="Helvetica Neue" charset="0"/>
        <a:cs typeface="Helvetica Neue" charset="0"/>
        <a:sym typeface="Helvetica Neue" charset="0"/>
      </a:defRPr>
    </a:lvl1pPr>
    <a:lvl2pPr marL="457200" algn="l" defTabSz="584200" rtl="0" eaLnBrk="0" fontAlgn="base" hangingPunct="0">
      <a:spcBef>
        <a:spcPct val="0"/>
      </a:spcBef>
      <a:spcAft>
        <a:spcPct val="0"/>
      </a:spcAft>
      <a:defRPr sz="3600" kern="1200">
        <a:solidFill>
          <a:srgbClr val="000000"/>
        </a:solidFill>
        <a:latin typeface="Helvetica Neue" charset="0"/>
        <a:ea typeface="Helvetica Neue" charset="0"/>
        <a:cs typeface="Helvetica Neue" charset="0"/>
        <a:sym typeface="Helvetica Neue" charset="0"/>
      </a:defRPr>
    </a:lvl2pPr>
    <a:lvl3pPr marL="914400" algn="l" defTabSz="584200" rtl="0" eaLnBrk="0" fontAlgn="base" hangingPunct="0">
      <a:spcBef>
        <a:spcPct val="0"/>
      </a:spcBef>
      <a:spcAft>
        <a:spcPct val="0"/>
      </a:spcAft>
      <a:defRPr sz="3600" kern="1200">
        <a:solidFill>
          <a:srgbClr val="000000"/>
        </a:solidFill>
        <a:latin typeface="Helvetica Neue" charset="0"/>
        <a:ea typeface="Helvetica Neue" charset="0"/>
        <a:cs typeface="Helvetica Neue" charset="0"/>
        <a:sym typeface="Helvetica Neue" charset="0"/>
      </a:defRPr>
    </a:lvl3pPr>
    <a:lvl4pPr marL="1371600" algn="l" defTabSz="584200" rtl="0" eaLnBrk="0" fontAlgn="base" hangingPunct="0">
      <a:spcBef>
        <a:spcPct val="0"/>
      </a:spcBef>
      <a:spcAft>
        <a:spcPct val="0"/>
      </a:spcAft>
      <a:defRPr sz="3600" kern="1200">
        <a:solidFill>
          <a:srgbClr val="000000"/>
        </a:solidFill>
        <a:latin typeface="Helvetica Neue" charset="0"/>
        <a:ea typeface="Helvetica Neue" charset="0"/>
        <a:cs typeface="Helvetica Neue" charset="0"/>
        <a:sym typeface="Helvetica Neue" charset="0"/>
      </a:defRPr>
    </a:lvl4pPr>
    <a:lvl5pPr marL="1828800" algn="l" defTabSz="584200" rtl="0" eaLnBrk="0" fontAlgn="base" hangingPunct="0">
      <a:spcBef>
        <a:spcPct val="0"/>
      </a:spcBef>
      <a:spcAft>
        <a:spcPct val="0"/>
      </a:spcAft>
      <a:defRPr sz="3600" kern="1200">
        <a:solidFill>
          <a:srgbClr val="000000"/>
        </a:solidFill>
        <a:latin typeface="Helvetica Neue" charset="0"/>
        <a:ea typeface="Helvetica Neue" charset="0"/>
        <a:cs typeface="Helvetica Neue" charset="0"/>
        <a:sym typeface="Helvetica Neue" charset="0"/>
      </a:defRPr>
    </a:lvl5pPr>
    <a:lvl6pPr marL="2286000" algn="l" defTabSz="914400" rtl="0" eaLnBrk="1" latinLnBrk="0" hangingPunct="1">
      <a:defRPr sz="3600" kern="1200">
        <a:solidFill>
          <a:srgbClr val="000000"/>
        </a:solidFill>
        <a:latin typeface="Helvetica Neue" charset="0"/>
        <a:ea typeface="Helvetica Neue" charset="0"/>
        <a:cs typeface="Helvetica Neue" charset="0"/>
        <a:sym typeface="Helvetica Neue" charset="0"/>
      </a:defRPr>
    </a:lvl6pPr>
    <a:lvl7pPr marL="2743200" algn="l" defTabSz="914400" rtl="0" eaLnBrk="1" latinLnBrk="0" hangingPunct="1">
      <a:defRPr sz="3600" kern="1200">
        <a:solidFill>
          <a:srgbClr val="000000"/>
        </a:solidFill>
        <a:latin typeface="Helvetica Neue" charset="0"/>
        <a:ea typeface="Helvetica Neue" charset="0"/>
        <a:cs typeface="Helvetica Neue" charset="0"/>
        <a:sym typeface="Helvetica Neue" charset="0"/>
      </a:defRPr>
    </a:lvl7pPr>
    <a:lvl8pPr marL="3200400" algn="l" defTabSz="914400" rtl="0" eaLnBrk="1" latinLnBrk="0" hangingPunct="1">
      <a:defRPr sz="3600" kern="1200">
        <a:solidFill>
          <a:srgbClr val="000000"/>
        </a:solidFill>
        <a:latin typeface="Helvetica Neue" charset="0"/>
        <a:ea typeface="Helvetica Neue" charset="0"/>
        <a:cs typeface="Helvetica Neue" charset="0"/>
        <a:sym typeface="Helvetica Neue" charset="0"/>
      </a:defRPr>
    </a:lvl8pPr>
    <a:lvl9pPr marL="3657600" algn="l" defTabSz="914400" rtl="0" eaLnBrk="1" latinLnBrk="0" hangingPunct="1">
      <a:defRPr sz="3600" kern="1200">
        <a:solidFill>
          <a:srgbClr val="000000"/>
        </a:solidFill>
        <a:latin typeface="Helvetica Neue" charset="0"/>
        <a:ea typeface="Helvetica Neue" charset="0"/>
        <a:cs typeface="Helvetica Neue" charset="0"/>
        <a:sym typeface="Helvetica Neue" charset="0"/>
      </a:defRPr>
    </a:lvl9pPr>
  </p:defaultTextStyle>
  <p:extLst>
    <p:ext uri="{EFAFB233-063F-42B5-8137-9DF3F51BA10A}">
      <p15:sldGuideLst xmlns:p15="http://schemas.microsoft.com/office/powerpoint/2012/main" xmlns="">
        <p15:guide id="1" orient="horz" pos="3034" userDrawn="1">
          <p15:clr>
            <a:srgbClr val="A4A3A4"/>
          </p15:clr>
        </p15:guide>
        <p15:guide id="2" pos="40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323232"/>
    <a:srgbClr val="FF5B3B"/>
    <a:srgbClr val="00D1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18" autoAdjust="0"/>
    <p:restoredTop sz="96621" autoAdjust="0"/>
  </p:normalViewPr>
  <p:slideViewPr>
    <p:cSldViewPr showGuides="1">
      <p:cViewPr varScale="1">
        <p:scale>
          <a:sx n="48" d="100"/>
          <a:sy n="48" d="100"/>
        </p:scale>
        <p:origin x="-1188" y="-102"/>
      </p:cViewPr>
      <p:guideLst>
        <p:guide orient="horz" pos="3034"/>
        <p:guide pos="4096"/>
      </p:guideLst>
    </p:cSldViewPr>
  </p:slideViewPr>
  <p:notesTextViewPr>
    <p:cViewPr>
      <p:scale>
        <a:sx n="55" d="100"/>
        <a:sy n="55"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59" Type="http://schemas.openxmlformats.org/officeDocument/2006/relationships/slide" Target="slides/slide152.xml"/><Relationship Id="rId170" Type="http://schemas.openxmlformats.org/officeDocument/2006/relationships/slide" Target="slides/slide163.xml"/><Relationship Id="rId191" Type="http://schemas.openxmlformats.org/officeDocument/2006/relationships/slide" Target="slides/slide184.xml"/><Relationship Id="rId205" Type="http://schemas.openxmlformats.org/officeDocument/2006/relationships/slide" Target="slides/slide198.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slide" Target="slides/slide121.xml"/><Relationship Id="rId144" Type="http://schemas.openxmlformats.org/officeDocument/2006/relationships/slide" Target="slides/slide137.xml"/><Relationship Id="rId149" Type="http://schemas.openxmlformats.org/officeDocument/2006/relationships/slide" Target="slides/slide142.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160" Type="http://schemas.openxmlformats.org/officeDocument/2006/relationships/slide" Target="slides/slide153.xml"/><Relationship Id="rId165" Type="http://schemas.openxmlformats.org/officeDocument/2006/relationships/slide" Target="slides/slide158.xml"/><Relationship Id="rId181" Type="http://schemas.openxmlformats.org/officeDocument/2006/relationships/slide" Target="slides/slide174.xml"/><Relationship Id="rId186" Type="http://schemas.openxmlformats.org/officeDocument/2006/relationships/slide" Target="slides/slide179.xml"/><Relationship Id="rId211" Type="http://schemas.openxmlformats.org/officeDocument/2006/relationships/tags" Target="tags/tag1.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openxmlformats.org/officeDocument/2006/relationships/slide" Target="slides/slide127.xml"/><Relationship Id="rId139" Type="http://schemas.openxmlformats.org/officeDocument/2006/relationships/slide" Target="slides/slide132.xml"/><Relationship Id="rId80" Type="http://schemas.openxmlformats.org/officeDocument/2006/relationships/slide" Target="slides/slide73.xml"/><Relationship Id="rId85" Type="http://schemas.openxmlformats.org/officeDocument/2006/relationships/slide" Target="slides/slide78.xml"/><Relationship Id="rId150" Type="http://schemas.openxmlformats.org/officeDocument/2006/relationships/slide" Target="slides/slide143.xml"/><Relationship Id="rId155" Type="http://schemas.openxmlformats.org/officeDocument/2006/relationships/slide" Target="slides/slide148.xml"/><Relationship Id="rId171" Type="http://schemas.openxmlformats.org/officeDocument/2006/relationships/slide" Target="slides/slide164.xml"/><Relationship Id="rId176" Type="http://schemas.openxmlformats.org/officeDocument/2006/relationships/slide" Target="slides/slide169.xml"/><Relationship Id="rId192" Type="http://schemas.openxmlformats.org/officeDocument/2006/relationships/slide" Target="slides/slide185.xml"/><Relationship Id="rId197" Type="http://schemas.openxmlformats.org/officeDocument/2006/relationships/slide" Target="slides/slide190.xml"/><Relationship Id="rId206" Type="http://schemas.openxmlformats.org/officeDocument/2006/relationships/slide" Target="slides/slide199.xml"/><Relationship Id="rId201" Type="http://schemas.openxmlformats.org/officeDocument/2006/relationships/slide" Target="slides/slide194.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slide" Target="slides/slide133.xml"/><Relationship Id="rId145" Type="http://schemas.openxmlformats.org/officeDocument/2006/relationships/slide" Target="slides/slide138.xml"/><Relationship Id="rId161" Type="http://schemas.openxmlformats.org/officeDocument/2006/relationships/slide" Target="slides/slide154.xml"/><Relationship Id="rId166" Type="http://schemas.openxmlformats.org/officeDocument/2006/relationships/slide" Target="slides/slide159.xml"/><Relationship Id="rId182" Type="http://schemas.openxmlformats.org/officeDocument/2006/relationships/slide" Target="slides/slide175.xml"/><Relationship Id="rId187" Type="http://schemas.openxmlformats.org/officeDocument/2006/relationships/slide" Target="slides/slide180.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presProps" Target="presProps.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slide" Target="slides/slide123.xml"/><Relationship Id="rId135" Type="http://schemas.openxmlformats.org/officeDocument/2006/relationships/slide" Target="slides/slide128.xml"/><Relationship Id="rId151" Type="http://schemas.openxmlformats.org/officeDocument/2006/relationships/slide" Target="slides/slide144.xml"/><Relationship Id="rId156" Type="http://schemas.openxmlformats.org/officeDocument/2006/relationships/slide" Target="slides/slide149.xml"/><Relationship Id="rId177" Type="http://schemas.openxmlformats.org/officeDocument/2006/relationships/slide" Target="slides/slide170.xml"/><Relationship Id="rId198" Type="http://schemas.openxmlformats.org/officeDocument/2006/relationships/slide" Target="slides/slide191.xml"/><Relationship Id="rId172" Type="http://schemas.openxmlformats.org/officeDocument/2006/relationships/slide" Target="slides/slide165.xml"/><Relationship Id="rId193" Type="http://schemas.openxmlformats.org/officeDocument/2006/relationships/slide" Target="slides/slide186.xml"/><Relationship Id="rId202" Type="http://schemas.openxmlformats.org/officeDocument/2006/relationships/slide" Target="slides/slide195.xml"/><Relationship Id="rId207" Type="http://schemas.openxmlformats.org/officeDocument/2006/relationships/slide" Target="slides/slide200.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slide" Target="slides/slide139.xml"/><Relationship Id="rId167" Type="http://schemas.openxmlformats.org/officeDocument/2006/relationships/slide" Target="slides/slide160.xml"/><Relationship Id="rId188" Type="http://schemas.openxmlformats.org/officeDocument/2006/relationships/slide" Target="slides/slide181.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162" Type="http://schemas.openxmlformats.org/officeDocument/2006/relationships/slide" Target="slides/slide155.xml"/><Relationship Id="rId183" Type="http://schemas.openxmlformats.org/officeDocument/2006/relationships/slide" Target="slides/slide176.xml"/><Relationship Id="rId213"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slide" Target="slides/slide150.xml"/><Relationship Id="rId178" Type="http://schemas.openxmlformats.org/officeDocument/2006/relationships/slide" Target="slides/slide171.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slide" Target="slides/slide145.xml"/><Relationship Id="rId173" Type="http://schemas.openxmlformats.org/officeDocument/2006/relationships/slide" Target="slides/slide166.xml"/><Relationship Id="rId194" Type="http://schemas.openxmlformats.org/officeDocument/2006/relationships/slide" Target="slides/slide187.xml"/><Relationship Id="rId199" Type="http://schemas.openxmlformats.org/officeDocument/2006/relationships/slide" Target="slides/slide192.xml"/><Relationship Id="rId203" Type="http://schemas.openxmlformats.org/officeDocument/2006/relationships/slide" Target="slides/slide196.xml"/><Relationship Id="rId208" Type="http://schemas.openxmlformats.org/officeDocument/2006/relationships/slide" Target="slides/slide201.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slide" Target="slides/slide16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slide" Target="slides/slide156.xml"/><Relationship Id="rId184" Type="http://schemas.openxmlformats.org/officeDocument/2006/relationships/slide" Target="slides/slide177.xml"/><Relationship Id="rId189" Type="http://schemas.openxmlformats.org/officeDocument/2006/relationships/slide" Target="slides/slide182.xml"/><Relationship Id="rId3" Type="http://schemas.openxmlformats.org/officeDocument/2006/relationships/slideMaster" Target="slideMasters/slideMaster3.xml"/><Relationship Id="rId214" Type="http://schemas.openxmlformats.org/officeDocument/2006/relationships/theme" Target="theme/theme1.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74" Type="http://schemas.openxmlformats.org/officeDocument/2006/relationships/slide" Target="slides/slide167.xml"/><Relationship Id="rId179" Type="http://schemas.openxmlformats.org/officeDocument/2006/relationships/slide" Target="slides/slide172.xml"/><Relationship Id="rId195" Type="http://schemas.openxmlformats.org/officeDocument/2006/relationships/slide" Target="slides/slide188.xml"/><Relationship Id="rId209" Type="http://schemas.openxmlformats.org/officeDocument/2006/relationships/slide" Target="slides/slide202.xml"/><Relationship Id="rId190" Type="http://schemas.openxmlformats.org/officeDocument/2006/relationships/slide" Target="slides/slide183.xml"/><Relationship Id="rId204" Type="http://schemas.openxmlformats.org/officeDocument/2006/relationships/slide" Target="slides/slide197.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164" Type="http://schemas.openxmlformats.org/officeDocument/2006/relationships/slide" Target="slides/slide157.xml"/><Relationship Id="rId169" Type="http://schemas.openxmlformats.org/officeDocument/2006/relationships/slide" Target="slides/slide162.xml"/><Relationship Id="rId185" Type="http://schemas.openxmlformats.org/officeDocument/2006/relationships/slide" Target="slides/slide178.xml"/><Relationship Id="rId4" Type="http://schemas.openxmlformats.org/officeDocument/2006/relationships/slideMaster" Target="slideMasters/slideMaster4.xml"/><Relationship Id="rId9" Type="http://schemas.openxmlformats.org/officeDocument/2006/relationships/slide" Target="slides/slide2.xml"/><Relationship Id="rId180" Type="http://schemas.openxmlformats.org/officeDocument/2006/relationships/slide" Target="slides/slide173.xml"/><Relationship Id="rId210" Type="http://schemas.openxmlformats.org/officeDocument/2006/relationships/notesMaster" Target="notesMasters/notesMaster1.xml"/><Relationship Id="rId215" Type="http://schemas.openxmlformats.org/officeDocument/2006/relationships/tableStyles" Target="tableStyles.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slide" Target="slides/slide147.xml"/><Relationship Id="rId175" Type="http://schemas.openxmlformats.org/officeDocument/2006/relationships/slide" Target="slides/slide168.xml"/><Relationship Id="rId196" Type="http://schemas.openxmlformats.org/officeDocument/2006/relationships/slide" Target="slides/slide189.xml"/><Relationship Id="rId200" Type="http://schemas.openxmlformats.org/officeDocument/2006/relationships/slide" Target="slides/slide193.xml"/><Relationship Id="rId16"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050" name="Rectangle 2"/>
          <p:cNvSpPr>
            <a:spLocks noGrp="1"/>
          </p:cNvSpPr>
          <p:nvPr>
            <p:ph type="body" sz="quarter" idx="1"/>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t" anchorCtr="0" compatLnSpc="1"/>
          <a:lstStyle/>
          <a:p>
            <a:pPr lvl="0"/>
            <a:r>
              <a:rPr lang="zh-CN" altLang="zh-CN" noProof="0" smtClean="0">
                <a:sym typeface="Helvetica Neue" charset="0"/>
              </a:rPr>
              <a:t>Click to edit Master text styles</a:t>
            </a:r>
          </a:p>
          <a:p>
            <a:pPr lvl="1"/>
            <a:r>
              <a:rPr lang="zh-CN" altLang="zh-CN" noProof="0" smtClean="0">
                <a:sym typeface="Helvetica Neue" charset="0"/>
              </a:rPr>
              <a:t>Second level</a:t>
            </a:r>
          </a:p>
          <a:p>
            <a:pPr lvl="2"/>
            <a:r>
              <a:rPr lang="zh-CN" altLang="zh-CN" noProof="0" smtClean="0">
                <a:sym typeface="Helvetica Neue" charset="0"/>
              </a:rPr>
              <a:t>Third level</a:t>
            </a:r>
          </a:p>
          <a:p>
            <a:pPr lvl="3"/>
            <a:r>
              <a:rPr lang="zh-CN" altLang="zh-CN" noProof="0" smtClean="0">
                <a:sym typeface="Helvetica Neue" charset="0"/>
              </a:rPr>
              <a:t>Fourth level</a:t>
            </a:r>
          </a:p>
          <a:p>
            <a:pPr lvl="4"/>
            <a:r>
              <a:rPr lang="zh-CN" altLang="zh-CN" noProof="0" smtClean="0">
                <a:sym typeface="Helvetica Neue" charset="0"/>
              </a:rPr>
              <a:t>Fifth level</a:t>
            </a:r>
          </a:p>
        </p:txBody>
      </p:sp>
    </p:spTree>
    <p:extLst>
      <p:ext uri="{BB962C8B-B14F-4D97-AF65-F5344CB8AC3E}">
        <p14:creationId xmlns:p14="http://schemas.microsoft.com/office/powerpoint/2010/main" val="2203635615"/>
      </p:ext>
    </p:extLst>
  </p:cSld>
  <p:clrMap bg1="lt1" tx1="dk1" bg2="lt2" tx2="dk2" accent1="accent1" accent2="accent2" accent3="accent3" accent4="accent4" accent5="accent5" accent6="accent6" hlink="hlink" folHlink="folHlink"/>
  <p:notesStyle>
    <a:lvl1pPr algn="l" defTabSz="457200" rtl="0" eaLnBrk="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1pPr>
    <a:lvl2pPr indent="228600" algn="l" defTabSz="457200" rtl="0" eaLnBrk="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2pPr>
    <a:lvl3pPr indent="457200" algn="l" defTabSz="457200" rtl="0" eaLnBrk="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3pPr>
    <a:lvl4pPr indent="685800" algn="l" defTabSz="457200" rtl="0" eaLnBrk="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4pPr>
    <a:lvl5pPr indent="914400" algn="l" defTabSz="457200" rtl="0" eaLnBrk="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eaLnBrk="1"/>
            <a:endParaRPr kumimoji="1"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extLst>
      <p:ext uri="{BB962C8B-B14F-4D97-AF65-F5344CB8AC3E}">
        <p14:creationId xmlns:p14="http://schemas.microsoft.com/office/powerpoint/2010/main" val="259865715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extLst>
      <p:ext uri="{BB962C8B-B14F-4D97-AF65-F5344CB8AC3E}">
        <p14:creationId xmlns:p14="http://schemas.microsoft.com/office/powerpoint/2010/main" val="37829927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extLst>
      <p:ext uri="{BB962C8B-B14F-4D97-AF65-F5344CB8AC3E}">
        <p14:creationId xmlns:p14="http://schemas.microsoft.com/office/powerpoint/2010/main" val="22676001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extLst>
      <p:ext uri="{BB962C8B-B14F-4D97-AF65-F5344CB8AC3E}">
        <p14:creationId xmlns:p14="http://schemas.microsoft.com/office/powerpoint/2010/main" val="1214325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extLst>
      <p:ext uri="{BB962C8B-B14F-4D97-AF65-F5344CB8AC3E}">
        <p14:creationId xmlns:p14="http://schemas.microsoft.com/office/powerpoint/2010/main" val="35814777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extLst>
      <p:ext uri="{BB962C8B-B14F-4D97-AF65-F5344CB8AC3E}">
        <p14:creationId xmlns:p14="http://schemas.microsoft.com/office/powerpoint/2010/main" val="7169538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625600" y="1597025"/>
            <a:ext cx="9753600" cy="3395663"/>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Rectangle 3"/>
          <p:cNvSpPr>
            <a:spLocks noGrp="1"/>
          </p:cNvSpPr>
          <p:nvPr>
            <p:ph type="sldNum" sz="quarter" idx="10"/>
          </p:nvPr>
        </p:nvSpPr>
        <p:spPr/>
        <p:txBody>
          <a:bodyPr/>
          <a:lstStyle>
            <a:lvl1pPr>
              <a:defRPr/>
            </a:lvl1pPr>
          </a:lstStyle>
          <a:p>
            <a:fld id="{A1AB9F90-8C7C-4846-A4C6-2D8FFC732C01}" type="slidenum">
              <a:rPr lang="zh-CN" altLang="zh-CN"/>
              <a:t>‹#›</a:t>
            </a:fld>
            <a:endParaRPr lang="zh-CN"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本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Rectangle 3"/>
          <p:cNvSpPr>
            <a:spLocks noGrp="1"/>
          </p:cNvSpPr>
          <p:nvPr>
            <p:ph type="sldNum" sz="quarter" idx="10"/>
          </p:nvPr>
        </p:nvSpPr>
        <p:spPr/>
        <p:txBody>
          <a:bodyPr/>
          <a:lstStyle>
            <a:lvl1pPr>
              <a:defRPr/>
            </a:lvl1pPr>
          </a:lstStyle>
          <a:p>
            <a:fld id="{DE5BB9FE-3DBB-F046-B160-2E87D76DCB32}" type="slidenum">
              <a:rPr lang="zh-CN" altLang="zh-CN"/>
              <a:t>‹#›</a:t>
            </a:fld>
            <a:endParaRPr lang="zh-CN"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277350" y="444500"/>
            <a:ext cx="2774950" cy="8445500"/>
          </a:xfrm>
        </p:spPr>
        <p:txBody>
          <a:bodyPr vert="eaVert"/>
          <a:lstStyle/>
          <a:p>
            <a:r>
              <a:rPr lang="zh-CN" altLang="en-US" smtClean="0"/>
              <a:t>单击此处编辑母版标题样式</a:t>
            </a:r>
            <a:endParaRPr lang="zh-CN" altLang="en-US"/>
          </a:p>
        </p:txBody>
      </p:sp>
      <p:sp>
        <p:nvSpPr>
          <p:cNvPr id="3" name="竖排文本占位符 2"/>
          <p:cNvSpPr>
            <a:spLocks noGrp="1"/>
          </p:cNvSpPr>
          <p:nvPr>
            <p:ph type="body" orient="vert" idx="1"/>
          </p:nvPr>
        </p:nvSpPr>
        <p:spPr>
          <a:xfrm>
            <a:off x="952500" y="444500"/>
            <a:ext cx="8172450" cy="8445500"/>
          </a:xfrm>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Rectangle 3"/>
          <p:cNvSpPr>
            <a:spLocks noGrp="1"/>
          </p:cNvSpPr>
          <p:nvPr>
            <p:ph type="sldNum" sz="quarter" idx="10"/>
          </p:nvPr>
        </p:nvSpPr>
        <p:spPr/>
        <p:txBody>
          <a:bodyPr/>
          <a:lstStyle>
            <a:lvl1pPr>
              <a:defRPr/>
            </a:lvl1pPr>
          </a:lstStyle>
          <a:p>
            <a:fld id="{6E95B823-458B-C842-867E-4EA2211A5391}" type="slidenum">
              <a:rPr lang="zh-CN" altLang="zh-CN"/>
              <a:t>‹#›</a:t>
            </a:fld>
            <a:endParaRPr lang="zh-CN"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625600" y="1597025"/>
            <a:ext cx="9753600" cy="3395663"/>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Rectangle 3"/>
          <p:cNvSpPr>
            <a:spLocks noGrp="1"/>
          </p:cNvSpPr>
          <p:nvPr>
            <p:ph type="sldNum" sz="quarter" idx="10"/>
          </p:nvPr>
        </p:nvSpPr>
        <p:spPr/>
        <p:txBody>
          <a:bodyPr/>
          <a:lstStyle>
            <a:lvl1pPr>
              <a:defRPr/>
            </a:lvl1pPr>
          </a:lstStyle>
          <a:p>
            <a:fld id="{A1AB9F90-8C7C-4846-A4C6-2D8FFC732C01}" type="slidenum">
              <a:rPr lang="zh-CN" altLang="zh-CN"/>
              <a:t>‹#›</a:t>
            </a:fld>
            <a:endParaRPr lang="zh-CN" altLang="zh-C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Rectangle 3"/>
          <p:cNvSpPr>
            <a:spLocks noGrp="1"/>
          </p:cNvSpPr>
          <p:nvPr>
            <p:ph type="sldNum" sz="quarter" idx="10"/>
          </p:nvPr>
        </p:nvSpPr>
        <p:spPr/>
        <p:txBody>
          <a:bodyPr/>
          <a:lstStyle>
            <a:lvl1pPr>
              <a:defRPr/>
            </a:lvl1pPr>
          </a:lstStyle>
          <a:p>
            <a:fld id="{0D723AC8-0894-A44E-A0D1-CF091C18BA6B}" type="slidenum">
              <a:rPr lang="zh-CN" altLang="zh-CN"/>
              <a:t>‹#›</a:t>
            </a:fld>
            <a:endParaRPr lang="zh-CN" altLang="zh-C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87413" y="2432050"/>
            <a:ext cx="11217275" cy="4056063"/>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smtClean="0"/>
              <a:t>单击此处编辑母版文本样式</a:t>
            </a:r>
          </a:p>
        </p:txBody>
      </p:sp>
      <p:sp>
        <p:nvSpPr>
          <p:cNvPr id="4" name="Rectangle 3"/>
          <p:cNvSpPr>
            <a:spLocks noGrp="1"/>
          </p:cNvSpPr>
          <p:nvPr>
            <p:ph type="sldNum" sz="quarter" idx="10"/>
          </p:nvPr>
        </p:nvSpPr>
        <p:spPr/>
        <p:txBody>
          <a:bodyPr/>
          <a:lstStyle>
            <a:lvl1pPr>
              <a:defRPr/>
            </a:lvl1pPr>
          </a:lstStyle>
          <a:p>
            <a:fld id="{D2841066-05E8-F14B-984B-CE740EE9C7E0}" type="slidenum">
              <a:rPr lang="zh-CN" altLang="zh-CN"/>
              <a:t>‹#›</a:t>
            </a:fld>
            <a:endParaRPr lang="zh-CN" altLang="zh-C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952500" y="2603500"/>
            <a:ext cx="5473700" cy="6286500"/>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内容占位符 3"/>
          <p:cNvSpPr>
            <a:spLocks noGrp="1"/>
          </p:cNvSpPr>
          <p:nvPr>
            <p:ph sz="half" idx="2"/>
          </p:nvPr>
        </p:nvSpPr>
        <p:spPr>
          <a:xfrm>
            <a:off x="6578600" y="2603500"/>
            <a:ext cx="5473700" cy="6286500"/>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Rectangle 3"/>
          <p:cNvSpPr>
            <a:spLocks noGrp="1"/>
          </p:cNvSpPr>
          <p:nvPr>
            <p:ph type="sldNum" sz="quarter" idx="10"/>
          </p:nvPr>
        </p:nvSpPr>
        <p:spPr/>
        <p:txBody>
          <a:bodyPr/>
          <a:lstStyle>
            <a:lvl1pPr>
              <a:defRPr/>
            </a:lvl1pPr>
          </a:lstStyle>
          <a:p>
            <a:fld id="{5638FEFD-4E25-7E40-81C7-B4B24B5A4734}" type="slidenum">
              <a:rPr lang="zh-CN" altLang="zh-CN"/>
              <a:t>‹#›</a:t>
            </a:fld>
            <a:endParaRPr lang="zh-CN" altLang="zh-C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95350" y="519113"/>
            <a:ext cx="11217275" cy="1885950"/>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95350" y="3562350"/>
            <a:ext cx="5502275" cy="524033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文本占位符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583363" y="3562350"/>
            <a:ext cx="5529262" cy="524033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7" name="Rectangle 3"/>
          <p:cNvSpPr>
            <a:spLocks noGrp="1"/>
          </p:cNvSpPr>
          <p:nvPr>
            <p:ph type="sldNum" sz="quarter" idx="10"/>
          </p:nvPr>
        </p:nvSpPr>
        <p:spPr/>
        <p:txBody>
          <a:bodyPr/>
          <a:lstStyle>
            <a:lvl1pPr>
              <a:defRPr/>
            </a:lvl1pPr>
          </a:lstStyle>
          <a:p>
            <a:fld id="{B47BA5C5-9D38-3642-8999-19B99F2CF3DF}" type="slidenum">
              <a:rPr lang="zh-CN" altLang="zh-CN"/>
              <a:t>‹#›</a:t>
            </a:fld>
            <a:endParaRPr lang="zh-CN" altLang="zh-C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3"/>
          <p:cNvSpPr>
            <a:spLocks noGrp="1"/>
          </p:cNvSpPr>
          <p:nvPr>
            <p:ph type="sldNum" sz="quarter" idx="10"/>
          </p:nvPr>
        </p:nvSpPr>
        <p:spPr/>
        <p:txBody>
          <a:bodyPr/>
          <a:lstStyle>
            <a:lvl1pPr>
              <a:defRPr/>
            </a:lvl1pPr>
          </a:lstStyle>
          <a:p>
            <a:fld id="{FC147B96-1CD5-6449-BFB7-AFB973A6DEC5}" type="slidenum">
              <a:rPr lang="zh-CN" altLang="zh-CN"/>
              <a:t>‹#›</a:t>
            </a:fld>
            <a:endParaRPr lang="zh-CN" altLang="zh-C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3"/>
          <p:cNvSpPr>
            <a:spLocks noGrp="1"/>
          </p:cNvSpPr>
          <p:nvPr>
            <p:ph type="sldNum" sz="quarter" idx="10"/>
          </p:nvPr>
        </p:nvSpPr>
        <p:spPr/>
        <p:txBody>
          <a:bodyPr/>
          <a:lstStyle>
            <a:lvl1pPr>
              <a:defRPr/>
            </a:lvl1pPr>
          </a:lstStyle>
          <a:p>
            <a:fld id="{461ECD40-E667-284C-83B0-3D9C37041B5C}" type="slidenum">
              <a:rPr lang="zh-CN" altLang="zh-CN"/>
              <a:t>‹#›</a:t>
            </a:fld>
            <a:endParaRPr lang="zh-CN" altLang="zh-C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95350" y="650875"/>
            <a:ext cx="4194175" cy="2274888"/>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文本占位符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Rectangle 3"/>
          <p:cNvSpPr>
            <a:spLocks noGrp="1"/>
          </p:cNvSpPr>
          <p:nvPr>
            <p:ph type="sldNum" sz="quarter" idx="10"/>
          </p:nvPr>
        </p:nvSpPr>
        <p:spPr/>
        <p:txBody>
          <a:bodyPr/>
          <a:lstStyle>
            <a:lvl1pPr>
              <a:defRPr/>
            </a:lvl1pPr>
          </a:lstStyle>
          <a:p>
            <a:fld id="{A03E0EAC-17E5-434F-8F25-7171004E909A}" type="slidenum">
              <a:rPr lang="zh-CN" altLang="zh-CN"/>
              <a:t>‹#›</a:t>
            </a:fld>
            <a:endParaRPr lang="zh-CN"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Rectangle 3"/>
          <p:cNvSpPr>
            <a:spLocks noGrp="1"/>
          </p:cNvSpPr>
          <p:nvPr>
            <p:ph type="sldNum" sz="quarter" idx="10"/>
          </p:nvPr>
        </p:nvSpPr>
        <p:spPr/>
        <p:txBody>
          <a:bodyPr/>
          <a:lstStyle>
            <a:lvl1pPr>
              <a:defRPr/>
            </a:lvl1pPr>
          </a:lstStyle>
          <a:p>
            <a:fld id="{0D723AC8-0894-A44E-A0D1-CF091C18BA6B}" type="slidenum">
              <a:rPr lang="zh-CN" altLang="zh-CN"/>
              <a:t>‹#›</a:t>
            </a:fld>
            <a:endParaRPr lang="zh-CN" altLang="zh-C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95350" y="650875"/>
            <a:ext cx="4194175" cy="2274888"/>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sym typeface="Helvetica Light" charset="0"/>
            </a:endParaRPr>
          </a:p>
        </p:txBody>
      </p:sp>
      <p:sp>
        <p:nvSpPr>
          <p:cNvPr id="4" name="文本占位符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Rectangle 3"/>
          <p:cNvSpPr>
            <a:spLocks noGrp="1"/>
          </p:cNvSpPr>
          <p:nvPr>
            <p:ph type="sldNum" sz="quarter" idx="10"/>
          </p:nvPr>
        </p:nvSpPr>
        <p:spPr/>
        <p:txBody>
          <a:bodyPr/>
          <a:lstStyle>
            <a:lvl1pPr>
              <a:defRPr/>
            </a:lvl1pPr>
          </a:lstStyle>
          <a:p>
            <a:fld id="{3E47E311-8D18-0F49-8FEA-D9AED2809C21}" type="slidenum">
              <a:rPr lang="zh-CN" altLang="zh-CN"/>
              <a:t>‹#›</a:t>
            </a:fld>
            <a:endParaRPr lang="zh-CN" altLang="zh-C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本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Rectangle 3"/>
          <p:cNvSpPr>
            <a:spLocks noGrp="1"/>
          </p:cNvSpPr>
          <p:nvPr>
            <p:ph type="sldNum" sz="quarter" idx="10"/>
          </p:nvPr>
        </p:nvSpPr>
        <p:spPr/>
        <p:txBody>
          <a:bodyPr/>
          <a:lstStyle>
            <a:lvl1pPr>
              <a:defRPr/>
            </a:lvl1pPr>
          </a:lstStyle>
          <a:p>
            <a:fld id="{DE5BB9FE-3DBB-F046-B160-2E87D76DCB32}" type="slidenum">
              <a:rPr lang="zh-CN" altLang="zh-CN"/>
              <a:t>‹#›</a:t>
            </a:fld>
            <a:endParaRPr lang="zh-CN" altLang="zh-C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277350" y="444500"/>
            <a:ext cx="2774950" cy="8445500"/>
          </a:xfrm>
        </p:spPr>
        <p:txBody>
          <a:bodyPr vert="eaVert"/>
          <a:lstStyle/>
          <a:p>
            <a:r>
              <a:rPr lang="zh-CN" altLang="en-US" smtClean="0"/>
              <a:t>单击此处编辑母版标题样式</a:t>
            </a:r>
            <a:endParaRPr lang="zh-CN" altLang="en-US"/>
          </a:p>
        </p:txBody>
      </p:sp>
      <p:sp>
        <p:nvSpPr>
          <p:cNvPr id="3" name="竖排文本占位符 2"/>
          <p:cNvSpPr>
            <a:spLocks noGrp="1"/>
          </p:cNvSpPr>
          <p:nvPr>
            <p:ph type="body" orient="vert" idx="1"/>
          </p:nvPr>
        </p:nvSpPr>
        <p:spPr>
          <a:xfrm>
            <a:off x="952500" y="444500"/>
            <a:ext cx="8172450" cy="8445500"/>
          </a:xfrm>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Rectangle 3"/>
          <p:cNvSpPr>
            <a:spLocks noGrp="1"/>
          </p:cNvSpPr>
          <p:nvPr>
            <p:ph type="sldNum" sz="quarter" idx="10"/>
          </p:nvPr>
        </p:nvSpPr>
        <p:spPr/>
        <p:txBody>
          <a:bodyPr/>
          <a:lstStyle>
            <a:lvl1pPr>
              <a:defRPr/>
            </a:lvl1pPr>
          </a:lstStyle>
          <a:p>
            <a:fld id="{6E95B823-458B-C842-867E-4EA2211A5391}" type="slidenum">
              <a:rPr lang="zh-CN" altLang="zh-CN"/>
              <a:t>‹#›</a:t>
            </a:fld>
            <a:endParaRPr lang="zh-CN" altLang="zh-C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625600" y="1597025"/>
            <a:ext cx="9753600" cy="3395663"/>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Rectangle 3"/>
          <p:cNvSpPr>
            <a:spLocks noGrp="1"/>
          </p:cNvSpPr>
          <p:nvPr>
            <p:ph type="sldNum" sz="quarter" idx="10"/>
          </p:nvPr>
        </p:nvSpPr>
        <p:spPr/>
        <p:txBody>
          <a:bodyPr/>
          <a:lstStyle>
            <a:lvl1pPr>
              <a:defRPr/>
            </a:lvl1pPr>
          </a:lstStyle>
          <a:p>
            <a:fld id="{A1AB9F90-8C7C-4846-A4C6-2D8FFC732C01}" type="slidenum">
              <a:rPr lang="zh-CN" altLang="zh-CN"/>
              <a:t>‹#›</a:t>
            </a:fld>
            <a:endParaRPr lang="zh-CN" altLang="zh-CN"/>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Rectangle 3"/>
          <p:cNvSpPr>
            <a:spLocks noGrp="1"/>
          </p:cNvSpPr>
          <p:nvPr>
            <p:ph type="sldNum" sz="quarter" idx="10"/>
          </p:nvPr>
        </p:nvSpPr>
        <p:spPr/>
        <p:txBody>
          <a:bodyPr/>
          <a:lstStyle>
            <a:lvl1pPr>
              <a:defRPr/>
            </a:lvl1pPr>
          </a:lstStyle>
          <a:p>
            <a:fld id="{0D723AC8-0894-A44E-A0D1-CF091C18BA6B}" type="slidenum">
              <a:rPr lang="zh-CN" altLang="zh-CN"/>
              <a:t>‹#›</a:t>
            </a:fld>
            <a:endParaRPr lang="zh-CN" altLang="zh-CN"/>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87413" y="2432050"/>
            <a:ext cx="11217275" cy="4056063"/>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smtClean="0"/>
              <a:t>单击此处编辑母版文本样式</a:t>
            </a:r>
          </a:p>
        </p:txBody>
      </p:sp>
      <p:sp>
        <p:nvSpPr>
          <p:cNvPr id="4" name="Rectangle 3"/>
          <p:cNvSpPr>
            <a:spLocks noGrp="1"/>
          </p:cNvSpPr>
          <p:nvPr>
            <p:ph type="sldNum" sz="quarter" idx="10"/>
          </p:nvPr>
        </p:nvSpPr>
        <p:spPr/>
        <p:txBody>
          <a:bodyPr/>
          <a:lstStyle>
            <a:lvl1pPr>
              <a:defRPr/>
            </a:lvl1pPr>
          </a:lstStyle>
          <a:p>
            <a:fld id="{D2841066-05E8-F14B-984B-CE740EE9C7E0}" type="slidenum">
              <a:rPr lang="zh-CN" altLang="zh-CN"/>
              <a:t>‹#›</a:t>
            </a:fld>
            <a:endParaRPr lang="zh-CN" altLang="zh-CN"/>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952500" y="2603500"/>
            <a:ext cx="5473700" cy="6286500"/>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内容占位符 3"/>
          <p:cNvSpPr>
            <a:spLocks noGrp="1"/>
          </p:cNvSpPr>
          <p:nvPr>
            <p:ph sz="half" idx="2"/>
          </p:nvPr>
        </p:nvSpPr>
        <p:spPr>
          <a:xfrm>
            <a:off x="6578600" y="2603500"/>
            <a:ext cx="5473700" cy="6286500"/>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Rectangle 3"/>
          <p:cNvSpPr>
            <a:spLocks noGrp="1"/>
          </p:cNvSpPr>
          <p:nvPr>
            <p:ph type="sldNum" sz="quarter" idx="10"/>
          </p:nvPr>
        </p:nvSpPr>
        <p:spPr/>
        <p:txBody>
          <a:bodyPr/>
          <a:lstStyle>
            <a:lvl1pPr>
              <a:defRPr/>
            </a:lvl1pPr>
          </a:lstStyle>
          <a:p>
            <a:fld id="{5638FEFD-4E25-7E40-81C7-B4B24B5A4734}" type="slidenum">
              <a:rPr lang="zh-CN" altLang="zh-CN"/>
              <a:t>‹#›</a:t>
            </a:fld>
            <a:endParaRPr lang="zh-CN" altLang="zh-CN"/>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95350" y="519113"/>
            <a:ext cx="11217275" cy="1885950"/>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95350" y="3562350"/>
            <a:ext cx="5502275" cy="524033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文本占位符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583363" y="3562350"/>
            <a:ext cx="5529262" cy="524033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7" name="Rectangle 3"/>
          <p:cNvSpPr>
            <a:spLocks noGrp="1"/>
          </p:cNvSpPr>
          <p:nvPr>
            <p:ph type="sldNum" sz="quarter" idx="10"/>
          </p:nvPr>
        </p:nvSpPr>
        <p:spPr/>
        <p:txBody>
          <a:bodyPr/>
          <a:lstStyle>
            <a:lvl1pPr>
              <a:defRPr/>
            </a:lvl1pPr>
          </a:lstStyle>
          <a:p>
            <a:fld id="{B47BA5C5-9D38-3642-8999-19B99F2CF3DF}" type="slidenum">
              <a:rPr lang="zh-CN" altLang="zh-CN"/>
              <a:t>‹#›</a:t>
            </a:fld>
            <a:endParaRPr lang="zh-CN" altLang="zh-CN"/>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3"/>
          <p:cNvSpPr>
            <a:spLocks noGrp="1"/>
          </p:cNvSpPr>
          <p:nvPr>
            <p:ph type="sldNum" sz="quarter" idx="10"/>
          </p:nvPr>
        </p:nvSpPr>
        <p:spPr/>
        <p:txBody>
          <a:bodyPr/>
          <a:lstStyle>
            <a:lvl1pPr>
              <a:defRPr/>
            </a:lvl1pPr>
          </a:lstStyle>
          <a:p>
            <a:fld id="{FC147B96-1CD5-6449-BFB7-AFB973A6DEC5}" type="slidenum">
              <a:rPr lang="zh-CN" altLang="zh-CN"/>
              <a:t>‹#›</a:t>
            </a:fld>
            <a:endParaRPr lang="zh-CN" altLang="zh-CN"/>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3"/>
          <p:cNvSpPr>
            <a:spLocks noGrp="1"/>
          </p:cNvSpPr>
          <p:nvPr>
            <p:ph type="sldNum" sz="quarter" idx="10"/>
          </p:nvPr>
        </p:nvSpPr>
        <p:spPr/>
        <p:txBody>
          <a:bodyPr/>
          <a:lstStyle>
            <a:lvl1pPr>
              <a:defRPr/>
            </a:lvl1pPr>
          </a:lstStyle>
          <a:p>
            <a:fld id="{461ECD40-E667-284C-83B0-3D9C37041B5C}" type="slidenum">
              <a:rPr lang="zh-CN" altLang="zh-CN"/>
              <a:t>‹#›</a:t>
            </a:fld>
            <a:endParaRPr lang="zh-CN"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87413" y="2432050"/>
            <a:ext cx="11217275" cy="4056063"/>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smtClean="0"/>
              <a:t>单击此处编辑母版文本样式</a:t>
            </a:r>
          </a:p>
        </p:txBody>
      </p:sp>
      <p:sp>
        <p:nvSpPr>
          <p:cNvPr id="4" name="Rectangle 3"/>
          <p:cNvSpPr>
            <a:spLocks noGrp="1"/>
          </p:cNvSpPr>
          <p:nvPr>
            <p:ph type="sldNum" sz="quarter" idx="10"/>
          </p:nvPr>
        </p:nvSpPr>
        <p:spPr/>
        <p:txBody>
          <a:bodyPr/>
          <a:lstStyle>
            <a:lvl1pPr>
              <a:defRPr/>
            </a:lvl1pPr>
          </a:lstStyle>
          <a:p>
            <a:fld id="{D2841066-05E8-F14B-984B-CE740EE9C7E0}" type="slidenum">
              <a:rPr lang="zh-CN" altLang="zh-CN"/>
              <a:t>‹#›</a:t>
            </a:fld>
            <a:endParaRPr lang="zh-CN" altLang="zh-C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95350" y="650875"/>
            <a:ext cx="4194175" cy="2274888"/>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文本占位符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Rectangle 3"/>
          <p:cNvSpPr>
            <a:spLocks noGrp="1"/>
          </p:cNvSpPr>
          <p:nvPr>
            <p:ph type="sldNum" sz="quarter" idx="10"/>
          </p:nvPr>
        </p:nvSpPr>
        <p:spPr/>
        <p:txBody>
          <a:bodyPr/>
          <a:lstStyle>
            <a:lvl1pPr>
              <a:defRPr/>
            </a:lvl1pPr>
          </a:lstStyle>
          <a:p>
            <a:fld id="{A03E0EAC-17E5-434F-8F25-7171004E909A}" type="slidenum">
              <a:rPr lang="zh-CN" altLang="zh-CN"/>
              <a:t>‹#›</a:t>
            </a:fld>
            <a:endParaRPr lang="zh-CN" altLang="zh-CN"/>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95350" y="650875"/>
            <a:ext cx="4194175" cy="2274888"/>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sym typeface="Helvetica Light" charset="0"/>
            </a:endParaRPr>
          </a:p>
        </p:txBody>
      </p:sp>
      <p:sp>
        <p:nvSpPr>
          <p:cNvPr id="4" name="文本占位符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Rectangle 3"/>
          <p:cNvSpPr>
            <a:spLocks noGrp="1"/>
          </p:cNvSpPr>
          <p:nvPr>
            <p:ph type="sldNum" sz="quarter" idx="10"/>
          </p:nvPr>
        </p:nvSpPr>
        <p:spPr/>
        <p:txBody>
          <a:bodyPr/>
          <a:lstStyle>
            <a:lvl1pPr>
              <a:defRPr/>
            </a:lvl1pPr>
          </a:lstStyle>
          <a:p>
            <a:fld id="{3E47E311-8D18-0F49-8FEA-D9AED2809C21}" type="slidenum">
              <a:rPr lang="zh-CN" altLang="zh-CN"/>
              <a:t>‹#›</a:t>
            </a:fld>
            <a:endParaRPr lang="zh-CN" altLang="zh-CN"/>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本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Rectangle 3"/>
          <p:cNvSpPr>
            <a:spLocks noGrp="1"/>
          </p:cNvSpPr>
          <p:nvPr>
            <p:ph type="sldNum" sz="quarter" idx="10"/>
          </p:nvPr>
        </p:nvSpPr>
        <p:spPr/>
        <p:txBody>
          <a:bodyPr/>
          <a:lstStyle>
            <a:lvl1pPr>
              <a:defRPr/>
            </a:lvl1pPr>
          </a:lstStyle>
          <a:p>
            <a:fld id="{DE5BB9FE-3DBB-F046-B160-2E87D76DCB32}" type="slidenum">
              <a:rPr lang="zh-CN" altLang="zh-CN"/>
              <a:t>‹#›</a:t>
            </a:fld>
            <a:endParaRPr lang="zh-CN" altLang="zh-CN"/>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277350" y="444500"/>
            <a:ext cx="2774950" cy="8445500"/>
          </a:xfrm>
        </p:spPr>
        <p:txBody>
          <a:bodyPr vert="eaVert"/>
          <a:lstStyle/>
          <a:p>
            <a:r>
              <a:rPr lang="zh-CN" altLang="en-US" smtClean="0"/>
              <a:t>单击此处编辑母版标题样式</a:t>
            </a:r>
            <a:endParaRPr lang="zh-CN" altLang="en-US"/>
          </a:p>
        </p:txBody>
      </p:sp>
      <p:sp>
        <p:nvSpPr>
          <p:cNvPr id="3" name="竖排文本占位符 2"/>
          <p:cNvSpPr>
            <a:spLocks noGrp="1"/>
          </p:cNvSpPr>
          <p:nvPr>
            <p:ph type="body" orient="vert" idx="1"/>
          </p:nvPr>
        </p:nvSpPr>
        <p:spPr>
          <a:xfrm>
            <a:off x="952500" y="444500"/>
            <a:ext cx="8172450" cy="8445500"/>
          </a:xfrm>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Rectangle 3"/>
          <p:cNvSpPr>
            <a:spLocks noGrp="1"/>
          </p:cNvSpPr>
          <p:nvPr>
            <p:ph type="sldNum" sz="quarter" idx="10"/>
          </p:nvPr>
        </p:nvSpPr>
        <p:spPr/>
        <p:txBody>
          <a:bodyPr/>
          <a:lstStyle>
            <a:lvl1pPr>
              <a:defRPr/>
            </a:lvl1pPr>
          </a:lstStyle>
          <a:p>
            <a:fld id="{6E95B823-458B-C842-867E-4EA2211A5391}" type="slidenum">
              <a:rPr lang="zh-CN" altLang="zh-CN"/>
              <a:t>‹#›</a:t>
            </a:fld>
            <a:endParaRPr lang="zh-CN" altLang="zh-CN"/>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625600" y="1597025"/>
            <a:ext cx="9753600" cy="3395663"/>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Rectangle 3"/>
          <p:cNvSpPr>
            <a:spLocks noGrp="1"/>
          </p:cNvSpPr>
          <p:nvPr>
            <p:ph type="sldNum" sz="quarter" idx="10"/>
          </p:nvPr>
        </p:nvSpPr>
        <p:spPr/>
        <p:txBody>
          <a:bodyPr/>
          <a:lstStyle>
            <a:lvl1pPr>
              <a:defRPr/>
            </a:lvl1pPr>
          </a:lstStyle>
          <a:p>
            <a:fld id="{A1AB9F90-8C7C-4846-A4C6-2D8FFC732C01}" type="slidenum">
              <a:rPr lang="zh-CN" altLang="zh-CN"/>
              <a:t>‹#›</a:t>
            </a:fld>
            <a:endParaRPr lang="zh-CN" altLang="zh-CN"/>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Rectangle 3"/>
          <p:cNvSpPr>
            <a:spLocks noGrp="1"/>
          </p:cNvSpPr>
          <p:nvPr>
            <p:ph type="sldNum" sz="quarter" idx="10"/>
          </p:nvPr>
        </p:nvSpPr>
        <p:spPr/>
        <p:txBody>
          <a:bodyPr/>
          <a:lstStyle>
            <a:lvl1pPr>
              <a:defRPr/>
            </a:lvl1pPr>
          </a:lstStyle>
          <a:p>
            <a:fld id="{0D723AC8-0894-A44E-A0D1-CF091C18BA6B}" type="slidenum">
              <a:rPr lang="zh-CN" altLang="zh-CN"/>
              <a:t>‹#›</a:t>
            </a:fld>
            <a:endParaRPr lang="zh-CN" altLang="zh-CN"/>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87413" y="2432050"/>
            <a:ext cx="11217275" cy="4056063"/>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smtClean="0"/>
              <a:t>单击此处编辑母版文本样式</a:t>
            </a:r>
          </a:p>
        </p:txBody>
      </p:sp>
      <p:sp>
        <p:nvSpPr>
          <p:cNvPr id="4" name="Rectangle 3"/>
          <p:cNvSpPr>
            <a:spLocks noGrp="1"/>
          </p:cNvSpPr>
          <p:nvPr>
            <p:ph type="sldNum" sz="quarter" idx="10"/>
          </p:nvPr>
        </p:nvSpPr>
        <p:spPr/>
        <p:txBody>
          <a:bodyPr/>
          <a:lstStyle>
            <a:lvl1pPr>
              <a:defRPr/>
            </a:lvl1pPr>
          </a:lstStyle>
          <a:p>
            <a:fld id="{D2841066-05E8-F14B-984B-CE740EE9C7E0}" type="slidenum">
              <a:rPr lang="zh-CN" altLang="zh-CN"/>
              <a:t>‹#›</a:t>
            </a:fld>
            <a:endParaRPr lang="zh-CN" altLang="zh-CN"/>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952500" y="2603500"/>
            <a:ext cx="5473700" cy="6286500"/>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内容占位符 3"/>
          <p:cNvSpPr>
            <a:spLocks noGrp="1"/>
          </p:cNvSpPr>
          <p:nvPr>
            <p:ph sz="half" idx="2"/>
          </p:nvPr>
        </p:nvSpPr>
        <p:spPr>
          <a:xfrm>
            <a:off x="6578600" y="2603500"/>
            <a:ext cx="5473700" cy="6286500"/>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Rectangle 3"/>
          <p:cNvSpPr>
            <a:spLocks noGrp="1"/>
          </p:cNvSpPr>
          <p:nvPr>
            <p:ph type="sldNum" sz="quarter" idx="10"/>
          </p:nvPr>
        </p:nvSpPr>
        <p:spPr/>
        <p:txBody>
          <a:bodyPr/>
          <a:lstStyle>
            <a:lvl1pPr>
              <a:defRPr/>
            </a:lvl1pPr>
          </a:lstStyle>
          <a:p>
            <a:fld id="{5638FEFD-4E25-7E40-81C7-B4B24B5A4734}" type="slidenum">
              <a:rPr lang="zh-CN" altLang="zh-CN"/>
              <a:t>‹#›</a:t>
            </a:fld>
            <a:endParaRPr lang="zh-CN" altLang="zh-CN"/>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95350" y="519113"/>
            <a:ext cx="11217275" cy="1885950"/>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95350" y="3562350"/>
            <a:ext cx="5502275" cy="524033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文本占位符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583363" y="3562350"/>
            <a:ext cx="5529262" cy="524033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7" name="Rectangle 3"/>
          <p:cNvSpPr>
            <a:spLocks noGrp="1"/>
          </p:cNvSpPr>
          <p:nvPr>
            <p:ph type="sldNum" sz="quarter" idx="10"/>
          </p:nvPr>
        </p:nvSpPr>
        <p:spPr/>
        <p:txBody>
          <a:bodyPr/>
          <a:lstStyle>
            <a:lvl1pPr>
              <a:defRPr/>
            </a:lvl1pPr>
          </a:lstStyle>
          <a:p>
            <a:fld id="{B47BA5C5-9D38-3642-8999-19B99F2CF3DF}" type="slidenum">
              <a:rPr lang="zh-CN" altLang="zh-CN"/>
              <a:t>‹#›</a:t>
            </a:fld>
            <a:endParaRPr lang="zh-CN" altLang="zh-CN"/>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3"/>
          <p:cNvSpPr>
            <a:spLocks noGrp="1"/>
          </p:cNvSpPr>
          <p:nvPr>
            <p:ph type="sldNum" sz="quarter" idx="10"/>
          </p:nvPr>
        </p:nvSpPr>
        <p:spPr/>
        <p:txBody>
          <a:bodyPr/>
          <a:lstStyle>
            <a:lvl1pPr>
              <a:defRPr/>
            </a:lvl1pPr>
          </a:lstStyle>
          <a:p>
            <a:fld id="{FC147B96-1CD5-6449-BFB7-AFB973A6DEC5}" type="slidenum">
              <a:rPr lang="zh-CN" altLang="zh-CN"/>
              <a:t>‹#›</a:t>
            </a:fld>
            <a:endParaRPr lang="zh-CN"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952500" y="2603500"/>
            <a:ext cx="5473700" cy="6286500"/>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内容占位符 3"/>
          <p:cNvSpPr>
            <a:spLocks noGrp="1"/>
          </p:cNvSpPr>
          <p:nvPr>
            <p:ph sz="half" idx="2"/>
          </p:nvPr>
        </p:nvSpPr>
        <p:spPr>
          <a:xfrm>
            <a:off x="6578600" y="2603500"/>
            <a:ext cx="5473700" cy="6286500"/>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Rectangle 3"/>
          <p:cNvSpPr>
            <a:spLocks noGrp="1"/>
          </p:cNvSpPr>
          <p:nvPr>
            <p:ph type="sldNum" sz="quarter" idx="10"/>
          </p:nvPr>
        </p:nvSpPr>
        <p:spPr/>
        <p:txBody>
          <a:bodyPr/>
          <a:lstStyle>
            <a:lvl1pPr>
              <a:defRPr/>
            </a:lvl1pPr>
          </a:lstStyle>
          <a:p>
            <a:fld id="{5638FEFD-4E25-7E40-81C7-B4B24B5A4734}" type="slidenum">
              <a:rPr lang="zh-CN" altLang="zh-CN"/>
              <a:t>‹#›</a:t>
            </a:fld>
            <a:endParaRPr lang="zh-CN" altLang="zh-C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3"/>
          <p:cNvSpPr>
            <a:spLocks noGrp="1"/>
          </p:cNvSpPr>
          <p:nvPr>
            <p:ph type="sldNum" sz="quarter" idx="10"/>
          </p:nvPr>
        </p:nvSpPr>
        <p:spPr/>
        <p:txBody>
          <a:bodyPr/>
          <a:lstStyle>
            <a:lvl1pPr>
              <a:defRPr/>
            </a:lvl1pPr>
          </a:lstStyle>
          <a:p>
            <a:fld id="{461ECD40-E667-284C-83B0-3D9C37041B5C}" type="slidenum">
              <a:rPr lang="zh-CN" altLang="zh-CN"/>
              <a:t>‹#›</a:t>
            </a:fld>
            <a:endParaRPr lang="zh-CN" altLang="zh-CN"/>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95350" y="650875"/>
            <a:ext cx="4194175" cy="2274888"/>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文本占位符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Rectangle 3"/>
          <p:cNvSpPr>
            <a:spLocks noGrp="1"/>
          </p:cNvSpPr>
          <p:nvPr>
            <p:ph type="sldNum" sz="quarter" idx="10"/>
          </p:nvPr>
        </p:nvSpPr>
        <p:spPr/>
        <p:txBody>
          <a:bodyPr/>
          <a:lstStyle>
            <a:lvl1pPr>
              <a:defRPr/>
            </a:lvl1pPr>
          </a:lstStyle>
          <a:p>
            <a:fld id="{A03E0EAC-17E5-434F-8F25-7171004E909A}" type="slidenum">
              <a:rPr lang="zh-CN" altLang="zh-CN"/>
              <a:t>‹#›</a:t>
            </a:fld>
            <a:endParaRPr lang="zh-CN" altLang="zh-CN"/>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95350" y="650875"/>
            <a:ext cx="4194175" cy="2274888"/>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sym typeface="Helvetica Light" charset="0"/>
            </a:endParaRPr>
          </a:p>
        </p:txBody>
      </p:sp>
      <p:sp>
        <p:nvSpPr>
          <p:cNvPr id="4" name="文本占位符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Rectangle 3"/>
          <p:cNvSpPr>
            <a:spLocks noGrp="1"/>
          </p:cNvSpPr>
          <p:nvPr>
            <p:ph type="sldNum" sz="quarter" idx="10"/>
          </p:nvPr>
        </p:nvSpPr>
        <p:spPr/>
        <p:txBody>
          <a:bodyPr/>
          <a:lstStyle>
            <a:lvl1pPr>
              <a:defRPr/>
            </a:lvl1pPr>
          </a:lstStyle>
          <a:p>
            <a:fld id="{3E47E311-8D18-0F49-8FEA-D9AED2809C21}" type="slidenum">
              <a:rPr lang="zh-CN" altLang="zh-CN"/>
              <a:t>‹#›</a:t>
            </a:fld>
            <a:endParaRPr lang="zh-CN" altLang="zh-CN"/>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本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Rectangle 3"/>
          <p:cNvSpPr>
            <a:spLocks noGrp="1"/>
          </p:cNvSpPr>
          <p:nvPr>
            <p:ph type="sldNum" sz="quarter" idx="10"/>
          </p:nvPr>
        </p:nvSpPr>
        <p:spPr/>
        <p:txBody>
          <a:bodyPr/>
          <a:lstStyle>
            <a:lvl1pPr>
              <a:defRPr/>
            </a:lvl1pPr>
          </a:lstStyle>
          <a:p>
            <a:fld id="{DE5BB9FE-3DBB-F046-B160-2E87D76DCB32}" type="slidenum">
              <a:rPr lang="zh-CN" altLang="zh-CN"/>
              <a:t>‹#›</a:t>
            </a:fld>
            <a:endParaRPr lang="zh-CN" altLang="zh-CN"/>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277350" y="444500"/>
            <a:ext cx="2774950" cy="8445500"/>
          </a:xfrm>
        </p:spPr>
        <p:txBody>
          <a:bodyPr vert="eaVert"/>
          <a:lstStyle/>
          <a:p>
            <a:r>
              <a:rPr lang="zh-CN" altLang="en-US" smtClean="0"/>
              <a:t>单击此处编辑母版标题样式</a:t>
            </a:r>
            <a:endParaRPr lang="zh-CN" altLang="en-US"/>
          </a:p>
        </p:txBody>
      </p:sp>
      <p:sp>
        <p:nvSpPr>
          <p:cNvPr id="3" name="竖排文本占位符 2"/>
          <p:cNvSpPr>
            <a:spLocks noGrp="1"/>
          </p:cNvSpPr>
          <p:nvPr>
            <p:ph type="body" orient="vert" idx="1"/>
          </p:nvPr>
        </p:nvSpPr>
        <p:spPr>
          <a:xfrm>
            <a:off x="952500" y="444500"/>
            <a:ext cx="8172450" cy="8445500"/>
          </a:xfrm>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Rectangle 3"/>
          <p:cNvSpPr>
            <a:spLocks noGrp="1"/>
          </p:cNvSpPr>
          <p:nvPr>
            <p:ph type="sldNum" sz="quarter" idx="10"/>
          </p:nvPr>
        </p:nvSpPr>
        <p:spPr/>
        <p:txBody>
          <a:bodyPr/>
          <a:lstStyle>
            <a:lvl1pPr>
              <a:defRPr/>
            </a:lvl1pPr>
          </a:lstStyle>
          <a:p>
            <a:fld id="{6E95B823-458B-C842-867E-4EA2211A5391}" type="slidenum">
              <a:rPr lang="zh-CN" altLang="zh-CN"/>
              <a:t>‹#›</a:t>
            </a:fld>
            <a:endParaRPr lang="zh-CN" altLang="zh-CN"/>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625600" y="1597025"/>
            <a:ext cx="9753600" cy="3395663"/>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Rectangle 3"/>
          <p:cNvSpPr>
            <a:spLocks noGrp="1"/>
          </p:cNvSpPr>
          <p:nvPr>
            <p:ph type="sldNum" sz="quarter" idx="10"/>
          </p:nvPr>
        </p:nvSpPr>
        <p:spPr/>
        <p:txBody>
          <a:bodyPr/>
          <a:lstStyle>
            <a:lvl1pPr>
              <a:defRPr/>
            </a:lvl1pPr>
          </a:lstStyle>
          <a:p>
            <a:fld id="{A1AB9F90-8C7C-4846-A4C6-2D8FFC732C01}" type="slidenum">
              <a:rPr lang="zh-CN" altLang="zh-CN"/>
              <a:t>‹#›</a:t>
            </a:fld>
            <a:endParaRPr lang="zh-CN" altLang="zh-CN"/>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Rectangle 3"/>
          <p:cNvSpPr>
            <a:spLocks noGrp="1"/>
          </p:cNvSpPr>
          <p:nvPr>
            <p:ph type="sldNum" sz="quarter" idx="10"/>
          </p:nvPr>
        </p:nvSpPr>
        <p:spPr/>
        <p:txBody>
          <a:bodyPr/>
          <a:lstStyle>
            <a:lvl1pPr>
              <a:defRPr/>
            </a:lvl1pPr>
          </a:lstStyle>
          <a:p>
            <a:fld id="{0D723AC8-0894-A44E-A0D1-CF091C18BA6B}" type="slidenum">
              <a:rPr lang="zh-CN" altLang="zh-CN"/>
              <a:t>‹#›</a:t>
            </a:fld>
            <a:endParaRPr lang="zh-CN" altLang="zh-CN"/>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87413" y="2432050"/>
            <a:ext cx="11217275" cy="4056063"/>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smtClean="0"/>
              <a:t>单击此处编辑母版文本样式</a:t>
            </a:r>
          </a:p>
        </p:txBody>
      </p:sp>
      <p:sp>
        <p:nvSpPr>
          <p:cNvPr id="4" name="Rectangle 3"/>
          <p:cNvSpPr>
            <a:spLocks noGrp="1"/>
          </p:cNvSpPr>
          <p:nvPr>
            <p:ph type="sldNum" sz="quarter" idx="10"/>
          </p:nvPr>
        </p:nvSpPr>
        <p:spPr/>
        <p:txBody>
          <a:bodyPr/>
          <a:lstStyle>
            <a:lvl1pPr>
              <a:defRPr/>
            </a:lvl1pPr>
          </a:lstStyle>
          <a:p>
            <a:fld id="{D2841066-05E8-F14B-984B-CE740EE9C7E0}" type="slidenum">
              <a:rPr lang="zh-CN" altLang="zh-CN"/>
              <a:t>‹#›</a:t>
            </a:fld>
            <a:endParaRPr lang="zh-CN" altLang="zh-CN"/>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952500" y="2603500"/>
            <a:ext cx="5473700" cy="6286500"/>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内容占位符 3"/>
          <p:cNvSpPr>
            <a:spLocks noGrp="1"/>
          </p:cNvSpPr>
          <p:nvPr>
            <p:ph sz="half" idx="2"/>
          </p:nvPr>
        </p:nvSpPr>
        <p:spPr>
          <a:xfrm>
            <a:off x="6578600" y="2603500"/>
            <a:ext cx="5473700" cy="6286500"/>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Rectangle 3"/>
          <p:cNvSpPr>
            <a:spLocks noGrp="1"/>
          </p:cNvSpPr>
          <p:nvPr>
            <p:ph type="sldNum" sz="quarter" idx="10"/>
          </p:nvPr>
        </p:nvSpPr>
        <p:spPr/>
        <p:txBody>
          <a:bodyPr/>
          <a:lstStyle>
            <a:lvl1pPr>
              <a:defRPr/>
            </a:lvl1pPr>
          </a:lstStyle>
          <a:p>
            <a:fld id="{5638FEFD-4E25-7E40-81C7-B4B24B5A4734}" type="slidenum">
              <a:rPr lang="zh-CN" altLang="zh-CN"/>
              <a:t>‹#›</a:t>
            </a:fld>
            <a:endParaRPr lang="zh-CN" altLang="zh-CN"/>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95350" y="519113"/>
            <a:ext cx="11217275" cy="1885950"/>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95350" y="3562350"/>
            <a:ext cx="5502275" cy="524033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文本占位符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583363" y="3562350"/>
            <a:ext cx="5529262" cy="524033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7" name="Rectangle 3"/>
          <p:cNvSpPr>
            <a:spLocks noGrp="1"/>
          </p:cNvSpPr>
          <p:nvPr>
            <p:ph type="sldNum" sz="quarter" idx="10"/>
          </p:nvPr>
        </p:nvSpPr>
        <p:spPr/>
        <p:txBody>
          <a:bodyPr/>
          <a:lstStyle>
            <a:lvl1pPr>
              <a:defRPr/>
            </a:lvl1pPr>
          </a:lstStyle>
          <a:p>
            <a:fld id="{B47BA5C5-9D38-3642-8999-19B99F2CF3DF}" type="slidenum">
              <a:rPr lang="zh-CN" altLang="zh-CN"/>
              <a:t>‹#›</a:t>
            </a:fld>
            <a:endParaRPr lang="zh-CN"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95350" y="519113"/>
            <a:ext cx="11217275" cy="1885950"/>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95350" y="3562350"/>
            <a:ext cx="5502275" cy="524033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文本占位符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583363" y="3562350"/>
            <a:ext cx="5529262" cy="524033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7" name="Rectangle 3"/>
          <p:cNvSpPr>
            <a:spLocks noGrp="1"/>
          </p:cNvSpPr>
          <p:nvPr>
            <p:ph type="sldNum" sz="quarter" idx="10"/>
          </p:nvPr>
        </p:nvSpPr>
        <p:spPr/>
        <p:txBody>
          <a:bodyPr/>
          <a:lstStyle>
            <a:lvl1pPr>
              <a:defRPr/>
            </a:lvl1pPr>
          </a:lstStyle>
          <a:p>
            <a:fld id="{B47BA5C5-9D38-3642-8999-19B99F2CF3DF}" type="slidenum">
              <a:rPr lang="zh-CN" altLang="zh-CN"/>
              <a:t>‹#›</a:t>
            </a:fld>
            <a:endParaRPr lang="zh-CN" altLang="zh-CN"/>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3"/>
          <p:cNvSpPr>
            <a:spLocks noGrp="1"/>
          </p:cNvSpPr>
          <p:nvPr>
            <p:ph type="sldNum" sz="quarter" idx="10"/>
          </p:nvPr>
        </p:nvSpPr>
        <p:spPr/>
        <p:txBody>
          <a:bodyPr/>
          <a:lstStyle>
            <a:lvl1pPr>
              <a:defRPr/>
            </a:lvl1pPr>
          </a:lstStyle>
          <a:p>
            <a:fld id="{FC147B96-1CD5-6449-BFB7-AFB973A6DEC5}" type="slidenum">
              <a:rPr lang="zh-CN" altLang="zh-CN"/>
              <a:t>‹#›</a:t>
            </a:fld>
            <a:endParaRPr lang="zh-CN" altLang="zh-CN"/>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3"/>
          <p:cNvSpPr>
            <a:spLocks noGrp="1"/>
          </p:cNvSpPr>
          <p:nvPr>
            <p:ph type="sldNum" sz="quarter" idx="10"/>
          </p:nvPr>
        </p:nvSpPr>
        <p:spPr/>
        <p:txBody>
          <a:bodyPr/>
          <a:lstStyle>
            <a:lvl1pPr>
              <a:defRPr/>
            </a:lvl1pPr>
          </a:lstStyle>
          <a:p>
            <a:fld id="{461ECD40-E667-284C-83B0-3D9C37041B5C}" type="slidenum">
              <a:rPr lang="zh-CN" altLang="zh-CN"/>
              <a:t>‹#›</a:t>
            </a:fld>
            <a:endParaRPr lang="zh-CN" altLang="zh-CN"/>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95350" y="650875"/>
            <a:ext cx="4194175" cy="2274888"/>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文本占位符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Rectangle 3"/>
          <p:cNvSpPr>
            <a:spLocks noGrp="1"/>
          </p:cNvSpPr>
          <p:nvPr>
            <p:ph type="sldNum" sz="quarter" idx="10"/>
          </p:nvPr>
        </p:nvSpPr>
        <p:spPr/>
        <p:txBody>
          <a:bodyPr/>
          <a:lstStyle>
            <a:lvl1pPr>
              <a:defRPr/>
            </a:lvl1pPr>
          </a:lstStyle>
          <a:p>
            <a:fld id="{A03E0EAC-17E5-434F-8F25-7171004E909A}" type="slidenum">
              <a:rPr lang="zh-CN" altLang="zh-CN"/>
              <a:t>‹#›</a:t>
            </a:fld>
            <a:endParaRPr lang="zh-CN" altLang="zh-CN"/>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95350" y="650875"/>
            <a:ext cx="4194175" cy="2274888"/>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sym typeface="Helvetica Light" charset="0"/>
            </a:endParaRPr>
          </a:p>
        </p:txBody>
      </p:sp>
      <p:sp>
        <p:nvSpPr>
          <p:cNvPr id="4" name="文本占位符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Rectangle 3"/>
          <p:cNvSpPr>
            <a:spLocks noGrp="1"/>
          </p:cNvSpPr>
          <p:nvPr>
            <p:ph type="sldNum" sz="quarter" idx="10"/>
          </p:nvPr>
        </p:nvSpPr>
        <p:spPr/>
        <p:txBody>
          <a:bodyPr/>
          <a:lstStyle>
            <a:lvl1pPr>
              <a:defRPr/>
            </a:lvl1pPr>
          </a:lstStyle>
          <a:p>
            <a:fld id="{3E47E311-8D18-0F49-8FEA-D9AED2809C21}" type="slidenum">
              <a:rPr lang="zh-CN" altLang="zh-CN"/>
              <a:t>‹#›</a:t>
            </a:fld>
            <a:endParaRPr lang="zh-CN" altLang="zh-CN"/>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本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Rectangle 3"/>
          <p:cNvSpPr>
            <a:spLocks noGrp="1"/>
          </p:cNvSpPr>
          <p:nvPr>
            <p:ph type="sldNum" sz="quarter" idx="10"/>
          </p:nvPr>
        </p:nvSpPr>
        <p:spPr/>
        <p:txBody>
          <a:bodyPr/>
          <a:lstStyle>
            <a:lvl1pPr>
              <a:defRPr/>
            </a:lvl1pPr>
          </a:lstStyle>
          <a:p>
            <a:fld id="{DE5BB9FE-3DBB-F046-B160-2E87D76DCB32}" type="slidenum">
              <a:rPr lang="zh-CN" altLang="zh-CN"/>
              <a:t>‹#›</a:t>
            </a:fld>
            <a:endParaRPr lang="zh-CN" altLang="zh-CN"/>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277350" y="444500"/>
            <a:ext cx="2774950" cy="8445500"/>
          </a:xfrm>
        </p:spPr>
        <p:txBody>
          <a:bodyPr vert="eaVert"/>
          <a:lstStyle/>
          <a:p>
            <a:r>
              <a:rPr lang="zh-CN" altLang="en-US" smtClean="0"/>
              <a:t>单击此处编辑母版标题样式</a:t>
            </a:r>
            <a:endParaRPr lang="zh-CN" altLang="en-US"/>
          </a:p>
        </p:txBody>
      </p:sp>
      <p:sp>
        <p:nvSpPr>
          <p:cNvPr id="3" name="竖排文本占位符 2"/>
          <p:cNvSpPr>
            <a:spLocks noGrp="1"/>
          </p:cNvSpPr>
          <p:nvPr>
            <p:ph type="body" orient="vert" idx="1"/>
          </p:nvPr>
        </p:nvSpPr>
        <p:spPr>
          <a:xfrm>
            <a:off x="952500" y="444500"/>
            <a:ext cx="8172450" cy="8445500"/>
          </a:xfrm>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Rectangle 3"/>
          <p:cNvSpPr>
            <a:spLocks noGrp="1"/>
          </p:cNvSpPr>
          <p:nvPr>
            <p:ph type="sldNum" sz="quarter" idx="10"/>
          </p:nvPr>
        </p:nvSpPr>
        <p:spPr/>
        <p:txBody>
          <a:bodyPr/>
          <a:lstStyle>
            <a:lvl1pPr>
              <a:defRPr/>
            </a:lvl1pPr>
          </a:lstStyle>
          <a:p>
            <a:fld id="{6E95B823-458B-C842-867E-4EA2211A5391}" type="slidenum">
              <a:rPr lang="zh-CN" altLang="zh-CN"/>
              <a:t>‹#›</a:t>
            </a:fld>
            <a:endParaRPr lang="zh-CN" altLang="zh-CN"/>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625600" y="1597025"/>
            <a:ext cx="9753600" cy="3395663"/>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Rectangle 3"/>
          <p:cNvSpPr>
            <a:spLocks noGrp="1"/>
          </p:cNvSpPr>
          <p:nvPr>
            <p:ph type="sldNum" sz="quarter" idx="10"/>
          </p:nvPr>
        </p:nvSpPr>
        <p:spPr/>
        <p:txBody>
          <a:bodyPr/>
          <a:lstStyle>
            <a:lvl1pPr>
              <a:defRPr/>
            </a:lvl1pPr>
          </a:lstStyle>
          <a:p>
            <a:fld id="{A1AB9F90-8C7C-4846-A4C6-2D8FFC732C01}" type="slidenum">
              <a:rPr lang="zh-CN" altLang="zh-CN"/>
              <a:t>‹#›</a:t>
            </a:fld>
            <a:endParaRPr lang="zh-CN" altLang="zh-CN"/>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Rectangle 3"/>
          <p:cNvSpPr>
            <a:spLocks noGrp="1"/>
          </p:cNvSpPr>
          <p:nvPr>
            <p:ph type="sldNum" sz="quarter" idx="10"/>
          </p:nvPr>
        </p:nvSpPr>
        <p:spPr/>
        <p:txBody>
          <a:bodyPr/>
          <a:lstStyle>
            <a:lvl1pPr>
              <a:defRPr/>
            </a:lvl1pPr>
          </a:lstStyle>
          <a:p>
            <a:fld id="{0D723AC8-0894-A44E-A0D1-CF091C18BA6B}" type="slidenum">
              <a:rPr lang="zh-CN" altLang="zh-CN"/>
              <a:t>‹#›</a:t>
            </a:fld>
            <a:endParaRPr lang="zh-CN" altLang="zh-CN"/>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87413" y="2432050"/>
            <a:ext cx="11217275" cy="4056063"/>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smtClean="0"/>
              <a:t>单击此处编辑母版文本样式</a:t>
            </a:r>
          </a:p>
        </p:txBody>
      </p:sp>
      <p:sp>
        <p:nvSpPr>
          <p:cNvPr id="4" name="Rectangle 3"/>
          <p:cNvSpPr>
            <a:spLocks noGrp="1"/>
          </p:cNvSpPr>
          <p:nvPr>
            <p:ph type="sldNum" sz="quarter" idx="10"/>
          </p:nvPr>
        </p:nvSpPr>
        <p:spPr/>
        <p:txBody>
          <a:bodyPr/>
          <a:lstStyle>
            <a:lvl1pPr>
              <a:defRPr/>
            </a:lvl1pPr>
          </a:lstStyle>
          <a:p>
            <a:fld id="{D2841066-05E8-F14B-984B-CE740EE9C7E0}" type="slidenum">
              <a:rPr lang="zh-CN" altLang="zh-CN"/>
              <a:t>‹#›</a:t>
            </a:fld>
            <a:endParaRPr lang="zh-CN" altLang="zh-CN"/>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952500" y="2603500"/>
            <a:ext cx="5473700" cy="6286500"/>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内容占位符 3"/>
          <p:cNvSpPr>
            <a:spLocks noGrp="1"/>
          </p:cNvSpPr>
          <p:nvPr>
            <p:ph sz="half" idx="2"/>
          </p:nvPr>
        </p:nvSpPr>
        <p:spPr>
          <a:xfrm>
            <a:off x="6578600" y="2603500"/>
            <a:ext cx="5473700" cy="6286500"/>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Rectangle 3"/>
          <p:cNvSpPr>
            <a:spLocks noGrp="1"/>
          </p:cNvSpPr>
          <p:nvPr>
            <p:ph type="sldNum" sz="quarter" idx="10"/>
          </p:nvPr>
        </p:nvSpPr>
        <p:spPr/>
        <p:txBody>
          <a:bodyPr/>
          <a:lstStyle>
            <a:lvl1pPr>
              <a:defRPr/>
            </a:lvl1pPr>
          </a:lstStyle>
          <a:p>
            <a:fld id="{5638FEFD-4E25-7E40-81C7-B4B24B5A4734}" type="slidenum">
              <a:rPr lang="zh-CN" altLang="zh-CN"/>
              <a:t>‹#›</a:t>
            </a:fld>
            <a:endParaRPr lang="zh-CN"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3"/>
          <p:cNvSpPr>
            <a:spLocks noGrp="1"/>
          </p:cNvSpPr>
          <p:nvPr>
            <p:ph type="sldNum" sz="quarter" idx="10"/>
          </p:nvPr>
        </p:nvSpPr>
        <p:spPr/>
        <p:txBody>
          <a:bodyPr/>
          <a:lstStyle>
            <a:lvl1pPr>
              <a:defRPr/>
            </a:lvl1pPr>
          </a:lstStyle>
          <a:p>
            <a:fld id="{FC147B96-1CD5-6449-BFB7-AFB973A6DEC5}" type="slidenum">
              <a:rPr lang="zh-CN" altLang="zh-CN"/>
              <a:t>‹#›</a:t>
            </a:fld>
            <a:endParaRPr lang="zh-CN" altLang="zh-CN"/>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95350" y="519113"/>
            <a:ext cx="11217275" cy="1885950"/>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95350" y="3562350"/>
            <a:ext cx="5502275" cy="524033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文本占位符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583363" y="3562350"/>
            <a:ext cx="5529262" cy="524033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7" name="Rectangle 3"/>
          <p:cNvSpPr>
            <a:spLocks noGrp="1"/>
          </p:cNvSpPr>
          <p:nvPr>
            <p:ph type="sldNum" sz="quarter" idx="10"/>
          </p:nvPr>
        </p:nvSpPr>
        <p:spPr/>
        <p:txBody>
          <a:bodyPr/>
          <a:lstStyle>
            <a:lvl1pPr>
              <a:defRPr/>
            </a:lvl1pPr>
          </a:lstStyle>
          <a:p>
            <a:fld id="{B47BA5C5-9D38-3642-8999-19B99F2CF3DF}" type="slidenum">
              <a:rPr lang="zh-CN" altLang="zh-CN"/>
              <a:t>‹#›</a:t>
            </a:fld>
            <a:endParaRPr lang="zh-CN" altLang="zh-CN"/>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3"/>
          <p:cNvSpPr>
            <a:spLocks noGrp="1"/>
          </p:cNvSpPr>
          <p:nvPr>
            <p:ph type="sldNum" sz="quarter" idx="10"/>
          </p:nvPr>
        </p:nvSpPr>
        <p:spPr/>
        <p:txBody>
          <a:bodyPr/>
          <a:lstStyle>
            <a:lvl1pPr>
              <a:defRPr/>
            </a:lvl1pPr>
          </a:lstStyle>
          <a:p>
            <a:fld id="{FC147B96-1CD5-6449-BFB7-AFB973A6DEC5}" type="slidenum">
              <a:rPr lang="zh-CN" altLang="zh-CN"/>
              <a:t>‹#›</a:t>
            </a:fld>
            <a:endParaRPr lang="zh-CN" altLang="zh-CN"/>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3"/>
          <p:cNvSpPr>
            <a:spLocks noGrp="1"/>
          </p:cNvSpPr>
          <p:nvPr>
            <p:ph type="sldNum" sz="quarter" idx="10"/>
          </p:nvPr>
        </p:nvSpPr>
        <p:spPr/>
        <p:txBody>
          <a:bodyPr/>
          <a:lstStyle>
            <a:lvl1pPr>
              <a:defRPr/>
            </a:lvl1pPr>
          </a:lstStyle>
          <a:p>
            <a:fld id="{461ECD40-E667-284C-83B0-3D9C37041B5C}" type="slidenum">
              <a:rPr lang="zh-CN" altLang="zh-CN"/>
              <a:t>‹#›</a:t>
            </a:fld>
            <a:endParaRPr lang="zh-CN" altLang="zh-CN"/>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95350" y="650875"/>
            <a:ext cx="4194175" cy="2274888"/>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文本占位符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Rectangle 3"/>
          <p:cNvSpPr>
            <a:spLocks noGrp="1"/>
          </p:cNvSpPr>
          <p:nvPr>
            <p:ph type="sldNum" sz="quarter" idx="10"/>
          </p:nvPr>
        </p:nvSpPr>
        <p:spPr/>
        <p:txBody>
          <a:bodyPr/>
          <a:lstStyle>
            <a:lvl1pPr>
              <a:defRPr/>
            </a:lvl1pPr>
          </a:lstStyle>
          <a:p>
            <a:fld id="{A03E0EAC-17E5-434F-8F25-7171004E909A}" type="slidenum">
              <a:rPr lang="zh-CN" altLang="zh-CN"/>
              <a:t>‹#›</a:t>
            </a:fld>
            <a:endParaRPr lang="zh-CN" altLang="zh-CN"/>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95350" y="650875"/>
            <a:ext cx="4194175" cy="2274888"/>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sym typeface="Helvetica Light" charset="0"/>
            </a:endParaRPr>
          </a:p>
        </p:txBody>
      </p:sp>
      <p:sp>
        <p:nvSpPr>
          <p:cNvPr id="4" name="文本占位符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Rectangle 3"/>
          <p:cNvSpPr>
            <a:spLocks noGrp="1"/>
          </p:cNvSpPr>
          <p:nvPr>
            <p:ph type="sldNum" sz="quarter" idx="10"/>
          </p:nvPr>
        </p:nvSpPr>
        <p:spPr/>
        <p:txBody>
          <a:bodyPr/>
          <a:lstStyle>
            <a:lvl1pPr>
              <a:defRPr/>
            </a:lvl1pPr>
          </a:lstStyle>
          <a:p>
            <a:fld id="{3E47E311-8D18-0F49-8FEA-D9AED2809C21}" type="slidenum">
              <a:rPr lang="zh-CN" altLang="zh-CN"/>
              <a:t>‹#›</a:t>
            </a:fld>
            <a:endParaRPr lang="zh-CN" altLang="zh-CN"/>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本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Rectangle 3"/>
          <p:cNvSpPr>
            <a:spLocks noGrp="1"/>
          </p:cNvSpPr>
          <p:nvPr>
            <p:ph type="sldNum" sz="quarter" idx="10"/>
          </p:nvPr>
        </p:nvSpPr>
        <p:spPr/>
        <p:txBody>
          <a:bodyPr/>
          <a:lstStyle>
            <a:lvl1pPr>
              <a:defRPr/>
            </a:lvl1pPr>
          </a:lstStyle>
          <a:p>
            <a:fld id="{DE5BB9FE-3DBB-F046-B160-2E87D76DCB32}" type="slidenum">
              <a:rPr lang="zh-CN" altLang="zh-CN"/>
              <a:t>‹#›</a:t>
            </a:fld>
            <a:endParaRPr lang="zh-CN" altLang="zh-CN"/>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277350" y="444500"/>
            <a:ext cx="2774950" cy="8445500"/>
          </a:xfrm>
        </p:spPr>
        <p:txBody>
          <a:bodyPr vert="eaVert"/>
          <a:lstStyle/>
          <a:p>
            <a:r>
              <a:rPr lang="zh-CN" altLang="en-US" smtClean="0"/>
              <a:t>单击此处编辑母版标题样式</a:t>
            </a:r>
            <a:endParaRPr lang="zh-CN" altLang="en-US"/>
          </a:p>
        </p:txBody>
      </p:sp>
      <p:sp>
        <p:nvSpPr>
          <p:cNvPr id="3" name="竖排文本占位符 2"/>
          <p:cNvSpPr>
            <a:spLocks noGrp="1"/>
          </p:cNvSpPr>
          <p:nvPr>
            <p:ph type="body" orient="vert" idx="1"/>
          </p:nvPr>
        </p:nvSpPr>
        <p:spPr>
          <a:xfrm>
            <a:off x="952500" y="444500"/>
            <a:ext cx="8172450" cy="8445500"/>
          </a:xfrm>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Rectangle 3"/>
          <p:cNvSpPr>
            <a:spLocks noGrp="1"/>
          </p:cNvSpPr>
          <p:nvPr>
            <p:ph type="sldNum" sz="quarter" idx="10"/>
          </p:nvPr>
        </p:nvSpPr>
        <p:spPr/>
        <p:txBody>
          <a:bodyPr/>
          <a:lstStyle>
            <a:lvl1pPr>
              <a:defRPr/>
            </a:lvl1pPr>
          </a:lstStyle>
          <a:p>
            <a:fld id="{6E95B823-458B-C842-867E-4EA2211A5391}" type="slidenum">
              <a:rPr lang="zh-CN" altLang="zh-CN"/>
              <a:t>‹#›</a:t>
            </a:fld>
            <a:endParaRPr lang="zh-CN" altLang="zh-CN"/>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625600" y="1597025"/>
            <a:ext cx="9753600" cy="3395663"/>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Rectangle 3"/>
          <p:cNvSpPr>
            <a:spLocks noGrp="1"/>
          </p:cNvSpPr>
          <p:nvPr>
            <p:ph type="sldNum" sz="quarter" idx="10"/>
          </p:nvPr>
        </p:nvSpPr>
        <p:spPr/>
        <p:txBody>
          <a:bodyPr/>
          <a:lstStyle>
            <a:lvl1pPr>
              <a:defRPr/>
            </a:lvl1pPr>
          </a:lstStyle>
          <a:p>
            <a:fld id="{A1AB9F90-8C7C-4846-A4C6-2D8FFC732C01}" type="slidenum">
              <a:rPr lang="zh-CN" altLang="zh-CN"/>
              <a:t>‹#›</a:t>
            </a:fld>
            <a:endParaRPr lang="zh-CN" altLang="zh-CN"/>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Rectangle 3"/>
          <p:cNvSpPr>
            <a:spLocks noGrp="1"/>
          </p:cNvSpPr>
          <p:nvPr>
            <p:ph type="sldNum" sz="quarter" idx="10"/>
          </p:nvPr>
        </p:nvSpPr>
        <p:spPr/>
        <p:txBody>
          <a:bodyPr/>
          <a:lstStyle>
            <a:lvl1pPr>
              <a:defRPr/>
            </a:lvl1pPr>
          </a:lstStyle>
          <a:p>
            <a:fld id="{0D723AC8-0894-A44E-A0D1-CF091C18BA6B}" type="slidenum">
              <a:rPr lang="zh-CN" altLang="zh-CN"/>
              <a:t>‹#›</a:t>
            </a:fld>
            <a:endParaRPr lang="zh-CN" altLang="zh-CN"/>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87413" y="2432050"/>
            <a:ext cx="11217275" cy="4056063"/>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smtClean="0"/>
              <a:t>单击此处编辑母版文本样式</a:t>
            </a:r>
          </a:p>
        </p:txBody>
      </p:sp>
      <p:sp>
        <p:nvSpPr>
          <p:cNvPr id="4" name="Rectangle 3"/>
          <p:cNvSpPr>
            <a:spLocks noGrp="1"/>
          </p:cNvSpPr>
          <p:nvPr>
            <p:ph type="sldNum" sz="quarter" idx="10"/>
          </p:nvPr>
        </p:nvSpPr>
        <p:spPr/>
        <p:txBody>
          <a:bodyPr/>
          <a:lstStyle>
            <a:lvl1pPr>
              <a:defRPr/>
            </a:lvl1pPr>
          </a:lstStyle>
          <a:p>
            <a:fld id="{D2841066-05E8-F14B-984B-CE740EE9C7E0}" type="slidenum">
              <a:rPr lang="zh-CN" altLang="zh-CN"/>
              <a:t>‹#›</a:t>
            </a:fld>
            <a:endParaRPr lang="zh-CN"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3"/>
          <p:cNvSpPr>
            <a:spLocks noGrp="1"/>
          </p:cNvSpPr>
          <p:nvPr>
            <p:ph type="sldNum" sz="quarter" idx="10"/>
          </p:nvPr>
        </p:nvSpPr>
        <p:spPr/>
        <p:txBody>
          <a:bodyPr/>
          <a:lstStyle>
            <a:lvl1pPr>
              <a:defRPr/>
            </a:lvl1pPr>
          </a:lstStyle>
          <a:p>
            <a:fld id="{461ECD40-E667-284C-83B0-3D9C37041B5C}" type="slidenum">
              <a:rPr lang="zh-CN" altLang="zh-CN"/>
              <a:t>‹#›</a:t>
            </a:fld>
            <a:endParaRPr lang="zh-CN" altLang="zh-CN"/>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952500" y="2603500"/>
            <a:ext cx="5473700" cy="6286500"/>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内容占位符 3"/>
          <p:cNvSpPr>
            <a:spLocks noGrp="1"/>
          </p:cNvSpPr>
          <p:nvPr>
            <p:ph sz="half" idx="2"/>
          </p:nvPr>
        </p:nvSpPr>
        <p:spPr>
          <a:xfrm>
            <a:off x="6578600" y="2603500"/>
            <a:ext cx="5473700" cy="6286500"/>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Rectangle 3"/>
          <p:cNvSpPr>
            <a:spLocks noGrp="1"/>
          </p:cNvSpPr>
          <p:nvPr>
            <p:ph type="sldNum" sz="quarter" idx="10"/>
          </p:nvPr>
        </p:nvSpPr>
        <p:spPr/>
        <p:txBody>
          <a:bodyPr/>
          <a:lstStyle>
            <a:lvl1pPr>
              <a:defRPr/>
            </a:lvl1pPr>
          </a:lstStyle>
          <a:p>
            <a:fld id="{5638FEFD-4E25-7E40-81C7-B4B24B5A4734}" type="slidenum">
              <a:rPr lang="zh-CN" altLang="zh-CN"/>
              <a:t>‹#›</a:t>
            </a:fld>
            <a:endParaRPr lang="zh-CN" altLang="zh-CN"/>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95350" y="519113"/>
            <a:ext cx="11217275" cy="1885950"/>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95350" y="3562350"/>
            <a:ext cx="5502275" cy="524033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文本占位符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583363" y="3562350"/>
            <a:ext cx="5529262" cy="524033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7" name="Rectangle 3"/>
          <p:cNvSpPr>
            <a:spLocks noGrp="1"/>
          </p:cNvSpPr>
          <p:nvPr>
            <p:ph type="sldNum" sz="quarter" idx="10"/>
          </p:nvPr>
        </p:nvSpPr>
        <p:spPr/>
        <p:txBody>
          <a:bodyPr/>
          <a:lstStyle>
            <a:lvl1pPr>
              <a:defRPr/>
            </a:lvl1pPr>
          </a:lstStyle>
          <a:p>
            <a:fld id="{B47BA5C5-9D38-3642-8999-19B99F2CF3DF}" type="slidenum">
              <a:rPr lang="zh-CN" altLang="zh-CN"/>
              <a:t>‹#›</a:t>
            </a:fld>
            <a:endParaRPr lang="zh-CN" altLang="zh-CN"/>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3"/>
          <p:cNvSpPr>
            <a:spLocks noGrp="1"/>
          </p:cNvSpPr>
          <p:nvPr>
            <p:ph type="sldNum" sz="quarter" idx="10"/>
          </p:nvPr>
        </p:nvSpPr>
        <p:spPr/>
        <p:txBody>
          <a:bodyPr/>
          <a:lstStyle>
            <a:lvl1pPr>
              <a:defRPr/>
            </a:lvl1pPr>
          </a:lstStyle>
          <a:p>
            <a:fld id="{FC147B96-1CD5-6449-BFB7-AFB973A6DEC5}" type="slidenum">
              <a:rPr lang="zh-CN" altLang="zh-CN"/>
              <a:t>‹#›</a:t>
            </a:fld>
            <a:endParaRPr lang="zh-CN" altLang="zh-CN"/>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3"/>
          <p:cNvSpPr>
            <a:spLocks noGrp="1"/>
          </p:cNvSpPr>
          <p:nvPr>
            <p:ph type="sldNum" sz="quarter" idx="10"/>
          </p:nvPr>
        </p:nvSpPr>
        <p:spPr/>
        <p:txBody>
          <a:bodyPr/>
          <a:lstStyle>
            <a:lvl1pPr>
              <a:defRPr/>
            </a:lvl1pPr>
          </a:lstStyle>
          <a:p>
            <a:fld id="{461ECD40-E667-284C-83B0-3D9C37041B5C}" type="slidenum">
              <a:rPr lang="zh-CN" altLang="zh-CN"/>
              <a:t>‹#›</a:t>
            </a:fld>
            <a:endParaRPr lang="zh-CN" altLang="zh-CN"/>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95350" y="650875"/>
            <a:ext cx="4194175" cy="2274888"/>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文本占位符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Rectangle 3"/>
          <p:cNvSpPr>
            <a:spLocks noGrp="1"/>
          </p:cNvSpPr>
          <p:nvPr>
            <p:ph type="sldNum" sz="quarter" idx="10"/>
          </p:nvPr>
        </p:nvSpPr>
        <p:spPr/>
        <p:txBody>
          <a:bodyPr/>
          <a:lstStyle>
            <a:lvl1pPr>
              <a:defRPr/>
            </a:lvl1pPr>
          </a:lstStyle>
          <a:p>
            <a:fld id="{A03E0EAC-17E5-434F-8F25-7171004E909A}" type="slidenum">
              <a:rPr lang="zh-CN" altLang="zh-CN"/>
              <a:t>‹#›</a:t>
            </a:fld>
            <a:endParaRPr lang="zh-CN" altLang="zh-CN"/>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95350" y="650875"/>
            <a:ext cx="4194175" cy="2274888"/>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sym typeface="Helvetica Light" charset="0"/>
            </a:endParaRPr>
          </a:p>
        </p:txBody>
      </p:sp>
      <p:sp>
        <p:nvSpPr>
          <p:cNvPr id="4" name="文本占位符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Rectangle 3"/>
          <p:cNvSpPr>
            <a:spLocks noGrp="1"/>
          </p:cNvSpPr>
          <p:nvPr>
            <p:ph type="sldNum" sz="quarter" idx="10"/>
          </p:nvPr>
        </p:nvSpPr>
        <p:spPr/>
        <p:txBody>
          <a:bodyPr/>
          <a:lstStyle>
            <a:lvl1pPr>
              <a:defRPr/>
            </a:lvl1pPr>
          </a:lstStyle>
          <a:p>
            <a:fld id="{3E47E311-8D18-0F49-8FEA-D9AED2809C21}" type="slidenum">
              <a:rPr lang="zh-CN" altLang="zh-CN"/>
              <a:t>‹#›</a:t>
            </a:fld>
            <a:endParaRPr lang="zh-CN" altLang="zh-CN"/>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本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Rectangle 3"/>
          <p:cNvSpPr>
            <a:spLocks noGrp="1"/>
          </p:cNvSpPr>
          <p:nvPr>
            <p:ph type="sldNum" sz="quarter" idx="10"/>
          </p:nvPr>
        </p:nvSpPr>
        <p:spPr/>
        <p:txBody>
          <a:bodyPr/>
          <a:lstStyle>
            <a:lvl1pPr>
              <a:defRPr/>
            </a:lvl1pPr>
          </a:lstStyle>
          <a:p>
            <a:fld id="{DE5BB9FE-3DBB-F046-B160-2E87D76DCB32}" type="slidenum">
              <a:rPr lang="zh-CN" altLang="zh-CN"/>
              <a:t>‹#›</a:t>
            </a:fld>
            <a:endParaRPr lang="zh-CN" altLang="zh-CN"/>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277350" y="444500"/>
            <a:ext cx="2774950" cy="8445500"/>
          </a:xfrm>
        </p:spPr>
        <p:txBody>
          <a:bodyPr vert="eaVert"/>
          <a:lstStyle/>
          <a:p>
            <a:r>
              <a:rPr lang="zh-CN" altLang="en-US" smtClean="0"/>
              <a:t>单击此处编辑母版标题样式</a:t>
            </a:r>
            <a:endParaRPr lang="zh-CN" altLang="en-US"/>
          </a:p>
        </p:txBody>
      </p:sp>
      <p:sp>
        <p:nvSpPr>
          <p:cNvPr id="3" name="竖排文本占位符 2"/>
          <p:cNvSpPr>
            <a:spLocks noGrp="1"/>
          </p:cNvSpPr>
          <p:nvPr>
            <p:ph type="body" orient="vert" idx="1"/>
          </p:nvPr>
        </p:nvSpPr>
        <p:spPr>
          <a:xfrm>
            <a:off x="952500" y="444500"/>
            <a:ext cx="8172450" cy="8445500"/>
          </a:xfrm>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Rectangle 3"/>
          <p:cNvSpPr>
            <a:spLocks noGrp="1"/>
          </p:cNvSpPr>
          <p:nvPr>
            <p:ph type="sldNum" sz="quarter" idx="10"/>
          </p:nvPr>
        </p:nvSpPr>
        <p:spPr/>
        <p:txBody>
          <a:bodyPr/>
          <a:lstStyle>
            <a:lvl1pPr>
              <a:defRPr/>
            </a:lvl1pPr>
          </a:lstStyle>
          <a:p>
            <a:fld id="{6E95B823-458B-C842-867E-4EA2211A5391}" type="slidenum">
              <a:rPr lang="zh-CN" altLang="zh-CN"/>
              <a:t>‹#›</a:t>
            </a:fld>
            <a:endParaRPr lang="zh-CN"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95350" y="650875"/>
            <a:ext cx="4194175" cy="2274888"/>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文本占位符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Rectangle 3"/>
          <p:cNvSpPr>
            <a:spLocks noGrp="1"/>
          </p:cNvSpPr>
          <p:nvPr>
            <p:ph type="sldNum" sz="quarter" idx="10"/>
          </p:nvPr>
        </p:nvSpPr>
        <p:spPr/>
        <p:txBody>
          <a:bodyPr/>
          <a:lstStyle>
            <a:lvl1pPr>
              <a:defRPr/>
            </a:lvl1pPr>
          </a:lstStyle>
          <a:p>
            <a:fld id="{A03E0EAC-17E5-434F-8F25-7171004E909A}" type="slidenum">
              <a:rPr lang="zh-CN" altLang="zh-CN"/>
              <a:t>‹#›</a:t>
            </a:fld>
            <a:endParaRPr lang="zh-CN"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95350" y="650875"/>
            <a:ext cx="4194175" cy="2274888"/>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sym typeface="Helvetica Light" charset="0"/>
            </a:endParaRPr>
          </a:p>
        </p:txBody>
      </p:sp>
      <p:sp>
        <p:nvSpPr>
          <p:cNvPr id="4" name="文本占位符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Rectangle 3"/>
          <p:cNvSpPr>
            <a:spLocks noGrp="1"/>
          </p:cNvSpPr>
          <p:nvPr>
            <p:ph type="sldNum" sz="quarter" idx="10"/>
          </p:nvPr>
        </p:nvSpPr>
        <p:spPr/>
        <p:txBody>
          <a:bodyPr/>
          <a:lstStyle>
            <a:lvl1pPr>
              <a:defRPr/>
            </a:lvl1pPr>
          </a:lstStyle>
          <a:p>
            <a:fld id="{3E47E311-8D18-0F49-8FEA-D9AED2809C21}" type="slidenum">
              <a:rPr lang="zh-CN" altLang="zh-CN"/>
              <a:t>‹#›</a:t>
            </a:fld>
            <a:endParaRPr lang="zh-CN"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p:cNvSpPr>
          <p:nvPr>
            <p:ph type="title"/>
          </p:nvPr>
        </p:nvSpPr>
        <p:spPr bwMode="auto">
          <a:xfrm>
            <a:off x="952500" y="444500"/>
            <a:ext cx="11099800" cy="215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lstStyle/>
          <a:p>
            <a:pPr lvl="0"/>
            <a:r>
              <a:rPr lang="zh-CN" altLang="zh-CN">
                <a:sym typeface="Helvetica Light" charset="0"/>
              </a:rPr>
              <a:t>Click to edit Master title style</a:t>
            </a:r>
          </a:p>
        </p:txBody>
      </p:sp>
      <p:sp>
        <p:nvSpPr>
          <p:cNvPr id="1026" name="Rectangle 2"/>
          <p:cNvSpPr>
            <a:spLocks noGrp="1"/>
          </p:cNvSpPr>
          <p:nvPr>
            <p:ph type="body" idx="1"/>
          </p:nvPr>
        </p:nvSpPr>
        <p:spPr bwMode="auto">
          <a:xfrm>
            <a:off x="952500" y="2603500"/>
            <a:ext cx="11099800" cy="6286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lstStyle/>
          <a:p>
            <a:pPr lvl="0"/>
            <a:r>
              <a:rPr lang="zh-CN" altLang="zh-CN">
                <a:sym typeface="Helvetica Light" charset="0"/>
              </a:rPr>
              <a:t>Click to edit Master text styles</a:t>
            </a:r>
          </a:p>
          <a:p>
            <a:pPr lvl="1"/>
            <a:r>
              <a:rPr lang="zh-CN" altLang="zh-CN">
                <a:sym typeface="Helvetica Light" charset="0"/>
              </a:rPr>
              <a:t>Second level</a:t>
            </a:r>
          </a:p>
          <a:p>
            <a:pPr lvl="2"/>
            <a:r>
              <a:rPr lang="zh-CN" altLang="zh-CN">
                <a:sym typeface="Helvetica Light" charset="0"/>
              </a:rPr>
              <a:t>Third level</a:t>
            </a:r>
          </a:p>
          <a:p>
            <a:pPr lvl="3"/>
            <a:r>
              <a:rPr lang="zh-CN" altLang="zh-CN">
                <a:sym typeface="Helvetica Light" charset="0"/>
              </a:rPr>
              <a:t>Fourth level</a:t>
            </a:r>
          </a:p>
          <a:p>
            <a:pPr lvl="4"/>
            <a:r>
              <a:rPr lang="zh-CN" altLang="zh-CN">
                <a:sym typeface="Helvetica Light" charset="0"/>
              </a:rPr>
              <a:t>Fifth level</a:t>
            </a:r>
          </a:p>
        </p:txBody>
      </p:sp>
      <p:sp>
        <p:nvSpPr>
          <p:cNvPr id="1027" name="Rectangle 3"/>
          <p:cNvSpPr>
            <a:spLocks noGrp="1"/>
          </p:cNvSpPr>
          <p:nvPr>
            <p:ph type="sldNum" sz="quarter" idx="2"/>
          </p:nvPr>
        </p:nvSpPr>
        <p:spPr bwMode="auto">
          <a:xfrm>
            <a:off x="6310313" y="9251950"/>
            <a:ext cx="369887"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50800" tIns="50800" rIns="50800" bIns="50800" numCol="1" anchor="t" anchorCtr="0" compatLnSpc="1"/>
          <a:lstStyle>
            <a:lvl1pPr algn="ctr" eaLnBrk="1">
              <a:defRPr sz="1800">
                <a:latin typeface="Helvetica Light" charset="0"/>
                <a:ea typeface="Helvetica Light" charset="0"/>
                <a:cs typeface="Helvetica Light" charset="0"/>
                <a:sym typeface="Helvetica Light" charset="0"/>
              </a:defRPr>
            </a:lvl1pPr>
          </a:lstStyle>
          <a:p>
            <a:fld id="{242C14D3-67D1-9D46-9570-ACE29C90DDFC}" type="slidenum">
              <a:rPr lang="zh-CN" altLang="zh-CN"/>
              <a:t>‹#›</a:t>
            </a:fld>
            <a:endParaRPr lang="zh-CN"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584200" rtl="0" eaLnBrk="0" fontAlgn="base" hangingPunct="0">
        <a:spcBef>
          <a:spcPct val="0"/>
        </a:spcBef>
        <a:spcAft>
          <a:spcPct val="0"/>
        </a:spcAft>
        <a:defRPr sz="8000" kern="1200">
          <a:solidFill>
            <a:srgbClr val="000000"/>
          </a:solidFill>
          <a:latin typeface="+mj-lt"/>
          <a:ea typeface="+mj-ea"/>
          <a:cs typeface="+mj-cs"/>
          <a:sym typeface="Helvetica Light" charset="0"/>
        </a:defRPr>
      </a:lvl1pPr>
      <a:lvl2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2pPr>
      <a:lvl3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3pPr>
      <a:lvl4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4pPr>
      <a:lvl5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5pPr>
      <a:lvl6pPr marL="4572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6pPr>
      <a:lvl7pPr marL="9144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7pPr>
      <a:lvl8pPr marL="13716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8pPr>
      <a:lvl9pPr marL="18288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9pPr>
    </p:titleStyle>
    <p:bodyStyle>
      <a:lvl1pPr marL="444500" indent="-444500" algn="l" defTabSz="584200" rtl="0" eaLnBrk="0" fontAlgn="base" hangingPunct="0">
        <a:spcBef>
          <a:spcPts val="4200"/>
        </a:spcBef>
        <a:spcAft>
          <a:spcPct val="0"/>
        </a:spcAft>
        <a:buSzPct val="75000"/>
        <a:buChar char="•"/>
        <a:defRPr sz="3600" kern="1200">
          <a:solidFill>
            <a:srgbClr val="000000"/>
          </a:solidFill>
          <a:latin typeface="+mn-lt"/>
          <a:ea typeface="+mn-ea"/>
          <a:cs typeface="+mn-cs"/>
          <a:sym typeface="Helvetica Light" charset="0"/>
        </a:defRPr>
      </a:lvl1pPr>
      <a:lvl2pPr marL="889000" indent="-444500" algn="l" defTabSz="584200" rtl="0" eaLnBrk="0" fontAlgn="base" hangingPunct="0">
        <a:spcBef>
          <a:spcPts val="4200"/>
        </a:spcBef>
        <a:spcAft>
          <a:spcPct val="0"/>
        </a:spcAft>
        <a:buSzPct val="75000"/>
        <a:buChar char="•"/>
        <a:defRPr sz="3600" kern="1200">
          <a:solidFill>
            <a:srgbClr val="000000"/>
          </a:solidFill>
          <a:latin typeface="+mn-lt"/>
          <a:ea typeface="+mn-ea"/>
          <a:cs typeface="+mn-cs"/>
          <a:sym typeface="Helvetica Light" charset="0"/>
        </a:defRPr>
      </a:lvl2pPr>
      <a:lvl3pPr marL="1333500" indent="-444500" algn="l" defTabSz="584200" rtl="0" eaLnBrk="0" fontAlgn="base" hangingPunct="0">
        <a:spcBef>
          <a:spcPts val="4200"/>
        </a:spcBef>
        <a:spcAft>
          <a:spcPct val="0"/>
        </a:spcAft>
        <a:buSzPct val="75000"/>
        <a:buChar char="•"/>
        <a:defRPr sz="3600" kern="1200">
          <a:solidFill>
            <a:srgbClr val="000000"/>
          </a:solidFill>
          <a:latin typeface="+mn-lt"/>
          <a:ea typeface="+mn-ea"/>
          <a:cs typeface="+mn-cs"/>
          <a:sym typeface="Helvetica Light" charset="0"/>
        </a:defRPr>
      </a:lvl3pPr>
      <a:lvl4pPr marL="1778000" indent="-444500" algn="l" defTabSz="584200" rtl="0" eaLnBrk="0" fontAlgn="base" hangingPunct="0">
        <a:spcBef>
          <a:spcPts val="4200"/>
        </a:spcBef>
        <a:spcAft>
          <a:spcPct val="0"/>
        </a:spcAft>
        <a:buSzPct val="75000"/>
        <a:buChar char="•"/>
        <a:defRPr sz="3600" kern="1200">
          <a:solidFill>
            <a:srgbClr val="000000"/>
          </a:solidFill>
          <a:latin typeface="+mn-lt"/>
          <a:ea typeface="+mn-ea"/>
          <a:cs typeface="+mn-cs"/>
          <a:sym typeface="Helvetica Light" charset="0"/>
        </a:defRPr>
      </a:lvl4pPr>
      <a:lvl5pPr marL="2222500" indent="-444500" algn="l" defTabSz="584200" rtl="0" eaLnBrk="0" fontAlgn="base" hangingPunct="0">
        <a:spcBef>
          <a:spcPts val="4200"/>
        </a:spcBef>
        <a:spcAft>
          <a:spcPct val="0"/>
        </a:spcAft>
        <a:buSzPct val="75000"/>
        <a:buChar char="•"/>
        <a:defRPr sz="3600" kern="1200">
          <a:solidFill>
            <a:srgbClr val="000000"/>
          </a:solidFill>
          <a:latin typeface="+mn-lt"/>
          <a:ea typeface="+mn-ea"/>
          <a:cs typeface="+mn-cs"/>
          <a:sym typeface="Helvetica Light" charset="0"/>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p:cNvSpPr>
          <p:nvPr>
            <p:ph type="title"/>
          </p:nvPr>
        </p:nvSpPr>
        <p:spPr bwMode="auto">
          <a:xfrm>
            <a:off x="952500" y="444500"/>
            <a:ext cx="11099800" cy="215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lstStyle/>
          <a:p>
            <a:pPr lvl="0"/>
            <a:r>
              <a:rPr lang="zh-CN" altLang="zh-CN">
                <a:sym typeface="Helvetica Light" charset="0"/>
              </a:rPr>
              <a:t>Click to edit Master title style</a:t>
            </a:r>
          </a:p>
        </p:txBody>
      </p:sp>
      <p:sp>
        <p:nvSpPr>
          <p:cNvPr id="1026" name="Rectangle 2"/>
          <p:cNvSpPr>
            <a:spLocks noGrp="1"/>
          </p:cNvSpPr>
          <p:nvPr>
            <p:ph type="body" idx="1"/>
          </p:nvPr>
        </p:nvSpPr>
        <p:spPr bwMode="auto">
          <a:xfrm>
            <a:off x="952500" y="2603500"/>
            <a:ext cx="11099800" cy="6286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lstStyle/>
          <a:p>
            <a:pPr lvl="0"/>
            <a:r>
              <a:rPr lang="zh-CN" altLang="zh-CN">
                <a:sym typeface="Helvetica Light" charset="0"/>
              </a:rPr>
              <a:t>Click to edit Master text styles</a:t>
            </a:r>
          </a:p>
          <a:p>
            <a:pPr lvl="1"/>
            <a:r>
              <a:rPr lang="zh-CN" altLang="zh-CN">
                <a:sym typeface="Helvetica Light" charset="0"/>
              </a:rPr>
              <a:t>Second level</a:t>
            </a:r>
          </a:p>
          <a:p>
            <a:pPr lvl="2"/>
            <a:r>
              <a:rPr lang="zh-CN" altLang="zh-CN">
                <a:sym typeface="Helvetica Light" charset="0"/>
              </a:rPr>
              <a:t>Third level</a:t>
            </a:r>
          </a:p>
          <a:p>
            <a:pPr lvl="3"/>
            <a:r>
              <a:rPr lang="zh-CN" altLang="zh-CN">
                <a:sym typeface="Helvetica Light" charset="0"/>
              </a:rPr>
              <a:t>Fourth level</a:t>
            </a:r>
          </a:p>
          <a:p>
            <a:pPr lvl="4"/>
            <a:r>
              <a:rPr lang="zh-CN" altLang="zh-CN">
                <a:sym typeface="Helvetica Light" charset="0"/>
              </a:rPr>
              <a:t>Fifth level</a:t>
            </a:r>
          </a:p>
        </p:txBody>
      </p:sp>
      <p:sp>
        <p:nvSpPr>
          <p:cNvPr id="1027" name="Rectangle 3"/>
          <p:cNvSpPr>
            <a:spLocks noGrp="1"/>
          </p:cNvSpPr>
          <p:nvPr>
            <p:ph type="sldNum" sz="quarter" idx="2"/>
          </p:nvPr>
        </p:nvSpPr>
        <p:spPr bwMode="auto">
          <a:xfrm>
            <a:off x="6310313" y="9251950"/>
            <a:ext cx="369887"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50800" tIns="50800" rIns="50800" bIns="50800" numCol="1" anchor="t" anchorCtr="0" compatLnSpc="1"/>
          <a:lstStyle>
            <a:lvl1pPr algn="ctr" eaLnBrk="1">
              <a:defRPr sz="1800">
                <a:latin typeface="Helvetica Light" charset="0"/>
                <a:ea typeface="Helvetica Light" charset="0"/>
                <a:cs typeface="Helvetica Light" charset="0"/>
                <a:sym typeface="Helvetica Light" charset="0"/>
              </a:defRPr>
            </a:lvl1pPr>
          </a:lstStyle>
          <a:p>
            <a:fld id="{242C14D3-67D1-9D46-9570-ACE29C90DDFC}" type="slidenum">
              <a:rPr lang="zh-CN" altLang="zh-CN"/>
              <a:t>‹#›</a:t>
            </a:fld>
            <a:endParaRPr lang="zh-CN" altLang="zh-CN"/>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584200" rtl="0" eaLnBrk="0" fontAlgn="base" hangingPunct="0">
        <a:spcBef>
          <a:spcPct val="0"/>
        </a:spcBef>
        <a:spcAft>
          <a:spcPct val="0"/>
        </a:spcAft>
        <a:defRPr sz="8000" kern="1200">
          <a:solidFill>
            <a:srgbClr val="000000"/>
          </a:solidFill>
          <a:latin typeface="+mj-lt"/>
          <a:ea typeface="+mj-ea"/>
          <a:cs typeface="+mj-cs"/>
          <a:sym typeface="Helvetica Light" charset="0"/>
        </a:defRPr>
      </a:lvl1pPr>
      <a:lvl2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2pPr>
      <a:lvl3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3pPr>
      <a:lvl4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4pPr>
      <a:lvl5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5pPr>
      <a:lvl6pPr marL="4572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6pPr>
      <a:lvl7pPr marL="9144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7pPr>
      <a:lvl8pPr marL="13716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8pPr>
      <a:lvl9pPr marL="18288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9pPr>
    </p:titleStyle>
    <p:bodyStyle>
      <a:lvl1pPr marL="444500" indent="-444500" algn="l" defTabSz="584200" rtl="0" eaLnBrk="0" fontAlgn="base" hangingPunct="0">
        <a:spcBef>
          <a:spcPts val="4200"/>
        </a:spcBef>
        <a:spcAft>
          <a:spcPct val="0"/>
        </a:spcAft>
        <a:buSzPct val="75000"/>
        <a:buChar char="•"/>
        <a:defRPr sz="3600" kern="1200">
          <a:solidFill>
            <a:srgbClr val="000000"/>
          </a:solidFill>
          <a:latin typeface="+mn-lt"/>
          <a:ea typeface="+mn-ea"/>
          <a:cs typeface="+mn-cs"/>
          <a:sym typeface="Helvetica Light" charset="0"/>
        </a:defRPr>
      </a:lvl1pPr>
      <a:lvl2pPr marL="889000" indent="-444500" algn="l" defTabSz="584200" rtl="0" eaLnBrk="0" fontAlgn="base" hangingPunct="0">
        <a:spcBef>
          <a:spcPts val="4200"/>
        </a:spcBef>
        <a:spcAft>
          <a:spcPct val="0"/>
        </a:spcAft>
        <a:buSzPct val="75000"/>
        <a:buChar char="•"/>
        <a:defRPr sz="3600" kern="1200">
          <a:solidFill>
            <a:srgbClr val="000000"/>
          </a:solidFill>
          <a:latin typeface="+mn-lt"/>
          <a:ea typeface="+mn-ea"/>
          <a:cs typeface="+mn-cs"/>
          <a:sym typeface="Helvetica Light" charset="0"/>
        </a:defRPr>
      </a:lvl2pPr>
      <a:lvl3pPr marL="1333500" indent="-444500" algn="l" defTabSz="584200" rtl="0" eaLnBrk="0" fontAlgn="base" hangingPunct="0">
        <a:spcBef>
          <a:spcPts val="4200"/>
        </a:spcBef>
        <a:spcAft>
          <a:spcPct val="0"/>
        </a:spcAft>
        <a:buSzPct val="75000"/>
        <a:buChar char="•"/>
        <a:defRPr sz="3600" kern="1200">
          <a:solidFill>
            <a:srgbClr val="000000"/>
          </a:solidFill>
          <a:latin typeface="+mn-lt"/>
          <a:ea typeface="+mn-ea"/>
          <a:cs typeface="+mn-cs"/>
          <a:sym typeface="Helvetica Light" charset="0"/>
        </a:defRPr>
      </a:lvl3pPr>
      <a:lvl4pPr marL="1778000" indent="-444500" algn="l" defTabSz="584200" rtl="0" eaLnBrk="0" fontAlgn="base" hangingPunct="0">
        <a:spcBef>
          <a:spcPts val="4200"/>
        </a:spcBef>
        <a:spcAft>
          <a:spcPct val="0"/>
        </a:spcAft>
        <a:buSzPct val="75000"/>
        <a:buChar char="•"/>
        <a:defRPr sz="3600" kern="1200">
          <a:solidFill>
            <a:srgbClr val="000000"/>
          </a:solidFill>
          <a:latin typeface="+mn-lt"/>
          <a:ea typeface="+mn-ea"/>
          <a:cs typeface="+mn-cs"/>
          <a:sym typeface="Helvetica Light" charset="0"/>
        </a:defRPr>
      </a:lvl4pPr>
      <a:lvl5pPr marL="2222500" indent="-444500" algn="l" defTabSz="584200" rtl="0" eaLnBrk="0" fontAlgn="base" hangingPunct="0">
        <a:spcBef>
          <a:spcPts val="4200"/>
        </a:spcBef>
        <a:spcAft>
          <a:spcPct val="0"/>
        </a:spcAft>
        <a:buSzPct val="75000"/>
        <a:buChar char="•"/>
        <a:defRPr sz="3600" kern="1200">
          <a:solidFill>
            <a:srgbClr val="000000"/>
          </a:solidFill>
          <a:latin typeface="+mn-lt"/>
          <a:ea typeface="+mn-ea"/>
          <a:cs typeface="+mn-cs"/>
          <a:sym typeface="Helvetica Light" charset="0"/>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p:cNvSpPr>
          <p:nvPr>
            <p:ph type="title"/>
          </p:nvPr>
        </p:nvSpPr>
        <p:spPr bwMode="auto">
          <a:xfrm>
            <a:off x="952500" y="444500"/>
            <a:ext cx="11099800" cy="215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lstStyle/>
          <a:p>
            <a:pPr lvl="0"/>
            <a:r>
              <a:rPr lang="zh-CN" altLang="zh-CN">
                <a:sym typeface="Helvetica Light" charset="0"/>
              </a:rPr>
              <a:t>Click to edit Master title style</a:t>
            </a:r>
          </a:p>
        </p:txBody>
      </p:sp>
      <p:sp>
        <p:nvSpPr>
          <p:cNvPr id="1026" name="Rectangle 2"/>
          <p:cNvSpPr>
            <a:spLocks noGrp="1"/>
          </p:cNvSpPr>
          <p:nvPr>
            <p:ph type="body" idx="1"/>
          </p:nvPr>
        </p:nvSpPr>
        <p:spPr bwMode="auto">
          <a:xfrm>
            <a:off x="952500" y="2603500"/>
            <a:ext cx="11099800" cy="6286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lstStyle/>
          <a:p>
            <a:pPr lvl="0"/>
            <a:r>
              <a:rPr lang="zh-CN" altLang="zh-CN">
                <a:sym typeface="Helvetica Light" charset="0"/>
              </a:rPr>
              <a:t>Click to edit Master text styles</a:t>
            </a:r>
          </a:p>
          <a:p>
            <a:pPr lvl="1"/>
            <a:r>
              <a:rPr lang="zh-CN" altLang="zh-CN">
                <a:sym typeface="Helvetica Light" charset="0"/>
              </a:rPr>
              <a:t>Second level</a:t>
            </a:r>
          </a:p>
          <a:p>
            <a:pPr lvl="2"/>
            <a:r>
              <a:rPr lang="zh-CN" altLang="zh-CN">
                <a:sym typeface="Helvetica Light" charset="0"/>
              </a:rPr>
              <a:t>Third level</a:t>
            </a:r>
          </a:p>
          <a:p>
            <a:pPr lvl="3"/>
            <a:r>
              <a:rPr lang="zh-CN" altLang="zh-CN">
                <a:sym typeface="Helvetica Light" charset="0"/>
              </a:rPr>
              <a:t>Fourth level</a:t>
            </a:r>
          </a:p>
          <a:p>
            <a:pPr lvl="4"/>
            <a:r>
              <a:rPr lang="zh-CN" altLang="zh-CN">
                <a:sym typeface="Helvetica Light" charset="0"/>
              </a:rPr>
              <a:t>Fifth level</a:t>
            </a:r>
          </a:p>
        </p:txBody>
      </p:sp>
      <p:sp>
        <p:nvSpPr>
          <p:cNvPr id="1027" name="Rectangle 3"/>
          <p:cNvSpPr>
            <a:spLocks noGrp="1"/>
          </p:cNvSpPr>
          <p:nvPr>
            <p:ph type="sldNum" sz="quarter" idx="2"/>
          </p:nvPr>
        </p:nvSpPr>
        <p:spPr bwMode="auto">
          <a:xfrm>
            <a:off x="6310313" y="9251950"/>
            <a:ext cx="369887"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50800" tIns="50800" rIns="50800" bIns="50800" numCol="1" anchor="t" anchorCtr="0" compatLnSpc="1"/>
          <a:lstStyle>
            <a:lvl1pPr algn="ctr" eaLnBrk="1">
              <a:defRPr sz="1800">
                <a:latin typeface="Helvetica Light" charset="0"/>
                <a:ea typeface="Helvetica Light" charset="0"/>
                <a:cs typeface="Helvetica Light" charset="0"/>
                <a:sym typeface="Helvetica Light" charset="0"/>
              </a:defRPr>
            </a:lvl1pPr>
          </a:lstStyle>
          <a:p>
            <a:fld id="{242C14D3-67D1-9D46-9570-ACE29C90DDFC}" type="slidenum">
              <a:rPr lang="zh-CN" altLang="zh-CN"/>
              <a:t>‹#›</a:t>
            </a:fld>
            <a:endParaRPr lang="zh-CN" altLang="zh-CN"/>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584200" rtl="0" eaLnBrk="0" fontAlgn="base" hangingPunct="0">
        <a:spcBef>
          <a:spcPct val="0"/>
        </a:spcBef>
        <a:spcAft>
          <a:spcPct val="0"/>
        </a:spcAft>
        <a:defRPr sz="8000" kern="1200">
          <a:solidFill>
            <a:srgbClr val="000000"/>
          </a:solidFill>
          <a:latin typeface="+mj-lt"/>
          <a:ea typeface="+mj-ea"/>
          <a:cs typeface="+mj-cs"/>
          <a:sym typeface="Helvetica Light" charset="0"/>
        </a:defRPr>
      </a:lvl1pPr>
      <a:lvl2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2pPr>
      <a:lvl3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3pPr>
      <a:lvl4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4pPr>
      <a:lvl5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5pPr>
      <a:lvl6pPr marL="4572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6pPr>
      <a:lvl7pPr marL="9144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7pPr>
      <a:lvl8pPr marL="13716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8pPr>
      <a:lvl9pPr marL="18288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9pPr>
    </p:titleStyle>
    <p:bodyStyle>
      <a:lvl1pPr marL="444500" indent="-444500" algn="l" defTabSz="584200" rtl="0" eaLnBrk="0" fontAlgn="base" hangingPunct="0">
        <a:spcBef>
          <a:spcPts val="4200"/>
        </a:spcBef>
        <a:spcAft>
          <a:spcPct val="0"/>
        </a:spcAft>
        <a:buSzPct val="75000"/>
        <a:buChar char="•"/>
        <a:defRPr sz="3600" kern="1200">
          <a:solidFill>
            <a:srgbClr val="000000"/>
          </a:solidFill>
          <a:latin typeface="+mn-lt"/>
          <a:ea typeface="+mn-ea"/>
          <a:cs typeface="+mn-cs"/>
          <a:sym typeface="Helvetica Light" charset="0"/>
        </a:defRPr>
      </a:lvl1pPr>
      <a:lvl2pPr marL="889000" indent="-444500" algn="l" defTabSz="584200" rtl="0" eaLnBrk="0" fontAlgn="base" hangingPunct="0">
        <a:spcBef>
          <a:spcPts val="4200"/>
        </a:spcBef>
        <a:spcAft>
          <a:spcPct val="0"/>
        </a:spcAft>
        <a:buSzPct val="75000"/>
        <a:buChar char="•"/>
        <a:defRPr sz="3600" kern="1200">
          <a:solidFill>
            <a:srgbClr val="000000"/>
          </a:solidFill>
          <a:latin typeface="+mn-lt"/>
          <a:ea typeface="+mn-ea"/>
          <a:cs typeface="+mn-cs"/>
          <a:sym typeface="Helvetica Light" charset="0"/>
        </a:defRPr>
      </a:lvl2pPr>
      <a:lvl3pPr marL="1333500" indent="-444500" algn="l" defTabSz="584200" rtl="0" eaLnBrk="0" fontAlgn="base" hangingPunct="0">
        <a:spcBef>
          <a:spcPts val="4200"/>
        </a:spcBef>
        <a:spcAft>
          <a:spcPct val="0"/>
        </a:spcAft>
        <a:buSzPct val="75000"/>
        <a:buChar char="•"/>
        <a:defRPr sz="3600" kern="1200">
          <a:solidFill>
            <a:srgbClr val="000000"/>
          </a:solidFill>
          <a:latin typeface="+mn-lt"/>
          <a:ea typeface="+mn-ea"/>
          <a:cs typeface="+mn-cs"/>
          <a:sym typeface="Helvetica Light" charset="0"/>
        </a:defRPr>
      </a:lvl3pPr>
      <a:lvl4pPr marL="1778000" indent="-444500" algn="l" defTabSz="584200" rtl="0" eaLnBrk="0" fontAlgn="base" hangingPunct="0">
        <a:spcBef>
          <a:spcPts val="4200"/>
        </a:spcBef>
        <a:spcAft>
          <a:spcPct val="0"/>
        </a:spcAft>
        <a:buSzPct val="75000"/>
        <a:buChar char="•"/>
        <a:defRPr sz="3600" kern="1200">
          <a:solidFill>
            <a:srgbClr val="000000"/>
          </a:solidFill>
          <a:latin typeface="+mn-lt"/>
          <a:ea typeface="+mn-ea"/>
          <a:cs typeface="+mn-cs"/>
          <a:sym typeface="Helvetica Light" charset="0"/>
        </a:defRPr>
      </a:lvl4pPr>
      <a:lvl5pPr marL="2222500" indent="-444500" algn="l" defTabSz="584200" rtl="0" eaLnBrk="0" fontAlgn="base" hangingPunct="0">
        <a:spcBef>
          <a:spcPts val="4200"/>
        </a:spcBef>
        <a:spcAft>
          <a:spcPct val="0"/>
        </a:spcAft>
        <a:buSzPct val="75000"/>
        <a:buChar char="•"/>
        <a:defRPr sz="3600" kern="1200">
          <a:solidFill>
            <a:srgbClr val="000000"/>
          </a:solidFill>
          <a:latin typeface="+mn-lt"/>
          <a:ea typeface="+mn-ea"/>
          <a:cs typeface="+mn-cs"/>
          <a:sym typeface="Helvetica Light" charset="0"/>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p:cNvSpPr>
          <p:nvPr>
            <p:ph type="title"/>
          </p:nvPr>
        </p:nvSpPr>
        <p:spPr bwMode="auto">
          <a:xfrm>
            <a:off x="952500" y="444500"/>
            <a:ext cx="11099800" cy="215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lstStyle/>
          <a:p>
            <a:pPr lvl="0"/>
            <a:r>
              <a:rPr lang="zh-CN" altLang="zh-CN">
                <a:sym typeface="Helvetica Light" charset="0"/>
              </a:rPr>
              <a:t>Click to edit Master title style</a:t>
            </a:r>
          </a:p>
        </p:txBody>
      </p:sp>
      <p:sp>
        <p:nvSpPr>
          <p:cNvPr id="1026" name="Rectangle 2"/>
          <p:cNvSpPr>
            <a:spLocks noGrp="1"/>
          </p:cNvSpPr>
          <p:nvPr>
            <p:ph type="body" idx="1"/>
          </p:nvPr>
        </p:nvSpPr>
        <p:spPr bwMode="auto">
          <a:xfrm>
            <a:off x="952500" y="2603500"/>
            <a:ext cx="11099800" cy="6286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lstStyle/>
          <a:p>
            <a:pPr lvl="0"/>
            <a:r>
              <a:rPr lang="zh-CN" altLang="zh-CN">
                <a:sym typeface="Helvetica Light" charset="0"/>
              </a:rPr>
              <a:t>Click to edit Master text styles</a:t>
            </a:r>
          </a:p>
          <a:p>
            <a:pPr lvl="1"/>
            <a:r>
              <a:rPr lang="zh-CN" altLang="zh-CN">
                <a:sym typeface="Helvetica Light" charset="0"/>
              </a:rPr>
              <a:t>Second level</a:t>
            </a:r>
          </a:p>
          <a:p>
            <a:pPr lvl="2"/>
            <a:r>
              <a:rPr lang="zh-CN" altLang="zh-CN">
                <a:sym typeface="Helvetica Light" charset="0"/>
              </a:rPr>
              <a:t>Third level</a:t>
            </a:r>
          </a:p>
          <a:p>
            <a:pPr lvl="3"/>
            <a:r>
              <a:rPr lang="zh-CN" altLang="zh-CN">
                <a:sym typeface="Helvetica Light" charset="0"/>
              </a:rPr>
              <a:t>Fourth level</a:t>
            </a:r>
          </a:p>
          <a:p>
            <a:pPr lvl="4"/>
            <a:r>
              <a:rPr lang="zh-CN" altLang="zh-CN">
                <a:sym typeface="Helvetica Light" charset="0"/>
              </a:rPr>
              <a:t>Fifth level</a:t>
            </a:r>
          </a:p>
        </p:txBody>
      </p:sp>
      <p:sp>
        <p:nvSpPr>
          <p:cNvPr id="1027" name="Rectangle 3"/>
          <p:cNvSpPr>
            <a:spLocks noGrp="1"/>
          </p:cNvSpPr>
          <p:nvPr>
            <p:ph type="sldNum" sz="quarter" idx="2"/>
          </p:nvPr>
        </p:nvSpPr>
        <p:spPr bwMode="auto">
          <a:xfrm>
            <a:off x="6310313" y="9251950"/>
            <a:ext cx="369887"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50800" tIns="50800" rIns="50800" bIns="50800" numCol="1" anchor="t" anchorCtr="0" compatLnSpc="1"/>
          <a:lstStyle>
            <a:lvl1pPr algn="ctr" eaLnBrk="1">
              <a:defRPr sz="1800">
                <a:latin typeface="Helvetica Light" charset="0"/>
                <a:ea typeface="Helvetica Light" charset="0"/>
                <a:cs typeface="Helvetica Light" charset="0"/>
                <a:sym typeface="Helvetica Light" charset="0"/>
              </a:defRPr>
            </a:lvl1pPr>
          </a:lstStyle>
          <a:p>
            <a:fld id="{242C14D3-67D1-9D46-9570-ACE29C90DDFC}" type="slidenum">
              <a:rPr lang="zh-CN" altLang="zh-CN"/>
              <a:t>‹#›</a:t>
            </a:fld>
            <a:endParaRPr lang="zh-CN" altLang="zh-CN"/>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584200" rtl="0" eaLnBrk="0" fontAlgn="base" hangingPunct="0">
        <a:spcBef>
          <a:spcPct val="0"/>
        </a:spcBef>
        <a:spcAft>
          <a:spcPct val="0"/>
        </a:spcAft>
        <a:defRPr sz="8000" kern="1200">
          <a:solidFill>
            <a:srgbClr val="000000"/>
          </a:solidFill>
          <a:latin typeface="+mj-lt"/>
          <a:ea typeface="+mj-ea"/>
          <a:cs typeface="+mj-cs"/>
          <a:sym typeface="Helvetica Light" charset="0"/>
        </a:defRPr>
      </a:lvl1pPr>
      <a:lvl2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2pPr>
      <a:lvl3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3pPr>
      <a:lvl4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4pPr>
      <a:lvl5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5pPr>
      <a:lvl6pPr marL="4572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6pPr>
      <a:lvl7pPr marL="9144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7pPr>
      <a:lvl8pPr marL="13716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8pPr>
      <a:lvl9pPr marL="18288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9pPr>
    </p:titleStyle>
    <p:bodyStyle>
      <a:lvl1pPr marL="444500" indent="-444500" algn="l" defTabSz="584200" rtl="0" eaLnBrk="0" fontAlgn="base" hangingPunct="0">
        <a:spcBef>
          <a:spcPts val="4200"/>
        </a:spcBef>
        <a:spcAft>
          <a:spcPct val="0"/>
        </a:spcAft>
        <a:buSzPct val="75000"/>
        <a:buChar char="•"/>
        <a:defRPr sz="3600" kern="1200">
          <a:solidFill>
            <a:srgbClr val="000000"/>
          </a:solidFill>
          <a:latin typeface="+mn-lt"/>
          <a:ea typeface="+mn-ea"/>
          <a:cs typeface="+mn-cs"/>
          <a:sym typeface="Helvetica Light" charset="0"/>
        </a:defRPr>
      </a:lvl1pPr>
      <a:lvl2pPr marL="889000" indent="-444500" algn="l" defTabSz="584200" rtl="0" eaLnBrk="0" fontAlgn="base" hangingPunct="0">
        <a:spcBef>
          <a:spcPts val="4200"/>
        </a:spcBef>
        <a:spcAft>
          <a:spcPct val="0"/>
        </a:spcAft>
        <a:buSzPct val="75000"/>
        <a:buChar char="•"/>
        <a:defRPr sz="3600" kern="1200">
          <a:solidFill>
            <a:srgbClr val="000000"/>
          </a:solidFill>
          <a:latin typeface="+mn-lt"/>
          <a:ea typeface="+mn-ea"/>
          <a:cs typeface="+mn-cs"/>
          <a:sym typeface="Helvetica Light" charset="0"/>
        </a:defRPr>
      </a:lvl2pPr>
      <a:lvl3pPr marL="1333500" indent="-444500" algn="l" defTabSz="584200" rtl="0" eaLnBrk="0" fontAlgn="base" hangingPunct="0">
        <a:spcBef>
          <a:spcPts val="4200"/>
        </a:spcBef>
        <a:spcAft>
          <a:spcPct val="0"/>
        </a:spcAft>
        <a:buSzPct val="75000"/>
        <a:buChar char="•"/>
        <a:defRPr sz="3600" kern="1200">
          <a:solidFill>
            <a:srgbClr val="000000"/>
          </a:solidFill>
          <a:latin typeface="+mn-lt"/>
          <a:ea typeface="+mn-ea"/>
          <a:cs typeface="+mn-cs"/>
          <a:sym typeface="Helvetica Light" charset="0"/>
        </a:defRPr>
      </a:lvl3pPr>
      <a:lvl4pPr marL="1778000" indent="-444500" algn="l" defTabSz="584200" rtl="0" eaLnBrk="0" fontAlgn="base" hangingPunct="0">
        <a:spcBef>
          <a:spcPts val="4200"/>
        </a:spcBef>
        <a:spcAft>
          <a:spcPct val="0"/>
        </a:spcAft>
        <a:buSzPct val="75000"/>
        <a:buChar char="•"/>
        <a:defRPr sz="3600" kern="1200">
          <a:solidFill>
            <a:srgbClr val="000000"/>
          </a:solidFill>
          <a:latin typeface="+mn-lt"/>
          <a:ea typeface="+mn-ea"/>
          <a:cs typeface="+mn-cs"/>
          <a:sym typeface="Helvetica Light" charset="0"/>
        </a:defRPr>
      </a:lvl4pPr>
      <a:lvl5pPr marL="2222500" indent="-444500" algn="l" defTabSz="584200" rtl="0" eaLnBrk="0" fontAlgn="base" hangingPunct="0">
        <a:spcBef>
          <a:spcPts val="4200"/>
        </a:spcBef>
        <a:spcAft>
          <a:spcPct val="0"/>
        </a:spcAft>
        <a:buSzPct val="75000"/>
        <a:buChar char="•"/>
        <a:defRPr sz="3600" kern="1200">
          <a:solidFill>
            <a:srgbClr val="000000"/>
          </a:solidFill>
          <a:latin typeface="+mn-lt"/>
          <a:ea typeface="+mn-ea"/>
          <a:cs typeface="+mn-cs"/>
          <a:sym typeface="Helvetica Light" charset="0"/>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p:cNvSpPr>
          <p:nvPr>
            <p:ph type="title"/>
          </p:nvPr>
        </p:nvSpPr>
        <p:spPr bwMode="auto">
          <a:xfrm>
            <a:off x="952500" y="444500"/>
            <a:ext cx="11099800" cy="215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lstStyle/>
          <a:p>
            <a:pPr lvl="0"/>
            <a:r>
              <a:rPr lang="zh-CN" altLang="zh-CN">
                <a:sym typeface="Helvetica Light" charset="0"/>
              </a:rPr>
              <a:t>Click to edit Master title style</a:t>
            </a:r>
          </a:p>
        </p:txBody>
      </p:sp>
      <p:sp>
        <p:nvSpPr>
          <p:cNvPr id="1026" name="Rectangle 2"/>
          <p:cNvSpPr>
            <a:spLocks noGrp="1"/>
          </p:cNvSpPr>
          <p:nvPr>
            <p:ph type="body" idx="1"/>
          </p:nvPr>
        </p:nvSpPr>
        <p:spPr bwMode="auto">
          <a:xfrm>
            <a:off x="952500" y="2603500"/>
            <a:ext cx="11099800" cy="6286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lstStyle/>
          <a:p>
            <a:pPr lvl="0"/>
            <a:r>
              <a:rPr lang="zh-CN" altLang="zh-CN">
                <a:sym typeface="Helvetica Light" charset="0"/>
              </a:rPr>
              <a:t>Click to edit Master text styles</a:t>
            </a:r>
          </a:p>
          <a:p>
            <a:pPr lvl="1"/>
            <a:r>
              <a:rPr lang="zh-CN" altLang="zh-CN">
                <a:sym typeface="Helvetica Light" charset="0"/>
              </a:rPr>
              <a:t>Second level</a:t>
            </a:r>
          </a:p>
          <a:p>
            <a:pPr lvl="2"/>
            <a:r>
              <a:rPr lang="zh-CN" altLang="zh-CN">
                <a:sym typeface="Helvetica Light" charset="0"/>
              </a:rPr>
              <a:t>Third level</a:t>
            </a:r>
          </a:p>
          <a:p>
            <a:pPr lvl="3"/>
            <a:r>
              <a:rPr lang="zh-CN" altLang="zh-CN">
                <a:sym typeface="Helvetica Light" charset="0"/>
              </a:rPr>
              <a:t>Fourth level</a:t>
            </a:r>
          </a:p>
          <a:p>
            <a:pPr lvl="4"/>
            <a:r>
              <a:rPr lang="zh-CN" altLang="zh-CN">
                <a:sym typeface="Helvetica Light" charset="0"/>
              </a:rPr>
              <a:t>Fifth level</a:t>
            </a:r>
          </a:p>
        </p:txBody>
      </p:sp>
      <p:sp>
        <p:nvSpPr>
          <p:cNvPr id="1027" name="Rectangle 3"/>
          <p:cNvSpPr>
            <a:spLocks noGrp="1"/>
          </p:cNvSpPr>
          <p:nvPr>
            <p:ph type="sldNum" sz="quarter" idx="2"/>
          </p:nvPr>
        </p:nvSpPr>
        <p:spPr bwMode="auto">
          <a:xfrm>
            <a:off x="6310313" y="9251950"/>
            <a:ext cx="369887"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50800" tIns="50800" rIns="50800" bIns="50800" numCol="1" anchor="t" anchorCtr="0" compatLnSpc="1"/>
          <a:lstStyle>
            <a:lvl1pPr algn="ctr" eaLnBrk="1">
              <a:defRPr sz="1800">
                <a:latin typeface="Helvetica Light" charset="0"/>
                <a:ea typeface="Helvetica Light" charset="0"/>
                <a:cs typeface="Helvetica Light" charset="0"/>
                <a:sym typeface="Helvetica Light" charset="0"/>
              </a:defRPr>
            </a:lvl1pPr>
          </a:lstStyle>
          <a:p>
            <a:fld id="{242C14D3-67D1-9D46-9570-ACE29C90DDFC}" type="slidenum">
              <a:rPr lang="zh-CN" altLang="zh-CN"/>
              <a:t>‹#›</a:t>
            </a:fld>
            <a:endParaRPr lang="zh-CN" altLang="zh-CN"/>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584200" rtl="0" eaLnBrk="0" fontAlgn="base" hangingPunct="0">
        <a:spcBef>
          <a:spcPct val="0"/>
        </a:spcBef>
        <a:spcAft>
          <a:spcPct val="0"/>
        </a:spcAft>
        <a:defRPr sz="8000" kern="1200">
          <a:solidFill>
            <a:srgbClr val="000000"/>
          </a:solidFill>
          <a:latin typeface="+mj-lt"/>
          <a:ea typeface="+mj-ea"/>
          <a:cs typeface="+mj-cs"/>
          <a:sym typeface="Helvetica Light" charset="0"/>
        </a:defRPr>
      </a:lvl1pPr>
      <a:lvl2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2pPr>
      <a:lvl3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3pPr>
      <a:lvl4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4pPr>
      <a:lvl5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5pPr>
      <a:lvl6pPr marL="4572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6pPr>
      <a:lvl7pPr marL="9144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7pPr>
      <a:lvl8pPr marL="13716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8pPr>
      <a:lvl9pPr marL="18288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9pPr>
    </p:titleStyle>
    <p:bodyStyle>
      <a:lvl1pPr marL="444500" indent="-444500" algn="l" defTabSz="584200" rtl="0" eaLnBrk="0" fontAlgn="base" hangingPunct="0">
        <a:spcBef>
          <a:spcPts val="4200"/>
        </a:spcBef>
        <a:spcAft>
          <a:spcPct val="0"/>
        </a:spcAft>
        <a:buSzPct val="75000"/>
        <a:buChar char="•"/>
        <a:defRPr sz="3600" kern="1200">
          <a:solidFill>
            <a:srgbClr val="000000"/>
          </a:solidFill>
          <a:latin typeface="+mn-lt"/>
          <a:ea typeface="+mn-ea"/>
          <a:cs typeface="+mn-cs"/>
          <a:sym typeface="Helvetica Light" charset="0"/>
        </a:defRPr>
      </a:lvl1pPr>
      <a:lvl2pPr marL="889000" indent="-444500" algn="l" defTabSz="584200" rtl="0" eaLnBrk="0" fontAlgn="base" hangingPunct="0">
        <a:spcBef>
          <a:spcPts val="4200"/>
        </a:spcBef>
        <a:spcAft>
          <a:spcPct val="0"/>
        </a:spcAft>
        <a:buSzPct val="75000"/>
        <a:buChar char="•"/>
        <a:defRPr sz="3600" kern="1200">
          <a:solidFill>
            <a:srgbClr val="000000"/>
          </a:solidFill>
          <a:latin typeface="+mn-lt"/>
          <a:ea typeface="+mn-ea"/>
          <a:cs typeface="+mn-cs"/>
          <a:sym typeface="Helvetica Light" charset="0"/>
        </a:defRPr>
      </a:lvl2pPr>
      <a:lvl3pPr marL="1333500" indent="-444500" algn="l" defTabSz="584200" rtl="0" eaLnBrk="0" fontAlgn="base" hangingPunct="0">
        <a:spcBef>
          <a:spcPts val="4200"/>
        </a:spcBef>
        <a:spcAft>
          <a:spcPct val="0"/>
        </a:spcAft>
        <a:buSzPct val="75000"/>
        <a:buChar char="•"/>
        <a:defRPr sz="3600" kern="1200">
          <a:solidFill>
            <a:srgbClr val="000000"/>
          </a:solidFill>
          <a:latin typeface="+mn-lt"/>
          <a:ea typeface="+mn-ea"/>
          <a:cs typeface="+mn-cs"/>
          <a:sym typeface="Helvetica Light" charset="0"/>
        </a:defRPr>
      </a:lvl3pPr>
      <a:lvl4pPr marL="1778000" indent="-444500" algn="l" defTabSz="584200" rtl="0" eaLnBrk="0" fontAlgn="base" hangingPunct="0">
        <a:spcBef>
          <a:spcPts val="4200"/>
        </a:spcBef>
        <a:spcAft>
          <a:spcPct val="0"/>
        </a:spcAft>
        <a:buSzPct val="75000"/>
        <a:buChar char="•"/>
        <a:defRPr sz="3600" kern="1200">
          <a:solidFill>
            <a:srgbClr val="000000"/>
          </a:solidFill>
          <a:latin typeface="+mn-lt"/>
          <a:ea typeface="+mn-ea"/>
          <a:cs typeface="+mn-cs"/>
          <a:sym typeface="Helvetica Light" charset="0"/>
        </a:defRPr>
      </a:lvl4pPr>
      <a:lvl5pPr marL="2222500" indent="-444500" algn="l" defTabSz="584200" rtl="0" eaLnBrk="0" fontAlgn="base" hangingPunct="0">
        <a:spcBef>
          <a:spcPts val="4200"/>
        </a:spcBef>
        <a:spcAft>
          <a:spcPct val="0"/>
        </a:spcAft>
        <a:buSzPct val="75000"/>
        <a:buChar char="•"/>
        <a:defRPr sz="3600" kern="1200">
          <a:solidFill>
            <a:srgbClr val="000000"/>
          </a:solidFill>
          <a:latin typeface="+mn-lt"/>
          <a:ea typeface="+mn-ea"/>
          <a:cs typeface="+mn-cs"/>
          <a:sym typeface="Helvetica Light" charset="0"/>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p:cNvSpPr>
          <p:nvPr>
            <p:ph type="title"/>
          </p:nvPr>
        </p:nvSpPr>
        <p:spPr bwMode="auto">
          <a:xfrm>
            <a:off x="952500" y="444500"/>
            <a:ext cx="11099800" cy="215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lstStyle/>
          <a:p>
            <a:pPr lvl="0"/>
            <a:r>
              <a:rPr lang="zh-CN" altLang="zh-CN">
                <a:sym typeface="Helvetica Light" charset="0"/>
              </a:rPr>
              <a:t>Click to edit Master title style</a:t>
            </a:r>
          </a:p>
        </p:txBody>
      </p:sp>
      <p:sp>
        <p:nvSpPr>
          <p:cNvPr id="1026" name="Rectangle 2"/>
          <p:cNvSpPr>
            <a:spLocks noGrp="1"/>
          </p:cNvSpPr>
          <p:nvPr>
            <p:ph type="body" idx="1"/>
          </p:nvPr>
        </p:nvSpPr>
        <p:spPr bwMode="auto">
          <a:xfrm>
            <a:off x="952500" y="2603500"/>
            <a:ext cx="11099800" cy="6286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lstStyle/>
          <a:p>
            <a:pPr lvl="0"/>
            <a:r>
              <a:rPr lang="zh-CN" altLang="zh-CN">
                <a:sym typeface="Helvetica Light" charset="0"/>
              </a:rPr>
              <a:t>Click to edit Master text styles</a:t>
            </a:r>
          </a:p>
          <a:p>
            <a:pPr lvl="1"/>
            <a:r>
              <a:rPr lang="zh-CN" altLang="zh-CN">
                <a:sym typeface="Helvetica Light" charset="0"/>
              </a:rPr>
              <a:t>Second level</a:t>
            </a:r>
          </a:p>
          <a:p>
            <a:pPr lvl="2"/>
            <a:r>
              <a:rPr lang="zh-CN" altLang="zh-CN">
                <a:sym typeface="Helvetica Light" charset="0"/>
              </a:rPr>
              <a:t>Third level</a:t>
            </a:r>
          </a:p>
          <a:p>
            <a:pPr lvl="3"/>
            <a:r>
              <a:rPr lang="zh-CN" altLang="zh-CN">
                <a:sym typeface="Helvetica Light" charset="0"/>
              </a:rPr>
              <a:t>Fourth level</a:t>
            </a:r>
          </a:p>
          <a:p>
            <a:pPr lvl="4"/>
            <a:r>
              <a:rPr lang="zh-CN" altLang="zh-CN">
                <a:sym typeface="Helvetica Light" charset="0"/>
              </a:rPr>
              <a:t>Fifth level</a:t>
            </a:r>
          </a:p>
        </p:txBody>
      </p:sp>
      <p:sp>
        <p:nvSpPr>
          <p:cNvPr id="1027" name="Rectangle 3"/>
          <p:cNvSpPr>
            <a:spLocks noGrp="1"/>
          </p:cNvSpPr>
          <p:nvPr>
            <p:ph type="sldNum" sz="quarter" idx="2"/>
          </p:nvPr>
        </p:nvSpPr>
        <p:spPr bwMode="auto">
          <a:xfrm>
            <a:off x="6310313" y="9251950"/>
            <a:ext cx="369887"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50800" tIns="50800" rIns="50800" bIns="50800" numCol="1" anchor="t" anchorCtr="0" compatLnSpc="1"/>
          <a:lstStyle>
            <a:lvl1pPr algn="ctr" eaLnBrk="1">
              <a:defRPr sz="1800">
                <a:latin typeface="Helvetica Light" charset="0"/>
                <a:ea typeface="Helvetica Light" charset="0"/>
                <a:cs typeface="Helvetica Light" charset="0"/>
                <a:sym typeface="Helvetica Light" charset="0"/>
              </a:defRPr>
            </a:lvl1pPr>
          </a:lstStyle>
          <a:p>
            <a:fld id="{242C14D3-67D1-9D46-9570-ACE29C90DDFC}" type="slidenum">
              <a:rPr lang="zh-CN" altLang="zh-CN"/>
              <a:t>‹#›</a:t>
            </a:fld>
            <a:endParaRPr lang="zh-CN" altLang="zh-CN"/>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584200" rtl="0" eaLnBrk="0" fontAlgn="base" hangingPunct="0">
        <a:spcBef>
          <a:spcPct val="0"/>
        </a:spcBef>
        <a:spcAft>
          <a:spcPct val="0"/>
        </a:spcAft>
        <a:defRPr sz="8000" kern="1200">
          <a:solidFill>
            <a:srgbClr val="000000"/>
          </a:solidFill>
          <a:latin typeface="+mj-lt"/>
          <a:ea typeface="+mj-ea"/>
          <a:cs typeface="+mj-cs"/>
          <a:sym typeface="Helvetica Light" charset="0"/>
        </a:defRPr>
      </a:lvl1pPr>
      <a:lvl2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2pPr>
      <a:lvl3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3pPr>
      <a:lvl4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4pPr>
      <a:lvl5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5pPr>
      <a:lvl6pPr marL="4572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6pPr>
      <a:lvl7pPr marL="9144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7pPr>
      <a:lvl8pPr marL="13716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8pPr>
      <a:lvl9pPr marL="18288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9pPr>
    </p:titleStyle>
    <p:bodyStyle>
      <a:lvl1pPr marL="444500" indent="-444500" algn="l" defTabSz="584200" rtl="0" eaLnBrk="0" fontAlgn="base" hangingPunct="0">
        <a:spcBef>
          <a:spcPts val="4200"/>
        </a:spcBef>
        <a:spcAft>
          <a:spcPct val="0"/>
        </a:spcAft>
        <a:buSzPct val="75000"/>
        <a:buChar char="•"/>
        <a:defRPr sz="3600" kern="1200">
          <a:solidFill>
            <a:srgbClr val="000000"/>
          </a:solidFill>
          <a:latin typeface="+mn-lt"/>
          <a:ea typeface="+mn-ea"/>
          <a:cs typeface="+mn-cs"/>
          <a:sym typeface="Helvetica Light" charset="0"/>
        </a:defRPr>
      </a:lvl1pPr>
      <a:lvl2pPr marL="889000" indent="-444500" algn="l" defTabSz="584200" rtl="0" eaLnBrk="0" fontAlgn="base" hangingPunct="0">
        <a:spcBef>
          <a:spcPts val="4200"/>
        </a:spcBef>
        <a:spcAft>
          <a:spcPct val="0"/>
        </a:spcAft>
        <a:buSzPct val="75000"/>
        <a:buChar char="•"/>
        <a:defRPr sz="3600" kern="1200">
          <a:solidFill>
            <a:srgbClr val="000000"/>
          </a:solidFill>
          <a:latin typeface="+mn-lt"/>
          <a:ea typeface="+mn-ea"/>
          <a:cs typeface="+mn-cs"/>
          <a:sym typeface="Helvetica Light" charset="0"/>
        </a:defRPr>
      </a:lvl2pPr>
      <a:lvl3pPr marL="1333500" indent="-444500" algn="l" defTabSz="584200" rtl="0" eaLnBrk="0" fontAlgn="base" hangingPunct="0">
        <a:spcBef>
          <a:spcPts val="4200"/>
        </a:spcBef>
        <a:spcAft>
          <a:spcPct val="0"/>
        </a:spcAft>
        <a:buSzPct val="75000"/>
        <a:buChar char="•"/>
        <a:defRPr sz="3600" kern="1200">
          <a:solidFill>
            <a:srgbClr val="000000"/>
          </a:solidFill>
          <a:latin typeface="+mn-lt"/>
          <a:ea typeface="+mn-ea"/>
          <a:cs typeface="+mn-cs"/>
          <a:sym typeface="Helvetica Light" charset="0"/>
        </a:defRPr>
      </a:lvl3pPr>
      <a:lvl4pPr marL="1778000" indent="-444500" algn="l" defTabSz="584200" rtl="0" eaLnBrk="0" fontAlgn="base" hangingPunct="0">
        <a:spcBef>
          <a:spcPts val="4200"/>
        </a:spcBef>
        <a:spcAft>
          <a:spcPct val="0"/>
        </a:spcAft>
        <a:buSzPct val="75000"/>
        <a:buChar char="•"/>
        <a:defRPr sz="3600" kern="1200">
          <a:solidFill>
            <a:srgbClr val="000000"/>
          </a:solidFill>
          <a:latin typeface="+mn-lt"/>
          <a:ea typeface="+mn-ea"/>
          <a:cs typeface="+mn-cs"/>
          <a:sym typeface="Helvetica Light" charset="0"/>
        </a:defRPr>
      </a:lvl4pPr>
      <a:lvl5pPr marL="2222500" indent="-444500" algn="l" defTabSz="584200" rtl="0" eaLnBrk="0" fontAlgn="base" hangingPunct="0">
        <a:spcBef>
          <a:spcPts val="4200"/>
        </a:spcBef>
        <a:spcAft>
          <a:spcPct val="0"/>
        </a:spcAft>
        <a:buSzPct val="75000"/>
        <a:buChar char="•"/>
        <a:defRPr sz="3600" kern="1200">
          <a:solidFill>
            <a:srgbClr val="000000"/>
          </a:solidFill>
          <a:latin typeface="+mn-lt"/>
          <a:ea typeface="+mn-ea"/>
          <a:cs typeface="+mn-cs"/>
          <a:sym typeface="Helvetica Light" charset="0"/>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p:cNvSpPr>
          <p:nvPr>
            <p:ph type="title"/>
          </p:nvPr>
        </p:nvSpPr>
        <p:spPr bwMode="auto">
          <a:xfrm>
            <a:off x="952500" y="444500"/>
            <a:ext cx="11099800" cy="215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lstStyle/>
          <a:p>
            <a:pPr lvl="0"/>
            <a:r>
              <a:rPr lang="zh-CN" altLang="zh-CN">
                <a:sym typeface="Helvetica Light" charset="0"/>
              </a:rPr>
              <a:t>Click to edit Master title style</a:t>
            </a:r>
          </a:p>
        </p:txBody>
      </p:sp>
      <p:sp>
        <p:nvSpPr>
          <p:cNvPr id="1026" name="Rectangle 2"/>
          <p:cNvSpPr>
            <a:spLocks noGrp="1"/>
          </p:cNvSpPr>
          <p:nvPr>
            <p:ph type="body" idx="1"/>
          </p:nvPr>
        </p:nvSpPr>
        <p:spPr bwMode="auto">
          <a:xfrm>
            <a:off x="952500" y="2603500"/>
            <a:ext cx="11099800" cy="6286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lstStyle/>
          <a:p>
            <a:pPr lvl="0"/>
            <a:r>
              <a:rPr lang="zh-CN" altLang="zh-CN">
                <a:sym typeface="Helvetica Light" charset="0"/>
              </a:rPr>
              <a:t>Click to edit Master text styles</a:t>
            </a:r>
          </a:p>
          <a:p>
            <a:pPr lvl="1"/>
            <a:r>
              <a:rPr lang="zh-CN" altLang="zh-CN">
                <a:sym typeface="Helvetica Light" charset="0"/>
              </a:rPr>
              <a:t>Second level</a:t>
            </a:r>
          </a:p>
          <a:p>
            <a:pPr lvl="2"/>
            <a:r>
              <a:rPr lang="zh-CN" altLang="zh-CN">
                <a:sym typeface="Helvetica Light" charset="0"/>
              </a:rPr>
              <a:t>Third level</a:t>
            </a:r>
          </a:p>
          <a:p>
            <a:pPr lvl="3"/>
            <a:r>
              <a:rPr lang="zh-CN" altLang="zh-CN">
                <a:sym typeface="Helvetica Light" charset="0"/>
              </a:rPr>
              <a:t>Fourth level</a:t>
            </a:r>
          </a:p>
          <a:p>
            <a:pPr lvl="4"/>
            <a:r>
              <a:rPr lang="zh-CN" altLang="zh-CN">
                <a:sym typeface="Helvetica Light" charset="0"/>
              </a:rPr>
              <a:t>Fifth level</a:t>
            </a:r>
          </a:p>
        </p:txBody>
      </p:sp>
      <p:sp>
        <p:nvSpPr>
          <p:cNvPr id="1027" name="Rectangle 3"/>
          <p:cNvSpPr>
            <a:spLocks noGrp="1"/>
          </p:cNvSpPr>
          <p:nvPr>
            <p:ph type="sldNum" sz="quarter" idx="2"/>
          </p:nvPr>
        </p:nvSpPr>
        <p:spPr bwMode="auto">
          <a:xfrm>
            <a:off x="6310313" y="9251950"/>
            <a:ext cx="369887"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50800" tIns="50800" rIns="50800" bIns="50800" numCol="1" anchor="t" anchorCtr="0" compatLnSpc="1"/>
          <a:lstStyle>
            <a:lvl1pPr algn="ctr" eaLnBrk="1">
              <a:defRPr sz="1800">
                <a:latin typeface="Helvetica Light" charset="0"/>
                <a:ea typeface="Helvetica Light" charset="0"/>
                <a:cs typeface="Helvetica Light" charset="0"/>
                <a:sym typeface="Helvetica Light" charset="0"/>
              </a:defRPr>
            </a:lvl1pPr>
          </a:lstStyle>
          <a:p>
            <a:fld id="{242C14D3-67D1-9D46-9570-ACE29C90DDFC}" type="slidenum">
              <a:rPr lang="zh-CN" altLang="zh-CN"/>
              <a:t>‹#›</a:t>
            </a:fld>
            <a:endParaRPr lang="zh-CN" altLang="zh-CN"/>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584200" rtl="0" eaLnBrk="0" fontAlgn="base" hangingPunct="0">
        <a:spcBef>
          <a:spcPct val="0"/>
        </a:spcBef>
        <a:spcAft>
          <a:spcPct val="0"/>
        </a:spcAft>
        <a:defRPr sz="8000" kern="1200">
          <a:solidFill>
            <a:srgbClr val="000000"/>
          </a:solidFill>
          <a:latin typeface="+mj-lt"/>
          <a:ea typeface="+mj-ea"/>
          <a:cs typeface="+mj-cs"/>
          <a:sym typeface="Helvetica Light" charset="0"/>
        </a:defRPr>
      </a:lvl1pPr>
      <a:lvl2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2pPr>
      <a:lvl3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3pPr>
      <a:lvl4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4pPr>
      <a:lvl5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5pPr>
      <a:lvl6pPr marL="4572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6pPr>
      <a:lvl7pPr marL="9144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7pPr>
      <a:lvl8pPr marL="13716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8pPr>
      <a:lvl9pPr marL="18288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9pPr>
    </p:titleStyle>
    <p:bodyStyle>
      <a:lvl1pPr marL="444500" indent="-444500" algn="l" defTabSz="584200" rtl="0" eaLnBrk="0" fontAlgn="base" hangingPunct="0">
        <a:spcBef>
          <a:spcPts val="4200"/>
        </a:spcBef>
        <a:spcAft>
          <a:spcPct val="0"/>
        </a:spcAft>
        <a:buSzPct val="75000"/>
        <a:buChar char="•"/>
        <a:defRPr sz="3600" kern="1200">
          <a:solidFill>
            <a:srgbClr val="000000"/>
          </a:solidFill>
          <a:latin typeface="+mn-lt"/>
          <a:ea typeface="+mn-ea"/>
          <a:cs typeface="+mn-cs"/>
          <a:sym typeface="Helvetica Light" charset="0"/>
        </a:defRPr>
      </a:lvl1pPr>
      <a:lvl2pPr marL="889000" indent="-444500" algn="l" defTabSz="584200" rtl="0" eaLnBrk="0" fontAlgn="base" hangingPunct="0">
        <a:spcBef>
          <a:spcPts val="4200"/>
        </a:spcBef>
        <a:spcAft>
          <a:spcPct val="0"/>
        </a:spcAft>
        <a:buSzPct val="75000"/>
        <a:buChar char="•"/>
        <a:defRPr sz="3600" kern="1200">
          <a:solidFill>
            <a:srgbClr val="000000"/>
          </a:solidFill>
          <a:latin typeface="+mn-lt"/>
          <a:ea typeface="+mn-ea"/>
          <a:cs typeface="+mn-cs"/>
          <a:sym typeface="Helvetica Light" charset="0"/>
        </a:defRPr>
      </a:lvl2pPr>
      <a:lvl3pPr marL="1333500" indent="-444500" algn="l" defTabSz="584200" rtl="0" eaLnBrk="0" fontAlgn="base" hangingPunct="0">
        <a:spcBef>
          <a:spcPts val="4200"/>
        </a:spcBef>
        <a:spcAft>
          <a:spcPct val="0"/>
        </a:spcAft>
        <a:buSzPct val="75000"/>
        <a:buChar char="•"/>
        <a:defRPr sz="3600" kern="1200">
          <a:solidFill>
            <a:srgbClr val="000000"/>
          </a:solidFill>
          <a:latin typeface="+mn-lt"/>
          <a:ea typeface="+mn-ea"/>
          <a:cs typeface="+mn-cs"/>
          <a:sym typeface="Helvetica Light" charset="0"/>
        </a:defRPr>
      </a:lvl3pPr>
      <a:lvl4pPr marL="1778000" indent="-444500" algn="l" defTabSz="584200" rtl="0" eaLnBrk="0" fontAlgn="base" hangingPunct="0">
        <a:spcBef>
          <a:spcPts val="4200"/>
        </a:spcBef>
        <a:spcAft>
          <a:spcPct val="0"/>
        </a:spcAft>
        <a:buSzPct val="75000"/>
        <a:buChar char="•"/>
        <a:defRPr sz="3600" kern="1200">
          <a:solidFill>
            <a:srgbClr val="000000"/>
          </a:solidFill>
          <a:latin typeface="+mn-lt"/>
          <a:ea typeface="+mn-ea"/>
          <a:cs typeface="+mn-cs"/>
          <a:sym typeface="Helvetica Light" charset="0"/>
        </a:defRPr>
      </a:lvl4pPr>
      <a:lvl5pPr marL="2222500" indent="-444500" algn="l" defTabSz="584200" rtl="0" eaLnBrk="0" fontAlgn="base" hangingPunct="0">
        <a:spcBef>
          <a:spcPts val="4200"/>
        </a:spcBef>
        <a:spcAft>
          <a:spcPct val="0"/>
        </a:spcAft>
        <a:buSzPct val="75000"/>
        <a:buChar char="•"/>
        <a:defRPr sz="3600" kern="1200">
          <a:solidFill>
            <a:srgbClr val="000000"/>
          </a:solidFill>
          <a:latin typeface="+mn-lt"/>
          <a:ea typeface="+mn-ea"/>
          <a:cs typeface="+mn-cs"/>
          <a:sym typeface="Helvetica Light" charset="0"/>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1.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0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4.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1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1.xml"/><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3.xml"/><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4.xml"/><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5.xml"/><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1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6.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1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4.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6.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1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8.xml"/><Relationship Id="rId1" Type="http://schemas.openxmlformats.org/officeDocument/2006/relationships/slideLayout" Target="../slideLayouts/slideLayout56.xml"/><Relationship Id="rId4" Type="http://schemas.openxmlformats.org/officeDocument/2006/relationships/image" Target="../media/image66.png"/></Relationships>
</file>

<file path=ppt/slides/_rels/slide1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9.xml"/><Relationship Id="rId1" Type="http://schemas.openxmlformats.org/officeDocument/2006/relationships/slideLayout" Target="../slideLayouts/slideLayout23.xml"/><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jpeg"/></Relationships>
</file>

<file path=ppt/slides/_rels/slide1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2.xml"/><Relationship Id="rId1" Type="http://schemas.openxmlformats.org/officeDocument/2006/relationships/slideLayout" Target="../slideLayouts/slideLayout56.xml"/><Relationship Id="rId4" Type="http://schemas.openxmlformats.org/officeDocument/2006/relationships/image" Target="../media/image68.png"/></Relationships>
</file>

<file path=ppt/slides/_rels/slide1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3.xml"/><Relationship Id="rId1" Type="http://schemas.openxmlformats.org/officeDocument/2006/relationships/slideLayout" Target="../slideLayouts/slideLayout23.xml"/><Relationship Id="rId4" Type="http://schemas.openxmlformats.org/officeDocument/2006/relationships/image" Target="../media/image69.png"/></Relationships>
</file>

<file path=ppt/slides/_rels/slide1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6.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1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7.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1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9.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0.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1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3.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4.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5.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6.xml"/><Relationship Id="rId1" Type="http://schemas.openxmlformats.org/officeDocument/2006/relationships/slideLayout" Target="../slideLayouts/slideLayout23.xml"/><Relationship Id="rId4" Type="http://schemas.openxmlformats.org/officeDocument/2006/relationships/image" Target="../media/image75.jpeg"/></Relationships>
</file>

<file path=ppt/slides/_rels/slide1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7.xml"/><Relationship Id="rId1" Type="http://schemas.openxmlformats.org/officeDocument/2006/relationships/slideLayout" Target="../slideLayouts/slideLayout23.xml"/></Relationships>
</file>

<file path=ppt/slides/_rels/slide1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8.xml"/><Relationship Id="rId1" Type="http://schemas.openxmlformats.org/officeDocument/2006/relationships/slideLayout" Target="../slideLayouts/slideLayout1.xml"/><Relationship Id="rId4" Type="http://schemas.openxmlformats.org/officeDocument/2006/relationships/image" Target="../media/image76.jpeg"/></Relationships>
</file>

<file path=ppt/slides/_rels/slide15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9.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6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0.xml"/><Relationship Id="rId1" Type="http://schemas.openxmlformats.org/officeDocument/2006/relationships/slideLayout" Target="../slideLayouts/slideLayout23.xml"/></Relationships>
</file>

<file path=ppt/slides/_rels/slide1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1.xml"/><Relationship Id="rId1" Type="http://schemas.openxmlformats.org/officeDocument/2006/relationships/slideLayout" Target="../slideLayouts/slideLayout23.xml"/></Relationships>
</file>

<file path=ppt/slides/_rels/slide16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2.xml"/><Relationship Id="rId1" Type="http://schemas.openxmlformats.org/officeDocument/2006/relationships/slideLayout" Target="../slideLayouts/slideLayout23.xml"/><Relationship Id="rId4" Type="http://schemas.openxmlformats.org/officeDocument/2006/relationships/image" Target="../media/image77.png"/></Relationships>
</file>

<file path=ppt/slides/_rels/slide16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3.xml"/><Relationship Id="rId1" Type="http://schemas.openxmlformats.org/officeDocument/2006/relationships/slideLayout" Target="../slideLayouts/slideLayout23.xml"/><Relationship Id="rId5" Type="http://schemas.openxmlformats.org/officeDocument/2006/relationships/image" Target="../media/image79.png"/><Relationship Id="rId4" Type="http://schemas.openxmlformats.org/officeDocument/2006/relationships/image" Target="../media/image78.png"/></Relationships>
</file>

<file path=ppt/slides/_rels/slide16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4.xml"/><Relationship Id="rId1" Type="http://schemas.openxmlformats.org/officeDocument/2006/relationships/slideLayout" Target="../slideLayouts/slideLayout23.xml"/><Relationship Id="rId4" Type="http://schemas.openxmlformats.org/officeDocument/2006/relationships/image" Target="../media/image80.png"/></Relationships>
</file>

<file path=ppt/slides/_rels/slide16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5.xml"/><Relationship Id="rId1" Type="http://schemas.openxmlformats.org/officeDocument/2006/relationships/slideLayout" Target="../slideLayouts/slideLayout23.xml"/><Relationship Id="rId4" Type="http://schemas.openxmlformats.org/officeDocument/2006/relationships/image" Target="../media/image81.png"/></Relationships>
</file>

<file path=ppt/slides/_rels/slide16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6.xml"/><Relationship Id="rId1" Type="http://schemas.openxmlformats.org/officeDocument/2006/relationships/slideLayout" Target="../slideLayouts/slideLayout1.xml"/><Relationship Id="rId5" Type="http://schemas.openxmlformats.org/officeDocument/2006/relationships/image" Target="../media/image83.png"/><Relationship Id="rId4" Type="http://schemas.openxmlformats.org/officeDocument/2006/relationships/image" Target="../media/image82.png"/></Relationships>
</file>

<file path=ppt/slides/_rels/slide16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7.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16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8.xml"/><Relationship Id="rId1" Type="http://schemas.openxmlformats.org/officeDocument/2006/relationships/slideLayout" Target="../slideLayouts/slideLayout23.xml"/></Relationships>
</file>

<file path=ppt/slides/_rels/slide16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9.xml"/><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7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0.xml"/><Relationship Id="rId1" Type="http://schemas.openxmlformats.org/officeDocument/2006/relationships/slideLayout" Target="../slideLayouts/slideLayout56.xml"/><Relationship Id="rId4" Type="http://schemas.openxmlformats.org/officeDocument/2006/relationships/image" Target="../media/image85.png"/></Relationships>
</file>

<file path=ppt/slides/_rels/slide17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1.xml"/><Relationship Id="rId1" Type="http://schemas.openxmlformats.org/officeDocument/2006/relationships/slideLayout" Target="../slideLayouts/slideLayout56.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7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2.xml"/><Relationship Id="rId1" Type="http://schemas.openxmlformats.org/officeDocument/2006/relationships/slideLayout" Target="../slideLayouts/slideLayout56.xml"/><Relationship Id="rId4" Type="http://schemas.openxmlformats.org/officeDocument/2006/relationships/image" Target="../media/image89.png"/></Relationships>
</file>

<file path=ppt/slides/_rels/slide17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3.xml"/><Relationship Id="rId1" Type="http://schemas.openxmlformats.org/officeDocument/2006/relationships/slideLayout" Target="../slideLayouts/slideLayout23.xml"/><Relationship Id="rId4" Type="http://schemas.openxmlformats.org/officeDocument/2006/relationships/image" Target="../media/image90.jpeg"/></Relationships>
</file>

<file path=ppt/slides/_rels/slide17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4.xml"/><Relationship Id="rId1" Type="http://schemas.openxmlformats.org/officeDocument/2006/relationships/slideLayout" Target="../slideLayouts/slideLayout56.xml"/></Relationships>
</file>

<file path=ppt/slides/_rels/slide17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5.xml"/><Relationship Id="rId1" Type="http://schemas.openxmlformats.org/officeDocument/2006/relationships/slideLayout" Target="../slideLayouts/slideLayout23.xml"/></Relationships>
</file>

<file path=ppt/slides/_rels/slide17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6.xml"/><Relationship Id="rId1" Type="http://schemas.openxmlformats.org/officeDocument/2006/relationships/slideLayout" Target="../slideLayouts/slideLayout23.xml"/><Relationship Id="rId5" Type="http://schemas.openxmlformats.org/officeDocument/2006/relationships/image" Target="../media/image92.jpeg"/><Relationship Id="rId4" Type="http://schemas.openxmlformats.org/officeDocument/2006/relationships/image" Target="../media/image91.jpeg"/></Relationships>
</file>

<file path=ppt/slides/_rels/slide17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7.xml"/><Relationship Id="rId1" Type="http://schemas.openxmlformats.org/officeDocument/2006/relationships/slideLayout" Target="../slideLayouts/slideLayout56.xml"/><Relationship Id="rId4" Type="http://schemas.openxmlformats.org/officeDocument/2006/relationships/image" Target="../media/image93.png"/></Relationships>
</file>

<file path=ppt/slides/_rels/slide1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8.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17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0.xml"/><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1.xml"/><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2.xml"/><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3.xml"/><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4.xml"/><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5.xml"/><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6.xml"/><Relationship Id="rId1" Type="http://schemas.openxmlformats.org/officeDocument/2006/relationships/slideLayout" Target="../slideLayouts/slideLayout1.xml"/><Relationship Id="rId4" Type="http://schemas.openxmlformats.org/officeDocument/2006/relationships/image" Target="../media/image95.png"/></Relationships>
</file>

<file path=ppt/slides/_rels/slide18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7.xml"/><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18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8.xml"/><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18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9.xml"/><Relationship Id="rId1" Type="http://schemas.openxmlformats.org/officeDocument/2006/relationships/slideLayout" Target="../slideLayouts/slideLayout1.xml"/><Relationship Id="rId4" Type="http://schemas.openxmlformats.org/officeDocument/2006/relationships/image" Target="../media/image98.pn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9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0.xml"/><Relationship Id="rId1" Type="http://schemas.openxmlformats.org/officeDocument/2006/relationships/slideLayout" Target="../slideLayouts/slideLayout1.xml"/><Relationship Id="rId4" Type="http://schemas.openxmlformats.org/officeDocument/2006/relationships/image" Target="../media/image98.png"/></Relationships>
</file>

<file path=ppt/slides/_rels/slide19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1.xml"/><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19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2.xml"/><Relationship Id="rId1" Type="http://schemas.openxmlformats.org/officeDocument/2006/relationships/slideLayout" Target="../slideLayouts/slideLayout23.xml"/><Relationship Id="rId4" Type="http://schemas.openxmlformats.org/officeDocument/2006/relationships/image" Target="../media/image99.png"/></Relationships>
</file>

<file path=ppt/slides/_rels/slide19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3.xml"/><Relationship Id="rId1" Type="http://schemas.openxmlformats.org/officeDocument/2006/relationships/slideLayout" Target="../slideLayouts/slideLayout23.xml"/><Relationship Id="rId4" Type="http://schemas.openxmlformats.org/officeDocument/2006/relationships/image" Target="../media/image100.png"/></Relationships>
</file>

<file path=ppt/slides/_rels/slide19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4.xml"/><Relationship Id="rId1" Type="http://schemas.openxmlformats.org/officeDocument/2006/relationships/slideLayout" Target="../slideLayouts/slideLayout23.xml"/><Relationship Id="rId4" Type="http://schemas.openxmlformats.org/officeDocument/2006/relationships/image" Target="../media/image101.png"/></Relationships>
</file>

<file path=ppt/slides/_rels/slide19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5.xml"/><Relationship Id="rId1" Type="http://schemas.openxmlformats.org/officeDocument/2006/relationships/slideLayout" Target="../slideLayouts/slideLayout23.xml"/><Relationship Id="rId4" Type="http://schemas.openxmlformats.org/officeDocument/2006/relationships/image" Target="../media/image102.png"/></Relationships>
</file>

<file path=ppt/slides/_rels/slide19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6.xml"/><Relationship Id="rId1" Type="http://schemas.openxmlformats.org/officeDocument/2006/relationships/slideLayout" Target="../slideLayouts/slideLayout23.xml"/><Relationship Id="rId4" Type="http://schemas.openxmlformats.org/officeDocument/2006/relationships/image" Target="../media/image103.png"/></Relationships>
</file>

<file path=ppt/slides/_rels/slide19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7.xml"/><Relationship Id="rId1" Type="http://schemas.openxmlformats.org/officeDocument/2006/relationships/slideLayout" Target="../slideLayouts/slideLayout23.xml"/><Relationship Id="rId4" Type="http://schemas.openxmlformats.org/officeDocument/2006/relationships/image" Target="../media/image104.png"/></Relationships>
</file>

<file path=ppt/slides/_rels/slide19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8.xml"/><Relationship Id="rId1" Type="http://schemas.openxmlformats.org/officeDocument/2006/relationships/slideLayout" Target="../slideLayouts/slideLayout23.xml"/></Relationships>
</file>

<file path=ppt/slides/_rels/slide19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9.xml"/><Relationship Id="rId1" Type="http://schemas.openxmlformats.org/officeDocument/2006/relationships/slideLayout" Target="../slideLayouts/slideLayout1.xml"/><Relationship Id="rId4" Type="http://schemas.openxmlformats.org/officeDocument/2006/relationships/image" Target="../media/image10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20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0.xml"/><Relationship Id="rId1" Type="http://schemas.openxmlformats.org/officeDocument/2006/relationships/slideLayout" Target="../slideLayouts/slideLayout1.xml"/><Relationship Id="rId4" Type="http://schemas.openxmlformats.org/officeDocument/2006/relationships/image" Target="../media/image106.png"/></Relationships>
</file>

<file path=ppt/slides/_rels/slide20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1.xml"/><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8.xml"/><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6.png"/><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6.xml"/><Relationship Id="rId1" Type="http://schemas.openxmlformats.org/officeDocument/2006/relationships/slideLayout" Target="../slideLayouts/slideLayout34.xml"/><Relationship Id="rId4" Type="http://schemas.openxmlformats.org/officeDocument/2006/relationships/image" Target="../media/image45.png"/></Relationships>
</file>

<file path=ppt/slides/_rels/slide6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7.xml"/><Relationship Id="rId1" Type="http://schemas.openxmlformats.org/officeDocument/2006/relationships/slideLayout" Target="../slideLayouts/slideLayout34.xml"/><Relationship Id="rId4" Type="http://schemas.openxmlformats.org/officeDocument/2006/relationships/image" Target="../media/image46.pn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6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7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4.xml"/><Relationship Id="rId1" Type="http://schemas.openxmlformats.org/officeDocument/2006/relationships/slideLayout" Target="../slideLayouts/slideLayout67.xml"/><Relationship Id="rId4" Type="http://schemas.openxmlformats.org/officeDocument/2006/relationships/image" Target="../media/image50.png"/></Relationships>
</file>

<file path=ppt/slides/_rels/slide7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5.xml"/><Relationship Id="rId1" Type="http://schemas.openxmlformats.org/officeDocument/2006/relationships/slideLayout" Target="../slideLayouts/slideLayout67.xml"/><Relationship Id="rId4" Type="http://schemas.openxmlformats.org/officeDocument/2006/relationships/image" Target="../media/image51.png"/></Relationships>
</file>

<file path=ppt/slides/_rels/slide7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6.xml"/><Relationship Id="rId1" Type="http://schemas.openxmlformats.org/officeDocument/2006/relationships/slideLayout" Target="../slideLayouts/slideLayout67.xml"/><Relationship Id="rId4" Type="http://schemas.openxmlformats.org/officeDocument/2006/relationships/image" Target="../media/image52.png"/></Relationships>
</file>

<file path=ppt/slides/_rels/slide7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7.xml"/><Relationship Id="rId1" Type="http://schemas.openxmlformats.org/officeDocument/2006/relationships/slideLayout" Target="../slideLayouts/slideLayout67.xml"/><Relationship Id="rId4" Type="http://schemas.openxmlformats.org/officeDocument/2006/relationships/image" Target="../media/image53.png"/></Relationships>
</file>

<file path=ppt/slides/_rels/slide7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9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2.xml"/><Relationship Id="rId1" Type="http://schemas.openxmlformats.org/officeDocument/2006/relationships/slideLayout" Target="../slideLayouts/slideLayout45.xml"/><Relationship Id="rId4" Type="http://schemas.openxmlformats.org/officeDocument/2006/relationships/image" Target="../media/image55.png"/></Relationships>
</file>

<file path=ppt/slides/_rels/slide9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6.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9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7.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9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074" name="Rectangle 2"/>
          <p:cNvSpPr/>
          <p:nvPr/>
        </p:nvSpPr>
        <p:spPr bwMode="auto">
          <a:xfrm>
            <a:off x="-320" y="3019361"/>
            <a:ext cx="13004800" cy="1763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50800" tIns="50800" rIns="50800" bIns="50800" anchor="ctr">
            <a:spAutoFit/>
          </a:bodyPr>
          <a:lstStyle/>
          <a:p>
            <a:pPr algn="ctr" eaLnBrk="1">
              <a:lnSpc>
                <a:spcPct val="150000"/>
              </a:lnSpc>
              <a:defRPr/>
            </a:pPr>
            <a:r>
              <a:rPr lang="en-US" altLang="zh-CN" sz="7200" b="1" dirty="0" smtClean="0">
                <a:solidFill>
                  <a:schemeClr val="tx1"/>
                </a:solidFill>
                <a:latin typeface="华文中宋" pitchFamily="2" charset="-122"/>
                <a:ea typeface="华文中宋" pitchFamily="2" charset="-122"/>
                <a:cs typeface="Source Han Sans CN" charset="-122"/>
                <a:sym typeface="Source Han Sans CN Bold Bold" charset="-122"/>
              </a:rPr>
              <a:t>《</a:t>
            </a:r>
            <a:r>
              <a:rPr lang="zh-CN" altLang="zh-CN" sz="7200" b="1" dirty="0">
                <a:solidFill>
                  <a:schemeClr val="tx1"/>
                </a:solidFill>
                <a:latin typeface="华文中宋" pitchFamily="2" charset="-122"/>
                <a:ea typeface="华文中宋" pitchFamily="2" charset="-122"/>
                <a:cs typeface="Source Han Sans CN" charset="-122"/>
                <a:sym typeface="Source Han Sans CN Bold Bold" charset="-122"/>
              </a:rPr>
              <a:t>教育心理学</a:t>
            </a:r>
            <a:r>
              <a:rPr lang="en-US" altLang="zh-CN" sz="7200" b="1" dirty="0" smtClean="0">
                <a:solidFill>
                  <a:schemeClr val="tx1"/>
                </a:solidFill>
                <a:latin typeface="华文中宋" pitchFamily="2" charset="-122"/>
                <a:ea typeface="华文中宋" pitchFamily="2" charset="-122"/>
                <a:cs typeface="Source Han Sans CN" charset="-122"/>
                <a:sym typeface="Source Han Sans CN Bold Bold" charset="-122"/>
              </a:rPr>
              <a:t>》</a:t>
            </a:r>
            <a:r>
              <a:rPr lang="zh-CN" altLang="en-US" sz="7200" b="1" dirty="0" smtClean="0">
                <a:solidFill>
                  <a:schemeClr val="tx1"/>
                </a:solidFill>
                <a:latin typeface="华文中宋" pitchFamily="2" charset="-122"/>
                <a:ea typeface="华文中宋" pitchFamily="2" charset="-122"/>
                <a:cs typeface="Source Han Sans CN" charset="-122"/>
                <a:sym typeface="Source Han Sans CN Bold Bold" charset="-122"/>
              </a:rPr>
              <a:t>冲刺课程</a:t>
            </a:r>
            <a:endParaRPr lang="zh-CN" sz="7200" b="1" dirty="0" smtClean="0">
              <a:solidFill>
                <a:schemeClr val="tx1"/>
              </a:solidFill>
              <a:latin typeface="华文中宋" pitchFamily="2" charset="-122"/>
              <a:ea typeface="华文中宋" pitchFamily="2" charset="-122"/>
              <a:cs typeface="Source Han Sans CN" charset="-122"/>
              <a:sym typeface="Source Han Sans CN Bold Bold" charset="-122"/>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229870" y="916360"/>
            <a:ext cx="12545060" cy="8217634"/>
          </a:xfrm>
          <a:prstGeom prst="rect">
            <a:avLst/>
          </a:prstGeom>
        </p:spPr>
        <p:txBody>
          <a:bodyPr wrap="square">
            <a:spAutoFit/>
          </a:bodyPr>
          <a:lstStyle/>
          <a:p>
            <a:pPr indent="0" algn="just" latinLnBrk="0">
              <a:lnSpc>
                <a:spcPct val="150000"/>
              </a:lnSpc>
              <a:spcAft>
                <a:spcPts val="0"/>
              </a:spcAft>
            </a:pPr>
            <a:r>
              <a:rPr lang="zh-CN" altLang="en-US" sz="3200" b="1" kern="100" dirty="0">
                <a:solidFill>
                  <a:schemeClr val="tx1"/>
                </a:solidFill>
                <a:latin typeface="宋体" panose="02010600030101010101" pitchFamily="2" charset="-122"/>
                <a:ea typeface="宋体" panose="02010600030101010101" pitchFamily="2" charset="-122"/>
                <a:cs typeface="Times New Roman" panose="02020603050405020304" pitchFamily="18" charset="0"/>
              </a:rPr>
              <a:t>二</a:t>
            </a:r>
            <a:r>
              <a:rPr lang="zh-CN" altLang="en-US" sz="3200" b="1" kern="100" dirty="0" smtClean="0">
                <a:solidFill>
                  <a:schemeClr val="tx1"/>
                </a:solidFill>
                <a:latin typeface="宋体" panose="02010600030101010101" pitchFamily="2" charset="-122"/>
                <a:ea typeface="宋体" panose="02010600030101010101" pitchFamily="2" charset="-122"/>
                <a:cs typeface="Times New Roman" panose="02020603050405020304" pitchFamily="18" charset="0"/>
              </a:rPr>
              <a:t>、</a:t>
            </a:r>
            <a:r>
              <a:rPr lang="zh-CN" altLang="en-US" sz="3200" b="1" kern="100" dirty="0">
                <a:solidFill>
                  <a:schemeClr val="tx1"/>
                </a:solidFill>
                <a:latin typeface="宋体" panose="02010600030101010101" pitchFamily="2" charset="-122"/>
                <a:ea typeface="宋体" panose="02010600030101010101" pitchFamily="2" charset="-122"/>
                <a:cs typeface="Times New Roman" panose="02020603050405020304" pitchFamily="18" charset="0"/>
              </a:rPr>
              <a:t>心理发展的教育含</a:t>
            </a:r>
            <a:r>
              <a:rPr lang="zh-CN" altLang="en-US" sz="3200" b="1" kern="100" dirty="0" smtClean="0">
                <a:solidFill>
                  <a:schemeClr val="tx1"/>
                </a:solidFill>
                <a:latin typeface="宋体" panose="02010600030101010101" pitchFamily="2" charset="-122"/>
                <a:ea typeface="宋体" panose="02010600030101010101" pitchFamily="2" charset="-122"/>
                <a:cs typeface="Times New Roman" panose="02020603050405020304" pitchFamily="18" charset="0"/>
              </a:rPr>
              <a:t>义</a:t>
            </a:r>
            <a:endParaRPr lang="en-US" altLang="zh-CN" sz="3200" b="1" kern="100" dirty="0" smtClean="0">
              <a:solidFill>
                <a:schemeClr val="tx1"/>
              </a:solidFill>
              <a:latin typeface="宋体" panose="02010600030101010101" pitchFamily="2" charset="-122"/>
              <a:ea typeface="宋体" panose="02010600030101010101" pitchFamily="2" charset="-122"/>
              <a:cs typeface="Times New Roman" panose="02020603050405020304" pitchFamily="18" charset="0"/>
            </a:endParaRPr>
          </a:p>
          <a:p>
            <a:pPr indent="0" algn="just" latinLnBrk="0">
              <a:lnSpc>
                <a:spcPct val="150000"/>
              </a:lnSpc>
              <a:spcAft>
                <a:spcPts val="0"/>
              </a:spcAft>
            </a:pPr>
            <a:r>
              <a:rPr lang="zh-CN" altLang="en-US" sz="3200" b="1" kern="100" dirty="0" smtClean="0">
                <a:solidFill>
                  <a:schemeClr val="tx1"/>
                </a:solidFill>
                <a:latin typeface="宋体" panose="02010600030101010101" pitchFamily="2" charset="-122"/>
                <a:ea typeface="宋体" panose="02010600030101010101" pitchFamily="2" charset="-122"/>
                <a:cs typeface="Times New Roman" panose="02020603050405020304" pitchFamily="18" charset="0"/>
              </a:rPr>
              <a:t>（</a:t>
            </a:r>
            <a:r>
              <a:rPr lang="zh-CN" altLang="en-US" sz="3200" b="1" kern="100" dirty="0">
                <a:solidFill>
                  <a:schemeClr val="tx1"/>
                </a:solidFill>
                <a:latin typeface="宋体" panose="02010600030101010101" pitchFamily="2" charset="-122"/>
                <a:ea typeface="宋体" panose="02010600030101010101" pitchFamily="2" charset="-122"/>
                <a:cs typeface="Times New Roman" panose="02020603050405020304" pitchFamily="18" charset="0"/>
              </a:rPr>
              <a:t>一）学习准备</a:t>
            </a:r>
          </a:p>
          <a:p>
            <a:pPr indent="0" algn="just" latinLnBrk="0">
              <a:lnSpc>
                <a:spcPct val="150000"/>
              </a:lnSpc>
              <a:spcAft>
                <a:spcPts val="0"/>
              </a:spcAft>
            </a:pPr>
            <a:r>
              <a:rPr lang="zh-CN" altLang="en-US" sz="3200" kern="100" dirty="0" smtClean="0">
                <a:solidFill>
                  <a:schemeClr val="tx1"/>
                </a:solidFill>
                <a:latin typeface="宋体" panose="02010600030101010101" pitchFamily="2" charset="-122"/>
                <a:ea typeface="宋体" panose="02010600030101010101" pitchFamily="2" charset="-122"/>
                <a:cs typeface="Times New Roman" panose="02020603050405020304" pitchFamily="18" charset="0"/>
              </a:rPr>
              <a:t>    学</a:t>
            </a:r>
            <a:r>
              <a:rPr lang="zh-CN" altLang="en-US" sz="3200" kern="100" dirty="0">
                <a:solidFill>
                  <a:schemeClr val="tx1"/>
                </a:solidFill>
                <a:latin typeface="宋体" panose="02010600030101010101" pitchFamily="2" charset="-122"/>
                <a:ea typeface="宋体" panose="02010600030101010101" pitchFamily="2" charset="-122"/>
                <a:cs typeface="Times New Roman" panose="02020603050405020304" pitchFamily="18" charset="0"/>
              </a:rPr>
              <a:t>习准备是指学生原有的知识水平或心理发展水平</a:t>
            </a:r>
            <a:r>
              <a:rPr lang="zh-CN" altLang="en-US" sz="3200" b="1" u="sng" kern="100" dirty="0">
                <a:solidFill>
                  <a:schemeClr val="tx1"/>
                </a:solidFill>
                <a:latin typeface="宋体" panose="02010600030101010101" pitchFamily="2" charset="-122"/>
                <a:ea typeface="宋体" panose="02010600030101010101" pitchFamily="2" charset="-122"/>
                <a:cs typeface="Times New Roman" panose="02020603050405020304" pitchFamily="18" charset="0"/>
              </a:rPr>
              <a:t>对新的学习的适应性</a:t>
            </a:r>
            <a:r>
              <a:rPr lang="zh-CN" altLang="en-US" sz="3200" kern="100" dirty="0">
                <a:solidFill>
                  <a:schemeClr val="tx1"/>
                </a:solidFill>
                <a:latin typeface="宋体" panose="02010600030101010101" pitchFamily="2" charset="-122"/>
                <a:ea typeface="宋体" panose="02010600030101010101" pitchFamily="2" charset="-122"/>
                <a:cs typeface="Times New Roman" panose="02020603050405020304" pitchFamily="18" charset="0"/>
              </a:rPr>
              <a:t>，即学生在学习新知识时，</a:t>
            </a:r>
            <a:r>
              <a:rPr lang="zh-CN" altLang="en-US" sz="3200" kern="100" dirty="0" smtClean="0">
                <a:solidFill>
                  <a:schemeClr val="tx1"/>
                </a:solidFill>
                <a:latin typeface="宋体" panose="02010600030101010101" pitchFamily="2" charset="-122"/>
                <a:ea typeface="宋体" panose="02010600030101010101" pitchFamily="2" charset="-122"/>
                <a:cs typeface="Times New Roman" panose="02020603050405020304" pitchFamily="18" charset="0"/>
              </a:rPr>
              <a:t>那些</a:t>
            </a:r>
            <a:r>
              <a:rPr lang="zh-CN" altLang="en-US" sz="3200" kern="100" dirty="0">
                <a:solidFill>
                  <a:schemeClr val="tx1"/>
                </a:solidFill>
                <a:latin typeface="宋体" panose="02010600030101010101" pitchFamily="2" charset="-122"/>
                <a:ea typeface="宋体" panose="02010600030101010101" pitchFamily="2" charset="-122"/>
                <a:cs typeface="Times New Roman" panose="02020603050405020304" pitchFamily="18" charset="0"/>
              </a:rPr>
              <a:t>促进或妨碍学习的个人生理、心理发展的水平和特点</a:t>
            </a:r>
            <a:r>
              <a:rPr lang="zh-CN" altLang="en-US" sz="3200" kern="100" dirty="0" smtClean="0">
                <a:solidFill>
                  <a:schemeClr val="tx1"/>
                </a:solidFill>
                <a:latin typeface="宋体" panose="02010600030101010101" pitchFamily="2" charset="-122"/>
                <a:ea typeface="宋体" panose="02010600030101010101" pitchFamily="2" charset="-122"/>
                <a:cs typeface="Times New Roman" panose="02020603050405020304" pitchFamily="18" charset="0"/>
              </a:rPr>
              <a:t>。</a:t>
            </a:r>
            <a:endParaRPr lang="en-US" altLang="zh-CN" sz="3200" kern="100" dirty="0" smtClean="0">
              <a:solidFill>
                <a:schemeClr val="tx1"/>
              </a:solidFill>
              <a:latin typeface="宋体" panose="02010600030101010101" pitchFamily="2" charset="-122"/>
              <a:ea typeface="宋体" panose="02010600030101010101" pitchFamily="2" charset="-122"/>
              <a:cs typeface="Times New Roman" panose="02020603050405020304" pitchFamily="18" charset="0"/>
            </a:endParaRPr>
          </a:p>
          <a:p>
            <a:pPr indent="0" algn="just" latinLnBrk="0">
              <a:lnSpc>
                <a:spcPct val="150000"/>
              </a:lnSpc>
              <a:spcAft>
                <a:spcPts val="0"/>
              </a:spcAft>
            </a:pPr>
            <a:r>
              <a:rPr lang="zh-CN" altLang="en-US" sz="3200" kern="100" dirty="0" smtClean="0">
                <a:solidFill>
                  <a:schemeClr val="tx1"/>
                </a:solidFill>
                <a:latin typeface="宋体" panose="02010600030101010101" pitchFamily="2" charset="-122"/>
                <a:ea typeface="宋体" panose="02010600030101010101" pitchFamily="2" charset="-122"/>
                <a:cs typeface="Times New Roman" panose="02020603050405020304" pitchFamily="18" charset="0"/>
              </a:rPr>
              <a:t>    一</a:t>
            </a:r>
            <a:r>
              <a:rPr lang="zh-CN" altLang="en-US" sz="3200" kern="100" dirty="0">
                <a:solidFill>
                  <a:schemeClr val="tx1"/>
                </a:solidFill>
                <a:latin typeface="宋体" panose="02010600030101010101" pitchFamily="2" charset="-122"/>
                <a:ea typeface="宋体" panose="02010600030101010101" pitchFamily="2" charset="-122"/>
                <a:cs typeface="Times New Roman" panose="02020603050405020304" pitchFamily="18" charset="0"/>
              </a:rPr>
              <a:t>般包含三方面：</a:t>
            </a:r>
            <a:r>
              <a:rPr lang="zh-CN" altLang="en-US" sz="3200" b="1" u="sng" kern="100" dirty="0">
                <a:solidFill>
                  <a:schemeClr val="tx1"/>
                </a:solidFill>
                <a:latin typeface="宋体" panose="02010600030101010101" pitchFamily="2" charset="-122"/>
                <a:ea typeface="宋体" panose="02010600030101010101" pitchFamily="2" charset="-122"/>
                <a:cs typeface="Times New Roman" panose="02020603050405020304" pitchFamily="18" charset="0"/>
              </a:rPr>
              <a:t>个体的生理发展状态、能力发</a:t>
            </a:r>
            <a:r>
              <a:rPr lang="zh-CN" altLang="en-US" sz="3200" b="1" u="sng" kern="100" dirty="0" smtClean="0">
                <a:solidFill>
                  <a:schemeClr val="tx1"/>
                </a:solidFill>
                <a:latin typeface="宋体" panose="02010600030101010101" pitchFamily="2" charset="-122"/>
                <a:ea typeface="宋体" panose="02010600030101010101" pitchFamily="2" charset="-122"/>
                <a:cs typeface="Times New Roman" panose="02020603050405020304" pitchFamily="18" charset="0"/>
              </a:rPr>
              <a:t>展状</a:t>
            </a:r>
            <a:r>
              <a:rPr lang="zh-CN" altLang="en-US" sz="3200" b="1" u="sng" kern="100" dirty="0">
                <a:solidFill>
                  <a:schemeClr val="tx1"/>
                </a:solidFill>
                <a:latin typeface="宋体" panose="02010600030101010101" pitchFamily="2" charset="-122"/>
                <a:ea typeface="宋体" panose="02010600030101010101" pitchFamily="2" charset="-122"/>
                <a:cs typeface="Times New Roman" panose="02020603050405020304" pitchFamily="18" charset="0"/>
              </a:rPr>
              <a:t>态和学习动机状态</a:t>
            </a:r>
            <a:r>
              <a:rPr lang="zh-CN" altLang="en-US" sz="3200" b="1" u="sng" kern="100" dirty="0" smtClean="0">
                <a:solidFill>
                  <a:schemeClr val="tx1"/>
                </a:solidFill>
                <a:latin typeface="宋体" panose="02010600030101010101" pitchFamily="2" charset="-122"/>
                <a:ea typeface="宋体" panose="02010600030101010101" pitchFamily="2" charset="-122"/>
                <a:cs typeface="Times New Roman" panose="02020603050405020304" pitchFamily="18" charset="0"/>
              </a:rPr>
              <a:t>。</a:t>
            </a:r>
            <a:endParaRPr lang="en-US" altLang="zh-CN" sz="3200" b="1" u="sng" kern="100" dirty="0" smtClean="0">
              <a:solidFill>
                <a:schemeClr val="tx1"/>
              </a:solidFill>
              <a:latin typeface="宋体" panose="02010600030101010101" pitchFamily="2" charset="-122"/>
              <a:ea typeface="宋体" panose="02010600030101010101" pitchFamily="2" charset="-122"/>
              <a:cs typeface="Times New Roman" panose="02020603050405020304" pitchFamily="18" charset="0"/>
            </a:endParaRPr>
          </a:p>
          <a:p>
            <a:pPr indent="0" algn="just" latinLnBrk="0">
              <a:lnSpc>
                <a:spcPct val="150000"/>
              </a:lnSpc>
              <a:spcAft>
                <a:spcPts val="0"/>
              </a:spcAft>
            </a:pPr>
            <a:r>
              <a:rPr lang="zh-CN" altLang="en-US" sz="3200" kern="100" dirty="0" smtClean="0">
                <a:solidFill>
                  <a:schemeClr val="tx1"/>
                </a:solidFill>
                <a:latin typeface="宋体" panose="02010600030101010101" pitchFamily="2" charset="-122"/>
                <a:ea typeface="宋体" panose="02010600030101010101" pitchFamily="2" charset="-122"/>
                <a:cs typeface="Times New Roman" panose="02020603050405020304" pitchFamily="18" charset="0"/>
              </a:rPr>
              <a:t>    学</a:t>
            </a:r>
            <a:r>
              <a:rPr lang="zh-CN" altLang="en-US" sz="3200" kern="100" dirty="0">
                <a:solidFill>
                  <a:schemeClr val="tx1"/>
                </a:solidFill>
                <a:latin typeface="宋体" panose="02010600030101010101" pitchFamily="2" charset="-122"/>
                <a:ea typeface="宋体" panose="02010600030101010101" pitchFamily="2" charset="-122"/>
                <a:cs typeface="Times New Roman" panose="02020603050405020304" pitchFamily="18" charset="0"/>
              </a:rPr>
              <a:t>习准备是一个动态的发展过程，包括</a:t>
            </a:r>
            <a:r>
              <a:rPr lang="zh-CN" altLang="en-US" sz="3200" b="1" u="sng" kern="100" dirty="0">
                <a:solidFill>
                  <a:schemeClr val="tx1"/>
                </a:solidFill>
                <a:latin typeface="宋体" panose="02010600030101010101" pitchFamily="2" charset="-122"/>
                <a:ea typeface="宋体" panose="02010600030101010101" pitchFamily="2" charset="-122"/>
                <a:cs typeface="Times New Roman" panose="02020603050405020304" pitchFamily="18" charset="0"/>
              </a:rPr>
              <a:t>纵向和横向</a:t>
            </a:r>
            <a:r>
              <a:rPr lang="zh-CN" altLang="en-US" sz="3200" kern="100" dirty="0">
                <a:solidFill>
                  <a:schemeClr val="tx1"/>
                </a:solidFill>
                <a:latin typeface="宋体" panose="02010600030101010101" pitchFamily="2" charset="-122"/>
                <a:ea typeface="宋体" panose="02010600030101010101" pitchFamily="2" charset="-122"/>
                <a:cs typeface="Times New Roman" panose="02020603050405020304" pitchFamily="18" charset="0"/>
              </a:rPr>
              <a:t>两个维度。纵向方面是指从出生到成熟的</a:t>
            </a:r>
            <a:r>
              <a:rPr lang="zh-CN" altLang="en-US" sz="3200" b="1" u="sng" kern="100" dirty="0">
                <a:solidFill>
                  <a:schemeClr val="tx1"/>
                </a:solidFill>
                <a:latin typeface="宋体" panose="02010600030101010101" pitchFamily="2" charset="-122"/>
                <a:ea typeface="宋体" panose="02010600030101010101" pitchFamily="2" charset="-122"/>
                <a:cs typeface="Times New Roman" panose="02020603050405020304" pitchFamily="18" charset="0"/>
              </a:rPr>
              <a:t>各个年</a:t>
            </a:r>
            <a:r>
              <a:rPr lang="zh-CN" altLang="en-US" sz="3200" b="1" u="sng" kern="100" dirty="0" smtClean="0">
                <a:solidFill>
                  <a:schemeClr val="tx1"/>
                </a:solidFill>
                <a:latin typeface="宋体" panose="02010600030101010101" pitchFamily="2" charset="-122"/>
                <a:ea typeface="宋体" panose="02010600030101010101" pitchFamily="2" charset="-122"/>
                <a:cs typeface="Times New Roman" panose="02020603050405020304" pitchFamily="18" charset="0"/>
              </a:rPr>
              <a:t>龄阶</a:t>
            </a:r>
            <a:r>
              <a:rPr lang="zh-CN" altLang="en-US" sz="3200" b="1" u="sng" kern="100" dirty="0">
                <a:solidFill>
                  <a:schemeClr val="tx1"/>
                </a:solidFill>
                <a:latin typeface="宋体" panose="02010600030101010101" pitchFamily="2" charset="-122"/>
                <a:ea typeface="宋体" panose="02010600030101010101" pitchFamily="2" charset="-122"/>
                <a:cs typeface="Times New Roman" panose="02020603050405020304" pitchFamily="18" charset="0"/>
              </a:rPr>
              <a:t>段</a:t>
            </a:r>
            <a:r>
              <a:rPr lang="zh-CN" altLang="en-US" sz="3200" kern="100" dirty="0">
                <a:solidFill>
                  <a:schemeClr val="tx1"/>
                </a:solidFill>
                <a:latin typeface="宋体" panose="02010600030101010101" pitchFamily="2" charset="-122"/>
                <a:ea typeface="宋体" panose="02010600030101010101" pitchFamily="2" charset="-122"/>
                <a:cs typeface="Times New Roman" panose="02020603050405020304" pitchFamily="18" charset="0"/>
              </a:rPr>
              <a:t>的学习准备。横向方面是指</a:t>
            </a:r>
            <a:r>
              <a:rPr lang="zh-CN" altLang="en-US" sz="3200" b="1" u="sng" kern="100" dirty="0">
                <a:solidFill>
                  <a:schemeClr val="tx1"/>
                </a:solidFill>
                <a:latin typeface="宋体" panose="02010600030101010101" pitchFamily="2" charset="-122"/>
                <a:ea typeface="宋体" panose="02010600030101010101" pitchFamily="2" charset="-122"/>
                <a:cs typeface="Times New Roman" panose="02020603050405020304" pitchFamily="18" charset="0"/>
              </a:rPr>
              <a:t>每个年龄阶段</a:t>
            </a:r>
            <a:r>
              <a:rPr lang="zh-CN" altLang="en-US" sz="3200" kern="100" dirty="0">
                <a:solidFill>
                  <a:schemeClr val="tx1"/>
                </a:solidFill>
                <a:latin typeface="宋体" panose="02010600030101010101" pitchFamily="2" charset="-122"/>
                <a:ea typeface="宋体" panose="02010600030101010101" pitchFamily="2" charset="-122"/>
                <a:cs typeface="Times New Roman" panose="02020603050405020304" pitchFamily="18" charset="0"/>
              </a:rPr>
              <a:t>出现的各种内部因素相互影响、相互作用而形成的一个动</a:t>
            </a:r>
            <a:r>
              <a:rPr lang="zh-CN" altLang="en-US" sz="3200" kern="100" dirty="0" smtClean="0">
                <a:solidFill>
                  <a:schemeClr val="tx1"/>
                </a:solidFill>
                <a:latin typeface="宋体" panose="02010600030101010101" pitchFamily="2" charset="-122"/>
                <a:ea typeface="宋体" panose="02010600030101010101" pitchFamily="2" charset="-122"/>
                <a:cs typeface="Times New Roman" panose="02020603050405020304" pitchFamily="18" charset="0"/>
              </a:rPr>
              <a:t>力结</a:t>
            </a:r>
            <a:r>
              <a:rPr lang="zh-CN" altLang="en-US" sz="3200" kern="100" dirty="0">
                <a:solidFill>
                  <a:schemeClr val="tx1"/>
                </a:solidFill>
                <a:latin typeface="宋体" panose="02010600030101010101" pitchFamily="2" charset="-122"/>
                <a:ea typeface="宋体" panose="02010600030101010101" pitchFamily="2" charset="-122"/>
                <a:cs typeface="Times New Roman" panose="02020603050405020304" pitchFamily="18" charset="0"/>
              </a:rPr>
              <a:t>构</a:t>
            </a:r>
            <a:r>
              <a:rPr lang="zh-CN" altLang="en-US" sz="3200" kern="100" dirty="0" smtClean="0">
                <a:solidFill>
                  <a:schemeClr val="tx1"/>
                </a:solidFill>
                <a:latin typeface="宋体" panose="02010600030101010101" pitchFamily="2" charset="-122"/>
                <a:ea typeface="宋体" panose="02010600030101010101" pitchFamily="2" charset="-122"/>
                <a:cs typeface="Times New Roman" panose="02020603050405020304" pitchFamily="18" charset="0"/>
              </a:rPr>
              <a:t>。</a:t>
            </a:r>
            <a:endParaRPr lang="zh-CN" altLang="en-US" sz="3200" u="sng" dirty="0">
              <a:solidFill>
                <a:schemeClr val="tx1"/>
              </a:solidFill>
              <a:latin typeface="宋体" panose="02010600030101010101" pitchFamily="2" charset="-122"/>
              <a:ea typeface="宋体" panose="02010600030101010101" pitchFamily="2" charset="-122"/>
            </a:endParaRPr>
          </a:p>
        </p:txBody>
      </p:sp>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328" y="628328"/>
            <a:ext cx="5485797" cy="1045223"/>
          </a:xfrm>
          <a:prstGeom prst="rect">
            <a:avLst/>
          </a:prstGeom>
        </p:spPr>
        <p:txBody>
          <a:bodyPr wrap="none">
            <a:spAutoFit/>
          </a:bodyPr>
          <a:lstStyle/>
          <a:p>
            <a:pPr indent="203200" algn="just">
              <a:lnSpc>
                <a:spcPct val="172000"/>
              </a:lnSpc>
              <a:spcBef>
                <a:spcPts val="1300"/>
              </a:spcBef>
              <a:spcAft>
                <a:spcPts val="1300"/>
              </a:spcAft>
            </a:pPr>
            <a:r>
              <a:rPr lang="zh-CN" altLang="en-US" b="1" kern="100" dirty="0" smtClean="0">
                <a:latin typeface="Calibri" panose="020F0502020204030204" pitchFamily="34" charset="0"/>
                <a:ea typeface="方正卡通简体"/>
              </a:rPr>
              <a:t>三</a:t>
            </a:r>
            <a:r>
              <a:rPr lang="zh-CN" altLang="zh-CN" b="1" kern="100" dirty="0" smtClean="0">
                <a:latin typeface="Calibri" panose="020F0502020204030204" pitchFamily="34" charset="0"/>
                <a:ea typeface="方正卡通简体"/>
              </a:rPr>
              <a:t>、</a:t>
            </a:r>
            <a:r>
              <a:rPr lang="zh-CN" altLang="zh-CN" b="1" kern="100" dirty="0">
                <a:latin typeface="Calibri" panose="020F0502020204030204" pitchFamily="34" charset="0"/>
                <a:ea typeface="方正卡通简体"/>
              </a:rPr>
              <a:t>学生不良行为的矫正</a:t>
            </a:r>
            <a:endParaRPr lang="zh-CN" altLang="zh-CN" b="1" kern="100" dirty="0">
              <a:effectLst/>
              <a:latin typeface="Calibri" panose="020F0502020204030204" pitchFamily="34" charset="0"/>
              <a:ea typeface="方正卡通简体"/>
            </a:endParaRPr>
          </a:p>
        </p:txBody>
      </p:sp>
      <p:sp>
        <p:nvSpPr>
          <p:cNvPr id="3" name="矩形 2"/>
          <p:cNvSpPr/>
          <p:nvPr/>
        </p:nvSpPr>
        <p:spPr>
          <a:xfrm>
            <a:off x="309712" y="1492424"/>
            <a:ext cx="11881320" cy="8088689"/>
          </a:xfrm>
          <a:prstGeom prst="rect">
            <a:avLst/>
          </a:prstGeom>
        </p:spPr>
        <p:txBody>
          <a:bodyPr wrap="square">
            <a:spAutoFit/>
          </a:bodyPr>
          <a:lstStyle/>
          <a:p>
            <a:pPr indent="177800" algn="just">
              <a:lnSpc>
                <a:spcPct val="157000"/>
              </a:lnSpc>
              <a:spcBef>
                <a:spcPts val="600"/>
              </a:spcBef>
              <a:spcAft>
                <a:spcPts val="600"/>
              </a:spcAft>
            </a:pPr>
            <a:r>
              <a:rPr lang="zh-CN" altLang="zh-CN" b="1" kern="100" dirty="0">
                <a:latin typeface="+mn-ea"/>
                <a:ea typeface="+mn-ea"/>
                <a:cs typeface="Times New Roman" panose="02020603050405020304" pitchFamily="18" charset="0"/>
              </a:rPr>
              <a:t>（一）过错行为与不良品德</a:t>
            </a:r>
            <a:r>
              <a:rPr lang="zh-CN" altLang="zh-CN" b="1" kern="100" dirty="0" smtClean="0">
                <a:latin typeface="+mn-ea"/>
                <a:ea typeface="+mn-ea"/>
                <a:cs typeface="Times New Roman" panose="02020603050405020304" pitchFamily="18" charset="0"/>
              </a:rPr>
              <a:t>行为</a:t>
            </a:r>
            <a:endParaRPr lang="en-US" altLang="zh-CN" b="1" kern="100" dirty="0" smtClean="0">
              <a:latin typeface="+mn-ea"/>
              <a:ea typeface="+mn-ea"/>
              <a:cs typeface="Times New Roman" panose="02020603050405020304" pitchFamily="18" charset="0"/>
            </a:endParaRPr>
          </a:p>
          <a:p>
            <a:pPr indent="177800" algn="just">
              <a:lnSpc>
                <a:spcPct val="157000"/>
              </a:lnSpc>
              <a:spcBef>
                <a:spcPts val="600"/>
              </a:spcBef>
              <a:spcAft>
                <a:spcPts val="600"/>
              </a:spcAft>
            </a:pPr>
            <a:r>
              <a:rPr lang="zh-CN" altLang="zh-CN" b="1" dirty="0" smtClean="0">
                <a:solidFill>
                  <a:schemeClr val="tx1"/>
                </a:solidFill>
                <a:latin typeface="+mn-ea"/>
                <a:ea typeface="+mn-ea"/>
              </a:rPr>
              <a:t>过错</a:t>
            </a:r>
            <a:r>
              <a:rPr lang="zh-CN" altLang="zh-CN" b="1" dirty="0">
                <a:solidFill>
                  <a:schemeClr val="tx1"/>
                </a:solidFill>
                <a:latin typeface="+mn-ea"/>
                <a:ea typeface="+mn-ea"/>
              </a:rPr>
              <a:t>行</a:t>
            </a:r>
            <a:r>
              <a:rPr lang="zh-CN" altLang="zh-CN" b="1" dirty="0" smtClean="0">
                <a:solidFill>
                  <a:schemeClr val="tx1"/>
                </a:solidFill>
                <a:latin typeface="+mn-ea"/>
                <a:ea typeface="+mn-ea"/>
              </a:rPr>
              <a:t>为</a:t>
            </a:r>
            <a:r>
              <a:rPr lang="zh-CN" altLang="en-US" dirty="0" smtClean="0">
                <a:solidFill>
                  <a:schemeClr val="tx1"/>
                </a:solidFill>
                <a:latin typeface="+mn-ea"/>
                <a:ea typeface="+mn-ea"/>
              </a:rPr>
              <a:t>：指</a:t>
            </a:r>
            <a:r>
              <a:rPr lang="zh-CN" altLang="en-US" dirty="0">
                <a:solidFill>
                  <a:schemeClr val="tx1"/>
                </a:solidFill>
                <a:latin typeface="+mn-ea"/>
                <a:ea typeface="+mn-ea"/>
              </a:rPr>
              <a:t>那些</a:t>
            </a:r>
            <a:r>
              <a:rPr lang="zh-CN" altLang="en-US" b="1" dirty="0">
                <a:solidFill>
                  <a:srgbClr val="FF0000"/>
                </a:solidFill>
                <a:latin typeface="+mn-ea"/>
                <a:ea typeface="+mn-ea"/>
              </a:rPr>
              <a:t>不符合道德要求的问题行为</a:t>
            </a:r>
            <a:r>
              <a:rPr lang="zh-CN" altLang="en-US" dirty="0" smtClean="0">
                <a:solidFill>
                  <a:schemeClr val="tx1"/>
                </a:solidFill>
                <a:latin typeface="+mn-ea"/>
                <a:ea typeface="+mn-ea"/>
              </a:rPr>
              <a:t>，如</a:t>
            </a:r>
            <a:r>
              <a:rPr lang="zh-CN" altLang="en-US" dirty="0">
                <a:solidFill>
                  <a:schemeClr val="tx1"/>
                </a:solidFill>
                <a:latin typeface="+mn-ea"/>
                <a:ea typeface="+mn-ea"/>
              </a:rPr>
              <a:t>调皮捣蛋、恶作剧、起哄、无</a:t>
            </a:r>
            <a:r>
              <a:rPr lang="zh-CN" altLang="en-US" dirty="0" smtClean="0">
                <a:solidFill>
                  <a:schemeClr val="tx1"/>
                </a:solidFill>
                <a:latin typeface="+mn-ea"/>
                <a:ea typeface="+mn-ea"/>
              </a:rPr>
              <a:t>理取</a:t>
            </a:r>
            <a:r>
              <a:rPr lang="zh-CN" altLang="en-US" dirty="0">
                <a:solidFill>
                  <a:schemeClr val="tx1"/>
                </a:solidFill>
                <a:latin typeface="+mn-ea"/>
                <a:ea typeface="+mn-ea"/>
              </a:rPr>
              <a:t>闹、作业和考试作弊等常属于过错行为。</a:t>
            </a:r>
            <a:r>
              <a:rPr lang="zh-CN" altLang="zh-CN" dirty="0" smtClean="0">
                <a:latin typeface="+mn-ea"/>
                <a:ea typeface="+mn-ea"/>
              </a:rPr>
              <a:t>具</a:t>
            </a:r>
            <a:r>
              <a:rPr lang="zh-CN" altLang="zh-CN" dirty="0">
                <a:latin typeface="+mn-ea"/>
                <a:ea typeface="+mn-ea"/>
              </a:rPr>
              <a:t>有</a:t>
            </a:r>
            <a:r>
              <a:rPr lang="zh-CN" altLang="zh-CN" b="1" dirty="0">
                <a:solidFill>
                  <a:srgbClr val="FF0000"/>
                </a:solidFill>
                <a:latin typeface="+mn-ea"/>
                <a:ea typeface="+mn-ea"/>
              </a:rPr>
              <a:t>盲目性、情境性、易变性</a:t>
            </a:r>
            <a:r>
              <a:rPr lang="zh-CN" altLang="zh-CN" dirty="0">
                <a:latin typeface="+mn-ea"/>
                <a:ea typeface="+mn-ea"/>
              </a:rPr>
              <a:t>等特点，但其严重性与稳定性不足</a:t>
            </a:r>
            <a:r>
              <a:rPr lang="zh-CN" altLang="zh-CN" dirty="0" smtClean="0">
                <a:latin typeface="+mn-ea"/>
                <a:ea typeface="+mn-ea"/>
              </a:rPr>
              <a:t>。</a:t>
            </a:r>
            <a:endParaRPr lang="en-US" altLang="zh-CN" dirty="0" smtClean="0">
              <a:latin typeface="+mn-ea"/>
              <a:ea typeface="+mn-ea"/>
            </a:endParaRPr>
          </a:p>
          <a:p>
            <a:pPr indent="177800" algn="just">
              <a:lnSpc>
                <a:spcPct val="157000"/>
              </a:lnSpc>
              <a:spcBef>
                <a:spcPts val="600"/>
              </a:spcBef>
              <a:spcAft>
                <a:spcPts val="600"/>
              </a:spcAft>
            </a:pPr>
            <a:r>
              <a:rPr lang="en-US" altLang="zh-CN" b="1" dirty="0" smtClean="0">
                <a:solidFill>
                  <a:schemeClr val="tx1"/>
                </a:solidFill>
                <a:latin typeface="+mn-ea"/>
                <a:ea typeface="+mn-ea"/>
              </a:rPr>
              <a:t> </a:t>
            </a:r>
            <a:r>
              <a:rPr lang="zh-CN" altLang="zh-CN" b="1" dirty="0" smtClean="0">
                <a:solidFill>
                  <a:schemeClr val="tx1"/>
                </a:solidFill>
                <a:latin typeface="+mn-ea"/>
                <a:ea typeface="+mn-ea"/>
              </a:rPr>
              <a:t>不良</a:t>
            </a:r>
            <a:r>
              <a:rPr lang="zh-CN" altLang="zh-CN" b="1" dirty="0">
                <a:solidFill>
                  <a:schemeClr val="tx1"/>
                </a:solidFill>
                <a:latin typeface="+mn-ea"/>
                <a:ea typeface="+mn-ea"/>
              </a:rPr>
              <a:t>品德行</a:t>
            </a:r>
            <a:r>
              <a:rPr lang="zh-CN" altLang="zh-CN" b="1" dirty="0" smtClean="0">
                <a:solidFill>
                  <a:schemeClr val="tx1"/>
                </a:solidFill>
                <a:latin typeface="+mn-ea"/>
                <a:ea typeface="+mn-ea"/>
              </a:rPr>
              <a:t>为</a:t>
            </a:r>
            <a:r>
              <a:rPr lang="zh-CN" altLang="en-US" b="1" dirty="0" smtClean="0">
                <a:solidFill>
                  <a:schemeClr val="tx1"/>
                </a:solidFill>
                <a:latin typeface="+mn-ea"/>
                <a:ea typeface="+mn-ea"/>
              </a:rPr>
              <a:t>：</a:t>
            </a:r>
            <a:r>
              <a:rPr lang="zh-CN" altLang="en-US" dirty="0">
                <a:latin typeface="+mn-ea"/>
                <a:ea typeface="+mn-ea"/>
              </a:rPr>
              <a:t>指那些由</a:t>
            </a:r>
            <a:r>
              <a:rPr lang="zh-CN" altLang="en-US" b="1" dirty="0">
                <a:solidFill>
                  <a:srgbClr val="FF0000"/>
                </a:solidFill>
                <a:latin typeface="+mn-ea"/>
                <a:ea typeface="+mn-ea"/>
              </a:rPr>
              <a:t>错误道德意识支配</a:t>
            </a:r>
            <a:r>
              <a:rPr lang="zh-CN" altLang="en-US" dirty="0">
                <a:latin typeface="+mn-ea"/>
                <a:ea typeface="+mn-ea"/>
              </a:rPr>
              <a:t>的，经常违反道德准则，损坏他人或集体</a:t>
            </a:r>
            <a:r>
              <a:rPr lang="zh-CN" altLang="en-US" dirty="0" smtClean="0">
                <a:latin typeface="+mn-ea"/>
                <a:ea typeface="+mn-ea"/>
              </a:rPr>
              <a:t>利益</a:t>
            </a:r>
            <a:r>
              <a:rPr lang="zh-CN" altLang="en-US" dirty="0">
                <a:latin typeface="+mn-ea"/>
                <a:ea typeface="+mn-ea"/>
              </a:rPr>
              <a:t>的问题行为，如偷窃、勒索、损坏公物、欺骗、抄袭、威胁等。不良品德行为一般具有</a:t>
            </a:r>
            <a:r>
              <a:rPr lang="zh-CN" altLang="en-US" b="1" dirty="0">
                <a:solidFill>
                  <a:srgbClr val="FF0000"/>
                </a:solidFill>
                <a:latin typeface="+mn-ea"/>
                <a:ea typeface="+mn-ea"/>
              </a:rPr>
              <a:t>经常性、倾向性、有</a:t>
            </a:r>
            <a:r>
              <a:rPr lang="zh-CN" altLang="en-US" b="1" dirty="0" smtClean="0">
                <a:solidFill>
                  <a:srgbClr val="FF0000"/>
                </a:solidFill>
                <a:latin typeface="+mn-ea"/>
                <a:ea typeface="+mn-ea"/>
              </a:rPr>
              <a:t>意性</a:t>
            </a:r>
            <a:r>
              <a:rPr lang="zh-CN" altLang="en-US" dirty="0">
                <a:latin typeface="+mn-ea"/>
                <a:ea typeface="+mn-ea"/>
              </a:rPr>
              <a:t>等特点。</a:t>
            </a:r>
            <a:endParaRPr lang="zh-CN" altLang="zh-CN" dirty="0">
              <a:latin typeface="+mn-ea"/>
              <a:ea typeface="+mn-ea"/>
            </a:endParaRPr>
          </a:p>
        </p:txBody>
      </p:sp>
    </p:spTree>
  </p:cSld>
  <p:clrMapOvr>
    <a:masterClrMapping/>
  </p:clrMapOvr>
  <p:transition spd="med"/>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706237" y="628328"/>
            <a:ext cx="4533613" cy="962123"/>
          </a:xfrm>
          <a:prstGeom prst="rect">
            <a:avLst/>
          </a:prstGeom>
        </p:spPr>
        <p:txBody>
          <a:bodyPr wrap="none">
            <a:spAutoFit/>
          </a:bodyPr>
          <a:lstStyle/>
          <a:p>
            <a:pPr marL="0" marR="0" lvl="0" indent="177800" algn="just" defTabSz="584200" rtl="0" eaLnBrk="0" fontAlgn="base" latinLnBrk="0" hangingPunct="0">
              <a:lnSpc>
                <a:spcPct val="157000"/>
              </a:lnSpc>
              <a:spcBef>
                <a:spcPts val="600"/>
              </a:spcBef>
              <a:spcAft>
                <a:spcPts val="600"/>
              </a:spcAft>
              <a:buClrTx/>
              <a:buSzTx/>
              <a:buFontTx/>
              <a:buNone/>
              <a:defRPr/>
            </a:pPr>
            <a:r>
              <a:rPr kumimoji="0" lang="zh-CN" altLang="zh-CN" sz="3600" b="1" i="0" u="none" strike="noStrike" kern="1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学</a:t>
            </a:r>
            <a:r>
              <a:rPr kumimoji="0" lang="zh-CN" altLang="zh-CN" sz="3600" b="1"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生不良行为的矫正</a:t>
            </a: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711" y="2068488"/>
            <a:ext cx="12478159"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本框 2"/>
          <p:cNvSpPr txBox="1"/>
          <p:nvPr/>
        </p:nvSpPr>
        <p:spPr>
          <a:xfrm>
            <a:off x="374799" y="2572544"/>
            <a:ext cx="510977" cy="954107"/>
          </a:xfrm>
          <a:prstGeom prst="rect">
            <a:avLst/>
          </a:prstGeom>
          <a:noFill/>
        </p:spPr>
        <p:txBody>
          <a:bodyPr wrap="square" rtlCol="0">
            <a:spAutoFit/>
          </a:bodyPr>
          <a:lstStyle/>
          <a:p>
            <a:pPr marL="0" marR="0" lvl="0" indent="0" algn="l" defTabSz="584200" rtl="0" eaLnBrk="0" fontAlgn="base" latinLnBrk="0" hangingPunct="0">
              <a:lnSpc>
                <a:spcPct val="100000"/>
              </a:lnSpc>
              <a:spcBef>
                <a:spcPct val="0"/>
              </a:spcBef>
              <a:spcAft>
                <a:spcPct val="0"/>
              </a:spcAft>
              <a:buClrTx/>
              <a:buSzTx/>
              <a:buFontTx/>
              <a:buNone/>
              <a:defRPr/>
            </a:pPr>
            <a:r>
              <a:rPr kumimoji="0" lang="zh-CN" altLang="en-US" sz="2800" b="0" i="0" u="none" strike="noStrike" kern="1200" cap="none" spc="0" normalizeH="0" baseline="0" noProof="0" dirty="0" smtClean="0">
                <a:ln>
                  <a:noFill/>
                </a:ln>
                <a:solidFill>
                  <a:srgbClr val="FF0000"/>
                </a:solidFill>
                <a:effectLst/>
                <a:uLnTx/>
                <a:uFillTx/>
                <a:latin typeface="Helvetica Neue" charset="0"/>
                <a:sym typeface="Helvetica Neue" charset="0"/>
              </a:rPr>
              <a:t>醒悟</a:t>
            </a:r>
            <a:endParaRPr kumimoji="0" lang="zh-CN" altLang="en-US" sz="2800" b="0" i="0" u="none" strike="noStrike" kern="1200" cap="none" spc="0" normalizeH="0" baseline="0" noProof="0" dirty="0">
              <a:ln>
                <a:noFill/>
              </a:ln>
              <a:solidFill>
                <a:srgbClr val="FF0000"/>
              </a:solidFill>
              <a:effectLst/>
              <a:uLnTx/>
              <a:uFillTx/>
              <a:latin typeface="Helvetica Neue" charset="0"/>
              <a:sym typeface="Helvetica Neue" charset="0"/>
            </a:endParaRPr>
          </a:p>
        </p:txBody>
      </p:sp>
      <p:sp>
        <p:nvSpPr>
          <p:cNvPr id="4" name="矩形 3"/>
          <p:cNvSpPr/>
          <p:nvPr/>
        </p:nvSpPr>
        <p:spPr>
          <a:xfrm>
            <a:off x="3003952" y="3050466"/>
            <a:ext cx="9783918" cy="830997"/>
          </a:xfrm>
          <a:prstGeom prst="rect">
            <a:avLst/>
          </a:prstGeom>
        </p:spPr>
        <p:txBody>
          <a:bodyPr wrap="square">
            <a:spAutoFit/>
          </a:bodyPr>
          <a:lstStyle/>
          <a:p>
            <a:pPr marL="0" marR="0" lvl="0" indent="0" algn="l" defTabSz="584200" rtl="0" eaLnBrk="0" fontAlgn="base" latinLnBrk="0" hangingPunct="0">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0000"/>
                </a:solidFill>
                <a:effectLst/>
                <a:uLnTx/>
                <a:uFillTx/>
                <a:latin typeface="Helvetica Neue" charset="0"/>
                <a:sym typeface="Helvetica Neue" charset="0"/>
              </a:rPr>
              <a:t>道德品质不良学生开始认识到自己的错误，从而产生改过自新的愿</a:t>
            </a:r>
            <a:r>
              <a:rPr kumimoji="0" lang="zh-CN" altLang="en-US" sz="2400" b="0" i="0" u="none" strike="noStrike" kern="1200" cap="none" spc="0" normalizeH="0" baseline="0" noProof="0" dirty="0" smtClean="0">
                <a:ln>
                  <a:noFill/>
                </a:ln>
                <a:solidFill>
                  <a:srgbClr val="000000"/>
                </a:solidFill>
                <a:effectLst/>
                <a:uLnTx/>
                <a:uFillTx/>
                <a:latin typeface="Helvetica Neue" charset="0"/>
                <a:sym typeface="Helvetica Neue" charset="0"/>
              </a:rPr>
              <a:t>望。。</a:t>
            </a:r>
            <a:endParaRPr kumimoji="0" lang="zh-CN" altLang="en-US" sz="2400" b="0" i="0" u="none" strike="noStrike" kern="1200" cap="none" spc="0" normalizeH="0" baseline="0" noProof="0" dirty="0">
              <a:ln>
                <a:noFill/>
              </a:ln>
              <a:solidFill>
                <a:srgbClr val="000000"/>
              </a:solidFill>
              <a:effectLst/>
              <a:uLnTx/>
              <a:uFillTx/>
              <a:latin typeface="Helvetica Neue" charset="0"/>
              <a:sym typeface="Helvetica Neue" charset="0"/>
            </a:endParaRPr>
          </a:p>
        </p:txBody>
      </p:sp>
      <p:sp>
        <p:nvSpPr>
          <p:cNvPr id="6" name="文本框 5"/>
          <p:cNvSpPr txBox="1"/>
          <p:nvPr/>
        </p:nvSpPr>
        <p:spPr>
          <a:xfrm>
            <a:off x="630287" y="6904637"/>
            <a:ext cx="1107996" cy="646331"/>
          </a:xfrm>
          <a:prstGeom prst="rect">
            <a:avLst/>
          </a:prstGeom>
          <a:noFill/>
        </p:spPr>
        <p:txBody>
          <a:bodyPr wrap="none" rtlCol="0">
            <a:spAutoFit/>
          </a:bodyPr>
          <a:lstStyle/>
          <a:p>
            <a:r>
              <a:rPr lang="zh-CN" altLang="en-US" dirty="0" smtClean="0">
                <a:solidFill>
                  <a:srgbClr val="FF0000"/>
                </a:solidFill>
              </a:rPr>
              <a:t>自新</a:t>
            </a:r>
            <a:endParaRPr lang="zh-CN" altLang="en-US" dirty="0">
              <a:solidFill>
                <a:srgbClr val="FF0000"/>
              </a:solidFill>
            </a:endParaRPr>
          </a:p>
        </p:txBody>
      </p:sp>
    </p:spTree>
  </p:cSld>
  <p:clrMapOvr>
    <a:masterClrMapping/>
  </p:clrMapOvr>
  <p:transition spd="med"/>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文本框 9"/>
          <p:cNvSpPr txBox="1"/>
          <p:nvPr/>
        </p:nvSpPr>
        <p:spPr>
          <a:xfrm>
            <a:off x="2959548" y="822735"/>
            <a:ext cx="7843965" cy="829945"/>
          </a:xfrm>
          <a:prstGeom prst="rect">
            <a:avLst/>
          </a:prstGeom>
          <a:noFill/>
        </p:spPr>
        <p:txBody>
          <a:bodyPr wrap="square" rtlCol="0">
            <a:spAutoFit/>
          </a:bodyPr>
          <a:lstStyle/>
          <a:p>
            <a:r>
              <a:rPr kumimoji="1" lang="zh-CN" altLang="en-US" sz="4800" dirty="0">
                <a:solidFill>
                  <a:srgbClr val="00D1B3"/>
                </a:solidFill>
                <a:latin typeface="微软雅黑" panose="020B0503020204020204" pitchFamily="34" charset="-122"/>
                <a:ea typeface="微软雅黑" panose="020B0503020204020204" pitchFamily="34" charset="-122"/>
                <a:cs typeface="Source Han Sans CN Medium" charset="-122"/>
              </a:rPr>
              <a:t>第六章 问题解决与创造性</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8537" y="1818134"/>
            <a:ext cx="8784976" cy="7706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865933" y="772344"/>
            <a:ext cx="4267200" cy="903605"/>
          </a:xfrm>
          <a:prstGeom prst="rect">
            <a:avLst/>
          </a:prstGeom>
        </p:spPr>
        <p:txBody>
          <a:bodyPr wrap="none">
            <a:spAutoFit/>
          </a:bodyPr>
          <a:lstStyle/>
          <a:p>
            <a:pPr algn="ctr">
              <a:lnSpc>
                <a:spcPct val="132000"/>
              </a:lnSpc>
              <a:spcBef>
                <a:spcPts val="1200"/>
              </a:spcBef>
              <a:spcAft>
                <a:spcPts val="320"/>
              </a:spcAft>
            </a:pPr>
            <a:r>
              <a:rPr lang="zh-CN" altLang="zh-CN" sz="4000" b="1" kern="100" dirty="0">
                <a:latin typeface="Cambria" panose="02040503050406030204" pitchFamily="18" charset="0"/>
                <a:ea typeface="方正粗倩简体"/>
                <a:cs typeface="Times New Roman" panose="02020603050405020304" pitchFamily="18" charset="0"/>
              </a:rPr>
              <a:t>第一节　问题解决</a:t>
            </a:r>
            <a:endParaRPr lang="zh-CN" altLang="zh-CN" sz="4000" b="1" kern="100" dirty="0">
              <a:effectLst/>
              <a:latin typeface="Cambria" panose="02040503050406030204" pitchFamily="18" charset="0"/>
              <a:ea typeface="方正粗倩简体"/>
              <a:cs typeface="Times New Roman" panose="02020603050405020304" pitchFamily="18" charset="0"/>
            </a:endParaRPr>
          </a:p>
        </p:txBody>
      </p:sp>
      <p:sp>
        <p:nvSpPr>
          <p:cNvPr id="3" name="矩形 2"/>
          <p:cNvSpPr/>
          <p:nvPr/>
        </p:nvSpPr>
        <p:spPr>
          <a:xfrm>
            <a:off x="309712" y="1595967"/>
            <a:ext cx="12695088" cy="7240444"/>
          </a:xfrm>
          <a:prstGeom prst="rect">
            <a:avLst/>
          </a:prstGeom>
        </p:spPr>
        <p:txBody>
          <a:bodyPr wrap="square">
            <a:spAutoFit/>
          </a:bodyPr>
          <a:lstStyle/>
          <a:p>
            <a:pPr indent="203200" algn="just">
              <a:lnSpc>
                <a:spcPct val="150000"/>
              </a:lnSpc>
              <a:spcBef>
                <a:spcPts val="1300"/>
              </a:spcBef>
              <a:spcAft>
                <a:spcPts val="1300"/>
              </a:spcAft>
            </a:pPr>
            <a:r>
              <a:rPr lang="zh-CN" altLang="zh-CN" b="1" kern="100" dirty="0">
                <a:latin typeface="Calibri" panose="020F0502020204030204" pitchFamily="34" charset="0"/>
                <a:ea typeface="方正卡通简体"/>
              </a:rPr>
              <a:t>一、问题与问题解决</a:t>
            </a:r>
            <a:r>
              <a:rPr lang="zh-CN" altLang="zh-CN" b="1" kern="100" dirty="0" smtClean="0">
                <a:latin typeface="Calibri" panose="020F0502020204030204" pitchFamily="34" charset="0"/>
                <a:ea typeface="方正卡通简体"/>
              </a:rPr>
              <a:t>概述</a:t>
            </a:r>
            <a:endParaRPr lang="en-US" altLang="zh-CN" b="1" kern="100" dirty="0" smtClean="0">
              <a:latin typeface="Calibri" panose="020F0502020204030204" pitchFamily="34" charset="0"/>
              <a:ea typeface="方正卡通简体"/>
            </a:endParaRPr>
          </a:p>
          <a:p>
            <a:pPr indent="203200" algn="just">
              <a:lnSpc>
                <a:spcPct val="150000"/>
              </a:lnSpc>
              <a:spcBef>
                <a:spcPts val="1300"/>
              </a:spcBef>
              <a:spcAft>
                <a:spcPts val="1300"/>
              </a:spcAft>
            </a:pPr>
            <a:r>
              <a:rPr lang="zh-CN" altLang="zh-CN" b="1" kern="100" dirty="0" smtClean="0">
                <a:latin typeface="Times" panose="02020603050405020304" pitchFamily="18" charset="0"/>
                <a:ea typeface="方正魏碑_GBK"/>
                <a:cs typeface="Times New Roman" panose="02020603050405020304" pitchFamily="18" charset="0"/>
              </a:rPr>
              <a:t>（</a:t>
            </a:r>
            <a:r>
              <a:rPr lang="zh-CN" altLang="zh-CN" b="1" kern="100" dirty="0">
                <a:latin typeface="Times" panose="02020603050405020304" pitchFamily="18" charset="0"/>
                <a:ea typeface="方正魏碑_GBK"/>
                <a:cs typeface="Times New Roman" panose="02020603050405020304" pitchFamily="18" charset="0"/>
              </a:rPr>
              <a:t>一）问题的</a:t>
            </a:r>
            <a:r>
              <a:rPr lang="zh-CN" altLang="zh-CN" b="1" kern="100" dirty="0" smtClean="0">
                <a:latin typeface="Times" panose="02020603050405020304" pitchFamily="18" charset="0"/>
                <a:ea typeface="方正魏碑_GBK"/>
                <a:cs typeface="Times New Roman" panose="02020603050405020304" pitchFamily="18" charset="0"/>
              </a:rPr>
              <a:t>含义</a:t>
            </a:r>
            <a:endParaRPr lang="en-US" altLang="zh-CN" b="1" kern="100" dirty="0" smtClean="0">
              <a:latin typeface="Times" panose="02020603050405020304" pitchFamily="18" charset="0"/>
              <a:ea typeface="方正魏碑_GBK"/>
              <a:cs typeface="Times New Roman" panose="02020603050405020304" pitchFamily="18" charset="0"/>
            </a:endParaRPr>
          </a:p>
          <a:p>
            <a:pPr indent="266700" algn="just">
              <a:lnSpc>
                <a:spcPct val="150000"/>
              </a:lnSpc>
              <a:spcAft>
                <a:spcPts val="0"/>
              </a:spcAft>
            </a:pPr>
            <a:r>
              <a:rPr lang="en-US" altLang="zh-CN" kern="100" dirty="0" smtClean="0">
                <a:latin typeface="Calibri" panose="020F0502020204030204" pitchFamily="34" charset="0"/>
                <a:ea typeface="宋体" panose="02010600030101010101" pitchFamily="2" charset="-122"/>
                <a:cs typeface="Times New Roman" panose="02020603050405020304" pitchFamily="18" charset="0"/>
              </a:rPr>
              <a:t>  </a:t>
            </a:r>
            <a:r>
              <a:rPr lang="zh-CN" altLang="zh-CN" kern="100" dirty="0" smtClean="0">
                <a:latin typeface="Calibri" panose="020F0502020204030204" pitchFamily="34" charset="0"/>
                <a:ea typeface="宋体" panose="02010600030101010101" pitchFamily="2" charset="-122"/>
                <a:cs typeface="Times New Roman" panose="02020603050405020304" pitchFamily="18" charset="0"/>
              </a:rPr>
              <a:t>问题</a:t>
            </a:r>
            <a:r>
              <a:rPr lang="zh-CN" altLang="zh-CN" kern="100" dirty="0">
                <a:latin typeface="Calibri" panose="020F0502020204030204" pitchFamily="34" charset="0"/>
                <a:ea typeface="宋体" panose="02010600030101010101" pitchFamily="2" charset="-122"/>
                <a:cs typeface="Times New Roman" panose="02020603050405020304" pitchFamily="18" charset="0"/>
              </a:rPr>
              <a:t>是指</a:t>
            </a:r>
            <a:r>
              <a:rPr lang="zh-CN" altLang="zh-CN" kern="100" dirty="0">
                <a:solidFill>
                  <a:srgbClr val="FF0000"/>
                </a:solidFill>
                <a:latin typeface="Calibri" panose="020F0502020204030204" pitchFamily="34" charset="0"/>
                <a:ea typeface="宋体" panose="02010600030101010101" pitchFamily="2" charset="-122"/>
                <a:cs typeface="Times New Roman" panose="02020603050405020304" pitchFamily="18" charset="0"/>
              </a:rPr>
              <a:t>给定信息</a:t>
            </a:r>
            <a:r>
              <a:rPr lang="zh-CN" altLang="zh-CN" kern="100" dirty="0">
                <a:latin typeface="Calibri" panose="020F0502020204030204" pitchFamily="34" charset="0"/>
                <a:ea typeface="宋体" panose="02010600030101010101" pitchFamily="2" charset="-122"/>
                <a:cs typeface="Times New Roman" panose="02020603050405020304" pitchFamily="18" charset="0"/>
              </a:rPr>
              <a:t>和要</a:t>
            </a:r>
            <a:r>
              <a:rPr lang="zh-CN" altLang="zh-CN" kern="100" dirty="0">
                <a:solidFill>
                  <a:srgbClr val="FF0000"/>
                </a:solidFill>
                <a:latin typeface="Calibri" panose="020F0502020204030204" pitchFamily="34" charset="0"/>
                <a:ea typeface="宋体" panose="02010600030101010101" pitchFamily="2" charset="-122"/>
                <a:cs typeface="Times New Roman" panose="02020603050405020304" pitchFamily="18" charset="0"/>
              </a:rPr>
              <a:t>达到的目标</a:t>
            </a:r>
            <a:r>
              <a:rPr lang="zh-CN" altLang="zh-CN" kern="100" dirty="0">
                <a:latin typeface="Calibri" panose="020F0502020204030204" pitchFamily="34" charset="0"/>
                <a:ea typeface="宋体" panose="02010600030101010101" pitchFamily="2" charset="-122"/>
                <a:cs typeface="Times New Roman" panose="02020603050405020304" pitchFamily="18" charset="0"/>
              </a:rPr>
              <a:t>之间有</a:t>
            </a:r>
            <a:r>
              <a:rPr lang="zh-CN" altLang="zh-CN" kern="100" dirty="0">
                <a:solidFill>
                  <a:srgbClr val="FF0000"/>
                </a:solidFill>
                <a:latin typeface="Calibri" panose="020F0502020204030204" pitchFamily="34" charset="0"/>
                <a:ea typeface="宋体" panose="02010600030101010101" pitchFamily="2" charset="-122"/>
                <a:cs typeface="Times New Roman" panose="02020603050405020304" pitchFamily="18" charset="0"/>
              </a:rPr>
              <a:t>某些障碍</a:t>
            </a:r>
            <a:r>
              <a:rPr lang="zh-CN" altLang="zh-CN" kern="100" dirty="0">
                <a:latin typeface="Calibri" panose="020F0502020204030204" pitchFamily="34" charset="0"/>
                <a:ea typeface="宋体" panose="02010600030101010101" pitchFamily="2" charset="-122"/>
                <a:cs typeface="Times New Roman" panose="02020603050405020304" pitchFamily="18" charset="0"/>
              </a:rPr>
              <a:t>需要被克服的刺激情境，或者说是个体不能用已有的经验直接加以处理并因此感到疑难的情境</a:t>
            </a:r>
            <a:r>
              <a:rPr lang="zh-CN" altLang="zh-CN" kern="100" dirty="0" smtClean="0">
                <a:latin typeface="Calibri" panose="020F0502020204030204" pitchFamily="34" charset="0"/>
                <a:ea typeface="宋体" panose="02010600030101010101" pitchFamily="2" charset="-122"/>
                <a:cs typeface="Times New Roman" panose="02020603050405020304" pitchFamily="18" charset="0"/>
              </a:rPr>
              <a:t>。</a:t>
            </a:r>
            <a:endParaRPr lang="en-US" altLang="zh-CN" kern="100" dirty="0" smtClean="0">
              <a:latin typeface="Calibri" panose="020F0502020204030204" pitchFamily="34" charset="0"/>
              <a:ea typeface="宋体" panose="02010600030101010101" pitchFamily="2" charset="-122"/>
              <a:cs typeface="Times New Roman" panose="02020603050405020304" pitchFamily="18" charset="0"/>
            </a:endParaRPr>
          </a:p>
          <a:p>
            <a:pPr indent="266700" algn="just">
              <a:lnSpc>
                <a:spcPct val="150000"/>
              </a:lnSpc>
              <a:spcAft>
                <a:spcPts val="0"/>
              </a:spcAft>
            </a:pPr>
            <a:r>
              <a:rPr lang="en-US" altLang="zh-CN" kern="100" dirty="0" smtClean="0">
                <a:latin typeface="Calibri" panose="020F0502020204030204" pitchFamily="34" charset="0"/>
                <a:ea typeface="宋体" panose="02010600030101010101" pitchFamily="2" charset="-122"/>
                <a:cs typeface="Times New Roman" panose="02020603050405020304" pitchFamily="18" charset="0"/>
              </a:rPr>
              <a:t>    </a:t>
            </a:r>
            <a:r>
              <a:rPr lang="zh-CN" altLang="zh-CN" kern="100" dirty="0" smtClean="0">
                <a:latin typeface="Calibri" panose="020F0502020204030204" pitchFamily="34" charset="0"/>
                <a:ea typeface="宋体" panose="02010600030101010101" pitchFamily="2" charset="-122"/>
                <a:cs typeface="Times New Roman" panose="02020603050405020304" pitchFamily="18" charset="0"/>
              </a:rPr>
              <a:t>任何</a:t>
            </a:r>
            <a:r>
              <a:rPr lang="zh-CN" altLang="zh-CN" kern="100" dirty="0">
                <a:latin typeface="Calibri" panose="020F0502020204030204" pitchFamily="34" charset="0"/>
                <a:ea typeface="宋体" panose="02010600030101010101" pitchFamily="2" charset="-122"/>
                <a:cs typeface="Times New Roman" panose="02020603050405020304" pitchFamily="18" charset="0"/>
              </a:rPr>
              <a:t>问题都有以下三个基本成分：</a:t>
            </a:r>
            <a:r>
              <a:rPr lang="zh-CN" altLang="zh-CN" kern="100" dirty="0">
                <a:solidFill>
                  <a:srgbClr val="FF0000"/>
                </a:solidFill>
                <a:latin typeface="Calibri" panose="020F0502020204030204" pitchFamily="34" charset="0"/>
                <a:ea typeface="宋体" panose="02010600030101010101" pitchFamily="2" charset="-122"/>
                <a:cs typeface="Times New Roman" panose="02020603050405020304" pitchFamily="18" charset="0"/>
              </a:rPr>
              <a:t>初始状态，目标状态，初始状态与目标状态之间存在的障碍。</a:t>
            </a:r>
          </a:p>
          <a:p>
            <a:pPr>
              <a:lnSpc>
                <a:spcPct val="150000"/>
              </a:lnSpc>
            </a:pPr>
            <a:r>
              <a:rPr lang="en-US" altLang="zh-CN" dirty="0" smtClean="0">
                <a:solidFill>
                  <a:srgbClr val="FF0000"/>
                </a:solidFill>
                <a:latin typeface="Calibri" panose="020F0502020204030204" pitchFamily="34" charset="0"/>
                <a:ea typeface="宋体" panose="02010600030101010101" pitchFamily="2" charset="-122"/>
                <a:cs typeface="Times New Roman" panose="02020603050405020304" pitchFamily="18" charset="0"/>
              </a:rPr>
              <a:t>   </a:t>
            </a:r>
            <a:endParaRPr lang="zh-CN" altLang="zh-CN" b="1" kern="100" dirty="0">
              <a:solidFill>
                <a:schemeClr val="tx1">
                  <a:lumMod val="95000"/>
                  <a:lumOff val="5000"/>
                </a:schemeClr>
              </a:solidFill>
              <a:effectLst/>
              <a:latin typeface="Times" panose="02020603050405020304" pitchFamily="18" charset="0"/>
              <a:ea typeface="方正魏碑_GBK"/>
              <a:cs typeface="Times New Roman" panose="02020603050405020304" pitchFamily="18" charset="0"/>
            </a:endParaRPr>
          </a:p>
        </p:txBody>
      </p:sp>
    </p:spTree>
  </p:cSld>
  <p:clrMapOvr>
    <a:masterClrMapping/>
  </p:clrMapOvr>
  <p:transition spd="med"/>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504" y="628328"/>
            <a:ext cx="12991176" cy="8718092"/>
          </a:xfrm>
          <a:prstGeom prst="rect">
            <a:avLst/>
          </a:prstGeom>
        </p:spPr>
        <p:txBody>
          <a:bodyPr wrap="square">
            <a:spAutoFit/>
          </a:bodyPr>
          <a:lstStyle/>
          <a:p>
            <a:pPr indent="177800" algn="just">
              <a:lnSpc>
                <a:spcPct val="150000"/>
              </a:lnSpc>
              <a:spcBef>
                <a:spcPts val="600"/>
              </a:spcBef>
              <a:spcAft>
                <a:spcPts val="600"/>
              </a:spcAft>
            </a:pPr>
            <a:r>
              <a:rPr lang="zh-CN" altLang="zh-CN" sz="4000" b="1" kern="100" dirty="0">
                <a:latin typeface="+mn-ea"/>
                <a:ea typeface="+mn-ea"/>
                <a:cs typeface="Times New Roman" panose="02020603050405020304" pitchFamily="18" charset="0"/>
              </a:rPr>
              <a:t>（二）问题解决的含义</a:t>
            </a:r>
          </a:p>
          <a:p>
            <a:pPr indent="266700" algn="just">
              <a:lnSpc>
                <a:spcPct val="150000"/>
              </a:lnSpc>
              <a:spcAft>
                <a:spcPts val="0"/>
              </a:spcAft>
            </a:pPr>
            <a:r>
              <a:rPr lang="en-US" altLang="zh-CN" kern="100" dirty="0" smtClean="0">
                <a:latin typeface="+mn-ea"/>
                <a:ea typeface="+mn-ea"/>
                <a:cs typeface="Times New Roman" panose="02020603050405020304" pitchFamily="18" charset="0"/>
              </a:rPr>
              <a:t>   </a:t>
            </a:r>
            <a:r>
              <a:rPr lang="zh-CN" altLang="zh-CN" sz="4000" kern="100" dirty="0" smtClean="0">
                <a:latin typeface="+mn-ea"/>
                <a:ea typeface="+mn-ea"/>
                <a:cs typeface="Times New Roman" panose="02020603050405020304" pitchFamily="18" charset="0"/>
              </a:rPr>
              <a:t>问题解决</a:t>
            </a:r>
            <a:r>
              <a:rPr lang="zh-CN" altLang="zh-CN" sz="4000" kern="100" dirty="0">
                <a:latin typeface="+mn-ea"/>
                <a:ea typeface="+mn-ea"/>
                <a:cs typeface="Times New Roman" panose="02020603050405020304" pitchFamily="18" charset="0"/>
              </a:rPr>
              <a:t>是指个人应用一系列的认知操作，使问题从起始状态达到目标状态的过程</a:t>
            </a:r>
            <a:r>
              <a:rPr lang="zh-CN" altLang="zh-CN" sz="4000" kern="100" dirty="0" smtClean="0">
                <a:latin typeface="+mn-ea"/>
                <a:ea typeface="+mn-ea"/>
                <a:cs typeface="Times New Roman" panose="02020603050405020304" pitchFamily="18" charset="0"/>
              </a:rPr>
              <a:t>。</a:t>
            </a:r>
            <a:endParaRPr lang="en-US" altLang="zh-CN" dirty="0" smtClean="0">
              <a:latin typeface="+mn-ea"/>
              <a:ea typeface="+mn-ea"/>
            </a:endParaRPr>
          </a:p>
          <a:p>
            <a:pPr>
              <a:lnSpc>
                <a:spcPct val="150000"/>
              </a:lnSpc>
            </a:pPr>
            <a:r>
              <a:rPr lang="zh-CN" altLang="zh-CN" sz="4000" b="1" dirty="0" smtClean="0">
                <a:latin typeface="+mn-ea"/>
                <a:ea typeface="+mn-ea"/>
              </a:rPr>
              <a:t>（</a:t>
            </a:r>
            <a:r>
              <a:rPr lang="zh-CN" altLang="zh-CN" sz="4000" b="1" dirty="0">
                <a:latin typeface="+mn-ea"/>
                <a:ea typeface="+mn-ea"/>
              </a:rPr>
              <a:t>三）问题解决的特点</a:t>
            </a:r>
          </a:p>
          <a:p>
            <a:pPr indent="457200">
              <a:lnSpc>
                <a:spcPct val="150000"/>
              </a:lnSpc>
            </a:pPr>
            <a:r>
              <a:rPr lang="en-US" altLang="zh-CN" dirty="0">
                <a:solidFill>
                  <a:srgbClr val="FF0000"/>
                </a:solidFill>
                <a:latin typeface="+mn-ea"/>
                <a:ea typeface="+mn-ea"/>
              </a:rPr>
              <a:t> </a:t>
            </a:r>
            <a:r>
              <a:rPr lang="en-US" altLang="zh-CN" b="1" dirty="0">
                <a:solidFill>
                  <a:srgbClr val="FF0000"/>
                </a:solidFill>
                <a:latin typeface="+mn-ea"/>
                <a:ea typeface="+mn-ea"/>
              </a:rPr>
              <a:t>1.</a:t>
            </a:r>
            <a:r>
              <a:rPr lang="zh-CN" altLang="zh-CN" b="1" dirty="0" smtClean="0">
                <a:solidFill>
                  <a:srgbClr val="FF0000"/>
                </a:solidFill>
                <a:latin typeface="+mn-ea"/>
                <a:ea typeface="+mn-ea"/>
              </a:rPr>
              <a:t>目的性</a:t>
            </a:r>
            <a:r>
              <a:rPr lang="en-US" altLang="zh-CN" dirty="0" smtClean="0">
                <a:solidFill>
                  <a:schemeClr val="tx1"/>
                </a:solidFill>
                <a:latin typeface="+mn-ea"/>
                <a:ea typeface="+mn-ea"/>
              </a:rPr>
              <a:t>——</a:t>
            </a:r>
            <a:r>
              <a:rPr lang="zh-CN" altLang="en-US" dirty="0" smtClean="0">
                <a:solidFill>
                  <a:schemeClr val="tx1"/>
                </a:solidFill>
                <a:latin typeface="+mn-ea"/>
                <a:ea typeface="+mn-ea"/>
              </a:rPr>
              <a:t>目标为导向</a:t>
            </a:r>
            <a:endParaRPr lang="zh-CN" altLang="zh-CN" dirty="0">
              <a:solidFill>
                <a:schemeClr val="tx1"/>
              </a:solidFill>
              <a:latin typeface="+mn-ea"/>
              <a:ea typeface="+mn-ea"/>
            </a:endParaRPr>
          </a:p>
          <a:p>
            <a:pPr indent="457200" algn="just">
              <a:lnSpc>
                <a:spcPct val="150000"/>
              </a:lnSpc>
              <a:spcAft>
                <a:spcPts val="0"/>
              </a:spcAft>
            </a:pPr>
            <a:r>
              <a:rPr lang="en-US" altLang="zh-CN" b="1" dirty="0" smtClean="0">
                <a:solidFill>
                  <a:srgbClr val="FF0000"/>
                </a:solidFill>
                <a:latin typeface="+mn-ea"/>
                <a:ea typeface="+mn-ea"/>
              </a:rPr>
              <a:t> 2</a:t>
            </a:r>
            <a:r>
              <a:rPr lang="en-US" altLang="zh-CN" b="1" dirty="0">
                <a:solidFill>
                  <a:srgbClr val="FF0000"/>
                </a:solidFill>
                <a:latin typeface="+mn-ea"/>
                <a:ea typeface="+mn-ea"/>
              </a:rPr>
              <a:t>.</a:t>
            </a:r>
            <a:r>
              <a:rPr lang="zh-CN" altLang="zh-CN" b="1" dirty="0">
                <a:solidFill>
                  <a:srgbClr val="FF0000"/>
                </a:solidFill>
                <a:latin typeface="+mn-ea"/>
                <a:ea typeface="+mn-ea"/>
              </a:rPr>
              <a:t>认知</a:t>
            </a:r>
            <a:r>
              <a:rPr lang="zh-CN" altLang="zh-CN" b="1" dirty="0" smtClean="0">
                <a:solidFill>
                  <a:srgbClr val="FF0000"/>
                </a:solidFill>
                <a:latin typeface="+mn-ea"/>
                <a:ea typeface="+mn-ea"/>
              </a:rPr>
              <a:t>性</a:t>
            </a:r>
            <a:r>
              <a:rPr lang="en-US" altLang="zh-CN" dirty="0" smtClean="0">
                <a:solidFill>
                  <a:schemeClr val="tx1"/>
                </a:solidFill>
                <a:latin typeface="+mn-ea"/>
                <a:ea typeface="+mn-ea"/>
              </a:rPr>
              <a:t>——</a:t>
            </a:r>
            <a:r>
              <a:rPr lang="zh-CN" altLang="en-US" dirty="0" smtClean="0">
                <a:solidFill>
                  <a:schemeClr val="tx1"/>
                </a:solidFill>
                <a:latin typeface="+mn-ea"/>
                <a:ea typeface="+mn-ea"/>
              </a:rPr>
              <a:t>心理活动参与</a:t>
            </a:r>
            <a:endParaRPr lang="zh-CN" altLang="zh-CN" dirty="0">
              <a:solidFill>
                <a:schemeClr val="tx1"/>
              </a:solidFill>
              <a:latin typeface="+mn-ea"/>
              <a:ea typeface="+mn-ea"/>
            </a:endParaRPr>
          </a:p>
          <a:p>
            <a:pPr indent="457200" algn="just">
              <a:lnSpc>
                <a:spcPct val="150000"/>
              </a:lnSpc>
              <a:spcAft>
                <a:spcPts val="0"/>
              </a:spcAft>
            </a:pPr>
            <a:r>
              <a:rPr lang="en-US" altLang="zh-CN" b="1" dirty="0" smtClean="0">
                <a:solidFill>
                  <a:srgbClr val="FF0000"/>
                </a:solidFill>
                <a:latin typeface="+mn-ea"/>
                <a:ea typeface="+mn-ea"/>
              </a:rPr>
              <a:t> 3</a:t>
            </a:r>
            <a:r>
              <a:rPr lang="en-US" altLang="zh-CN" b="1" dirty="0">
                <a:solidFill>
                  <a:srgbClr val="FF0000"/>
                </a:solidFill>
                <a:latin typeface="+mn-ea"/>
                <a:ea typeface="+mn-ea"/>
              </a:rPr>
              <a:t>.</a:t>
            </a:r>
            <a:r>
              <a:rPr lang="zh-CN" altLang="zh-CN" b="1" dirty="0">
                <a:solidFill>
                  <a:srgbClr val="FF0000"/>
                </a:solidFill>
                <a:latin typeface="+mn-ea"/>
                <a:ea typeface="+mn-ea"/>
              </a:rPr>
              <a:t>序列</a:t>
            </a:r>
            <a:r>
              <a:rPr lang="zh-CN" altLang="zh-CN" b="1" dirty="0" smtClean="0">
                <a:solidFill>
                  <a:srgbClr val="FF0000"/>
                </a:solidFill>
                <a:latin typeface="+mn-ea"/>
                <a:ea typeface="+mn-ea"/>
              </a:rPr>
              <a:t>性</a:t>
            </a:r>
            <a:r>
              <a:rPr lang="en-US" altLang="zh-CN" dirty="0" smtClean="0">
                <a:latin typeface="+mn-ea"/>
                <a:ea typeface="+mn-ea"/>
              </a:rPr>
              <a:t>——</a:t>
            </a:r>
            <a:r>
              <a:rPr lang="zh-CN" altLang="en-US" dirty="0" smtClean="0">
                <a:latin typeface="+mn-ea"/>
                <a:ea typeface="+mn-ea"/>
              </a:rPr>
              <a:t>强调顺序先后</a:t>
            </a:r>
            <a:endParaRPr lang="zh-CN" altLang="zh-CN" dirty="0">
              <a:latin typeface="+mn-ea"/>
              <a:ea typeface="+mn-ea"/>
            </a:endParaRPr>
          </a:p>
          <a:p>
            <a:pPr indent="177800" algn="just">
              <a:lnSpc>
                <a:spcPct val="157000"/>
              </a:lnSpc>
              <a:spcBef>
                <a:spcPts val="600"/>
              </a:spcBef>
              <a:spcAft>
                <a:spcPts val="600"/>
              </a:spcAft>
            </a:pPr>
            <a:r>
              <a:rPr lang="zh-CN" altLang="zh-CN" kern="100" dirty="0" smtClean="0">
                <a:latin typeface="+mn-ea"/>
                <a:ea typeface="+mn-ea"/>
                <a:cs typeface="Times New Roman" panose="02020603050405020304" pitchFamily="18" charset="0"/>
              </a:rPr>
              <a:t> </a:t>
            </a:r>
            <a:r>
              <a:rPr lang="zh-CN" altLang="zh-CN" b="1" kern="100" dirty="0">
                <a:latin typeface="+mn-ea"/>
                <a:ea typeface="+mn-ea"/>
                <a:cs typeface="Times New Roman" panose="02020603050405020304" pitchFamily="18" charset="0"/>
              </a:rPr>
              <a:t>（四）问题解决过程</a:t>
            </a:r>
          </a:p>
          <a:p>
            <a:pPr indent="266700" algn="just">
              <a:spcBef>
                <a:spcPts val="600"/>
              </a:spcBef>
              <a:spcAft>
                <a:spcPts val="600"/>
              </a:spcAft>
            </a:pPr>
            <a:r>
              <a:rPr lang="en-US" altLang="zh-CN" kern="100" dirty="0">
                <a:solidFill>
                  <a:schemeClr val="tx1"/>
                </a:solidFill>
                <a:latin typeface="+mn-ea"/>
                <a:ea typeface="+mn-ea"/>
              </a:rPr>
              <a:t>1.</a:t>
            </a:r>
            <a:r>
              <a:rPr lang="zh-CN" altLang="zh-CN" kern="100" dirty="0">
                <a:solidFill>
                  <a:schemeClr val="tx1"/>
                </a:solidFill>
                <a:latin typeface="+mn-ea"/>
                <a:ea typeface="+mn-ea"/>
              </a:rPr>
              <a:t>发现问题</a:t>
            </a:r>
            <a:r>
              <a:rPr lang="zh-CN" altLang="en-US" b="1" kern="100" dirty="0" smtClean="0">
                <a:solidFill>
                  <a:schemeClr val="tx1"/>
                </a:solidFill>
                <a:latin typeface="+mn-ea"/>
                <a:ea typeface="+mn-ea"/>
              </a:rPr>
              <a:t>（</a:t>
            </a:r>
            <a:r>
              <a:rPr lang="zh-CN" altLang="zh-CN" b="1" dirty="0" smtClean="0">
                <a:solidFill>
                  <a:schemeClr val="tx1"/>
                </a:solidFill>
                <a:latin typeface="+mn-ea"/>
                <a:ea typeface="+mn-ea"/>
              </a:rPr>
              <a:t>问</a:t>
            </a:r>
            <a:r>
              <a:rPr lang="zh-CN" altLang="zh-CN" b="1" dirty="0">
                <a:solidFill>
                  <a:schemeClr val="tx1"/>
                </a:solidFill>
                <a:latin typeface="+mn-ea"/>
                <a:ea typeface="+mn-ea"/>
              </a:rPr>
              <a:t>题解决的首要环节</a:t>
            </a:r>
            <a:r>
              <a:rPr lang="zh-CN" altLang="en-US" b="1" kern="100" dirty="0" smtClean="0">
                <a:solidFill>
                  <a:schemeClr val="tx1"/>
                </a:solidFill>
                <a:latin typeface="+mn-ea"/>
                <a:ea typeface="+mn-ea"/>
              </a:rPr>
              <a:t>）</a:t>
            </a:r>
            <a:endParaRPr lang="en-US" altLang="zh-CN" b="1" kern="100" dirty="0" smtClean="0">
              <a:solidFill>
                <a:schemeClr val="tx1"/>
              </a:solidFill>
              <a:latin typeface="+mn-ea"/>
              <a:ea typeface="+mn-ea"/>
            </a:endParaRPr>
          </a:p>
          <a:p>
            <a:pPr indent="266700" algn="just">
              <a:spcBef>
                <a:spcPts val="600"/>
              </a:spcBef>
              <a:spcAft>
                <a:spcPts val="600"/>
              </a:spcAft>
            </a:pPr>
            <a:r>
              <a:rPr lang="en-US" altLang="zh-CN" dirty="0" smtClean="0">
                <a:solidFill>
                  <a:schemeClr val="tx1"/>
                </a:solidFill>
                <a:latin typeface="+mn-ea"/>
                <a:ea typeface="+mn-ea"/>
              </a:rPr>
              <a:t>2.</a:t>
            </a:r>
            <a:r>
              <a:rPr lang="zh-CN" altLang="en-US" dirty="0" smtClean="0">
                <a:solidFill>
                  <a:schemeClr val="tx1"/>
                </a:solidFill>
                <a:latin typeface="+mn-ea"/>
                <a:ea typeface="+mn-ea"/>
              </a:rPr>
              <a:t>理</a:t>
            </a:r>
            <a:r>
              <a:rPr lang="zh-CN" altLang="en-US" dirty="0">
                <a:solidFill>
                  <a:schemeClr val="tx1"/>
                </a:solidFill>
                <a:latin typeface="+mn-ea"/>
                <a:ea typeface="+mn-ea"/>
              </a:rPr>
              <a:t>解问题（明确问题）</a:t>
            </a:r>
            <a:r>
              <a:rPr lang="en-US" altLang="zh-CN" dirty="0" smtClean="0">
                <a:solidFill>
                  <a:schemeClr val="tx1"/>
                </a:solidFill>
                <a:latin typeface="+mn-ea"/>
                <a:ea typeface="+mn-ea"/>
              </a:rPr>
              <a:t>3</a:t>
            </a:r>
            <a:r>
              <a:rPr lang="en-US" altLang="zh-CN" dirty="0">
                <a:solidFill>
                  <a:schemeClr val="tx1"/>
                </a:solidFill>
                <a:latin typeface="+mn-ea"/>
                <a:ea typeface="+mn-ea"/>
              </a:rPr>
              <a:t>.</a:t>
            </a:r>
            <a:r>
              <a:rPr lang="zh-CN" altLang="zh-CN" dirty="0">
                <a:solidFill>
                  <a:schemeClr val="tx1"/>
                </a:solidFill>
                <a:latin typeface="+mn-ea"/>
                <a:ea typeface="+mn-ea"/>
              </a:rPr>
              <a:t>提出假设</a:t>
            </a:r>
            <a:r>
              <a:rPr lang="zh-CN" altLang="en-US" dirty="0">
                <a:solidFill>
                  <a:schemeClr val="tx1"/>
                </a:solidFill>
                <a:latin typeface="+mn-ea"/>
                <a:ea typeface="+mn-ea"/>
              </a:rPr>
              <a:t>（</a:t>
            </a:r>
            <a:r>
              <a:rPr lang="zh-CN" altLang="zh-CN" dirty="0">
                <a:solidFill>
                  <a:schemeClr val="tx1"/>
                </a:solidFill>
                <a:latin typeface="+mn-ea"/>
                <a:ea typeface="+mn-ea"/>
              </a:rPr>
              <a:t>关键阶段</a:t>
            </a:r>
            <a:r>
              <a:rPr lang="zh-CN" altLang="en-US" dirty="0" smtClean="0">
                <a:solidFill>
                  <a:schemeClr val="tx1"/>
                </a:solidFill>
                <a:latin typeface="+mn-ea"/>
                <a:ea typeface="+mn-ea"/>
              </a:rPr>
              <a:t>）</a:t>
            </a:r>
            <a:r>
              <a:rPr lang="en-US" altLang="zh-CN" dirty="0" smtClean="0">
                <a:solidFill>
                  <a:schemeClr val="tx1"/>
                </a:solidFill>
                <a:latin typeface="+mn-ea"/>
                <a:ea typeface="+mn-ea"/>
              </a:rPr>
              <a:t>4</a:t>
            </a:r>
            <a:r>
              <a:rPr lang="en-US" altLang="zh-CN" dirty="0">
                <a:solidFill>
                  <a:schemeClr val="tx1"/>
                </a:solidFill>
                <a:latin typeface="+mn-ea"/>
                <a:ea typeface="+mn-ea"/>
              </a:rPr>
              <a:t>.</a:t>
            </a:r>
            <a:r>
              <a:rPr lang="zh-CN" altLang="zh-CN" dirty="0">
                <a:solidFill>
                  <a:schemeClr val="tx1"/>
                </a:solidFill>
                <a:latin typeface="+mn-ea"/>
                <a:ea typeface="+mn-ea"/>
              </a:rPr>
              <a:t>检验假设</a:t>
            </a:r>
            <a:endParaRPr lang="zh-CN" altLang="zh-CN" kern="100" dirty="0">
              <a:solidFill>
                <a:schemeClr val="tx1"/>
              </a:solidFill>
              <a:effectLst/>
              <a:latin typeface="+mn-ea"/>
              <a:ea typeface="+mn-ea"/>
              <a:cs typeface="Times New Roman" panose="02020603050405020304" pitchFamily="18" charset="0"/>
            </a:endParaRPr>
          </a:p>
        </p:txBody>
      </p:sp>
    </p:spTree>
  </p:cSld>
  <p:clrMapOvr>
    <a:masterClrMapping/>
  </p:clrMapOvr>
  <p:transition spd="med"/>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93688" y="628328"/>
            <a:ext cx="4095993" cy="1045223"/>
          </a:xfrm>
          <a:prstGeom prst="rect">
            <a:avLst/>
          </a:prstGeom>
        </p:spPr>
        <p:txBody>
          <a:bodyPr wrap="none">
            <a:spAutoFit/>
          </a:bodyPr>
          <a:lstStyle/>
          <a:p>
            <a:pPr indent="203200" algn="just">
              <a:lnSpc>
                <a:spcPct val="172000"/>
              </a:lnSpc>
              <a:spcBef>
                <a:spcPts val="1300"/>
              </a:spcBef>
              <a:spcAft>
                <a:spcPts val="1300"/>
              </a:spcAft>
            </a:pPr>
            <a:r>
              <a:rPr lang="zh-CN" altLang="zh-CN" b="1" kern="100" dirty="0">
                <a:latin typeface="Calibri" panose="020F0502020204030204" pitchFamily="34" charset="0"/>
                <a:ea typeface="方正卡通简体"/>
              </a:rPr>
              <a:t>二、问题解决策略</a:t>
            </a:r>
            <a:endParaRPr lang="zh-CN" altLang="zh-CN" b="1" kern="100" dirty="0">
              <a:effectLst/>
              <a:latin typeface="Calibri" panose="020F0502020204030204" pitchFamily="34" charset="0"/>
              <a:ea typeface="方正卡通简体"/>
            </a:endParaRPr>
          </a:p>
        </p:txBody>
      </p:sp>
      <p:sp>
        <p:nvSpPr>
          <p:cNvPr id="3" name="矩形 2"/>
          <p:cNvSpPr/>
          <p:nvPr/>
        </p:nvSpPr>
        <p:spPr>
          <a:xfrm>
            <a:off x="597744" y="2140496"/>
            <a:ext cx="11665296" cy="5632311"/>
          </a:xfrm>
          <a:prstGeom prst="rect">
            <a:avLst/>
          </a:prstGeom>
        </p:spPr>
        <p:txBody>
          <a:bodyPr wrap="square">
            <a:spAutoFit/>
          </a:bodyPr>
          <a:lstStyle/>
          <a:p>
            <a:pPr latinLnBrk="0">
              <a:lnSpc>
                <a:spcPct val="150000"/>
              </a:lnSpc>
            </a:pPr>
            <a:r>
              <a:rPr lang="en-US" altLang="zh-CN" sz="4000" dirty="0" smtClean="0">
                <a:latin typeface="+mn-ea"/>
                <a:ea typeface="+mn-ea"/>
                <a:cs typeface="Times New Roman" panose="02020603050405020304" pitchFamily="18" charset="0"/>
              </a:rPr>
              <a:t>    </a:t>
            </a:r>
            <a:r>
              <a:rPr lang="zh-CN" altLang="zh-CN" sz="4000" dirty="0" smtClean="0">
                <a:latin typeface="+mn-ea"/>
                <a:ea typeface="+mn-ea"/>
                <a:cs typeface="Times New Roman" panose="02020603050405020304" pitchFamily="18" charset="0"/>
              </a:rPr>
              <a:t>问题解决</a:t>
            </a:r>
            <a:r>
              <a:rPr lang="zh-CN" altLang="zh-CN" sz="4000" dirty="0">
                <a:latin typeface="+mn-ea"/>
                <a:ea typeface="+mn-ea"/>
                <a:cs typeface="Times New Roman" panose="02020603050405020304" pitchFamily="18" charset="0"/>
              </a:rPr>
              <a:t>的策略主要可以分为两大类：</a:t>
            </a:r>
            <a:r>
              <a:rPr lang="zh-CN" altLang="zh-CN" sz="4000" dirty="0">
                <a:solidFill>
                  <a:srgbClr val="FF0000"/>
                </a:solidFill>
                <a:latin typeface="+mn-ea"/>
                <a:ea typeface="+mn-ea"/>
                <a:cs typeface="Times New Roman" panose="02020603050405020304" pitchFamily="18" charset="0"/>
              </a:rPr>
              <a:t>算法策略和启发式策略</a:t>
            </a:r>
            <a:r>
              <a:rPr lang="zh-CN" altLang="zh-CN" sz="4000" dirty="0" smtClean="0">
                <a:solidFill>
                  <a:srgbClr val="FF0000"/>
                </a:solidFill>
                <a:latin typeface="+mn-ea"/>
                <a:ea typeface="+mn-ea"/>
                <a:cs typeface="Times New Roman" panose="02020603050405020304" pitchFamily="18" charset="0"/>
              </a:rPr>
              <a:t>。</a:t>
            </a:r>
            <a:endParaRPr lang="en-US" altLang="zh-CN" sz="4000" dirty="0" smtClean="0">
              <a:solidFill>
                <a:srgbClr val="FF0000"/>
              </a:solidFill>
              <a:latin typeface="+mn-ea"/>
              <a:ea typeface="+mn-ea"/>
              <a:cs typeface="Times New Roman" panose="02020603050405020304" pitchFamily="18" charset="0"/>
            </a:endParaRPr>
          </a:p>
          <a:p>
            <a:pPr latinLnBrk="0">
              <a:lnSpc>
                <a:spcPct val="150000"/>
              </a:lnSpc>
            </a:pPr>
            <a:r>
              <a:rPr lang="en-US" altLang="zh-CN" sz="4000" b="1" dirty="0" smtClean="0">
                <a:latin typeface="+mn-ea"/>
                <a:ea typeface="+mn-ea"/>
              </a:rPr>
              <a:t>    </a:t>
            </a:r>
            <a:r>
              <a:rPr lang="zh-CN" altLang="zh-CN" sz="4000" b="1" dirty="0" smtClean="0">
                <a:latin typeface="+mn-ea"/>
                <a:ea typeface="+mn-ea"/>
              </a:rPr>
              <a:t>算</a:t>
            </a:r>
            <a:r>
              <a:rPr lang="zh-CN" altLang="zh-CN" sz="4000" b="1" dirty="0">
                <a:latin typeface="+mn-ea"/>
                <a:ea typeface="+mn-ea"/>
              </a:rPr>
              <a:t>法</a:t>
            </a:r>
            <a:r>
              <a:rPr lang="zh-CN" altLang="zh-CN" sz="4000" b="1" dirty="0" smtClean="0">
                <a:latin typeface="+mn-ea"/>
                <a:ea typeface="+mn-ea"/>
              </a:rPr>
              <a:t>式</a:t>
            </a:r>
            <a:r>
              <a:rPr lang="zh-CN" altLang="en-US" sz="4000" b="1" dirty="0" smtClean="0">
                <a:latin typeface="+mn-ea"/>
                <a:ea typeface="+mn-ea"/>
              </a:rPr>
              <a:t>：</a:t>
            </a:r>
            <a:r>
              <a:rPr lang="zh-CN" altLang="zh-CN" sz="4000" dirty="0" smtClean="0">
                <a:latin typeface="+mn-ea"/>
                <a:ea typeface="+mn-ea"/>
              </a:rPr>
              <a:t>就是</a:t>
            </a:r>
            <a:r>
              <a:rPr lang="zh-CN" altLang="zh-CN" sz="4000" dirty="0">
                <a:latin typeface="+mn-ea"/>
                <a:ea typeface="+mn-ea"/>
              </a:rPr>
              <a:t>把解决问题的方法</a:t>
            </a:r>
            <a:r>
              <a:rPr lang="zh-CN" altLang="zh-CN" sz="4000" b="1" dirty="0">
                <a:solidFill>
                  <a:srgbClr val="FF0000"/>
                </a:solidFill>
                <a:latin typeface="+mn-ea"/>
                <a:ea typeface="+mn-ea"/>
              </a:rPr>
              <a:t>一一进行尝试</a:t>
            </a:r>
            <a:r>
              <a:rPr lang="zh-CN" altLang="zh-CN" sz="4000" dirty="0">
                <a:latin typeface="+mn-ea"/>
                <a:ea typeface="+mn-ea"/>
              </a:rPr>
              <a:t>，最终找到解决问题的答案</a:t>
            </a:r>
            <a:r>
              <a:rPr lang="zh-CN" altLang="zh-CN" sz="4000" dirty="0" smtClean="0">
                <a:latin typeface="+mn-ea"/>
                <a:ea typeface="+mn-ea"/>
              </a:rPr>
              <a:t>。</a:t>
            </a:r>
            <a:endParaRPr lang="en-US" altLang="zh-CN" sz="4000" dirty="0" smtClean="0">
              <a:latin typeface="+mn-ea"/>
              <a:ea typeface="+mn-ea"/>
            </a:endParaRPr>
          </a:p>
          <a:p>
            <a:pPr latinLnBrk="0">
              <a:lnSpc>
                <a:spcPct val="150000"/>
              </a:lnSpc>
            </a:pPr>
            <a:r>
              <a:rPr lang="zh-CN" altLang="en-US" sz="4000" b="1" dirty="0" smtClean="0">
                <a:latin typeface="+mn-ea"/>
                <a:ea typeface="+mn-ea"/>
              </a:rPr>
              <a:t>    启</a:t>
            </a:r>
            <a:r>
              <a:rPr lang="zh-CN" altLang="en-US" sz="4000" b="1" dirty="0">
                <a:latin typeface="+mn-ea"/>
                <a:ea typeface="+mn-ea"/>
              </a:rPr>
              <a:t>发</a:t>
            </a:r>
            <a:r>
              <a:rPr lang="zh-CN" altLang="en-US" sz="4000" b="1" dirty="0" smtClean="0">
                <a:latin typeface="+mn-ea"/>
                <a:ea typeface="+mn-ea"/>
              </a:rPr>
              <a:t>式：</a:t>
            </a:r>
            <a:r>
              <a:rPr lang="zh-CN" altLang="en-US" sz="4000" dirty="0" smtClean="0">
                <a:latin typeface="+mn-ea"/>
                <a:ea typeface="+mn-ea"/>
              </a:rPr>
              <a:t>是</a:t>
            </a:r>
            <a:r>
              <a:rPr lang="zh-CN" altLang="en-US" sz="4000" dirty="0">
                <a:latin typeface="+mn-ea"/>
                <a:ea typeface="+mn-ea"/>
              </a:rPr>
              <a:t>根据一定的经验，在问题空间内进行</a:t>
            </a:r>
            <a:r>
              <a:rPr lang="zh-CN" altLang="en-US" sz="4000" b="1" dirty="0">
                <a:solidFill>
                  <a:srgbClr val="FF0000"/>
                </a:solidFill>
                <a:latin typeface="+mn-ea"/>
                <a:ea typeface="+mn-ea"/>
              </a:rPr>
              <a:t>较少的搜索</a:t>
            </a:r>
            <a:r>
              <a:rPr lang="zh-CN" altLang="en-US" sz="4000" dirty="0">
                <a:latin typeface="+mn-ea"/>
                <a:ea typeface="+mn-ea"/>
              </a:rPr>
              <a:t>，以达到问题解决的一种方法</a:t>
            </a:r>
            <a:r>
              <a:rPr lang="zh-CN" altLang="en-US" sz="4000" dirty="0" smtClean="0">
                <a:latin typeface="+mn-ea"/>
                <a:ea typeface="+mn-ea"/>
              </a:rPr>
              <a:t>。</a:t>
            </a:r>
            <a:endParaRPr lang="zh-CN" altLang="zh-CN" sz="4000" dirty="0">
              <a:latin typeface="+mn-ea"/>
              <a:ea typeface="+mn-ea"/>
            </a:endParaRPr>
          </a:p>
        </p:txBody>
      </p:sp>
    </p:spTree>
  </p:cSld>
  <p:clrMapOvr>
    <a:masterClrMapping/>
  </p:clrMapOvr>
  <p:transition spd="med"/>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484312"/>
            <a:ext cx="4095993" cy="1045223"/>
          </a:xfrm>
          <a:prstGeom prst="rect">
            <a:avLst/>
          </a:prstGeom>
        </p:spPr>
        <p:txBody>
          <a:bodyPr wrap="none">
            <a:spAutoFit/>
          </a:bodyPr>
          <a:lstStyle/>
          <a:p>
            <a:pPr indent="203200" algn="just">
              <a:lnSpc>
                <a:spcPct val="172000"/>
              </a:lnSpc>
              <a:spcBef>
                <a:spcPts val="1300"/>
              </a:spcBef>
              <a:spcAft>
                <a:spcPts val="1300"/>
              </a:spcAft>
            </a:pPr>
            <a:r>
              <a:rPr lang="zh-CN" altLang="zh-CN" b="1" kern="100" dirty="0">
                <a:latin typeface="Calibri" panose="020F0502020204030204" pitchFamily="34" charset="0"/>
                <a:ea typeface="方正卡通简体"/>
              </a:rPr>
              <a:t>二、问题解决策略</a:t>
            </a:r>
          </a:p>
        </p:txBody>
      </p:sp>
      <p:sp>
        <p:nvSpPr>
          <p:cNvPr id="3" name="矩形 2"/>
          <p:cNvSpPr/>
          <p:nvPr/>
        </p:nvSpPr>
        <p:spPr>
          <a:xfrm>
            <a:off x="309712" y="1420416"/>
            <a:ext cx="12385376" cy="7894469"/>
          </a:xfrm>
          <a:prstGeom prst="rect">
            <a:avLst/>
          </a:prstGeom>
        </p:spPr>
        <p:txBody>
          <a:bodyPr wrap="square">
            <a:spAutoFit/>
          </a:bodyPr>
          <a:lstStyle/>
          <a:p>
            <a:pPr indent="457200">
              <a:lnSpc>
                <a:spcPct val="150000"/>
              </a:lnSpc>
            </a:pPr>
            <a:r>
              <a:rPr lang="zh-CN" altLang="zh-CN" sz="2600" b="1" dirty="0" smtClean="0">
                <a:latin typeface="+mn-ea"/>
                <a:ea typeface="+mn-ea"/>
              </a:rPr>
              <a:t>（</a:t>
            </a:r>
            <a:r>
              <a:rPr lang="en-US" altLang="zh-CN" sz="2600" b="1" dirty="0">
                <a:latin typeface="+mn-ea"/>
                <a:ea typeface="+mn-ea"/>
              </a:rPr>
              <a:t>2</a:t>
            </a:r>
            <a:r>
              <a:rPr lang="zh-CN" altLang="zh-CN" sz="2600" b="1" dirty="0">
                <a:latin typeface="+mn-ea"/>
                <a:ea typeface="+mn-ea"/>
              </a:rPr>
              <a:t>）启发式</a:t>
            </a:r>
          </a:p>
          <a:p>
            <a:pPr indent="457200">
              <a:lnSpc>
                <a:spcPct val="150000"/>
              </a:lnSpc>
            </a:pPr>
            <a:r>
              <a:rPr lang="zh-CN" altLang="zh-CN" sz="2600" b="1" dirty="0">
                <a:solidFill>
                  <a:srgbClr val="FF0000"/>
                </a:solidFill>
                <a:latin typeface="+mn-ea"/>
                <a:ea typeface="+mn-ea"/>
              </a:rPr>
              <a:t>①手段目的分析法</a:t>
            </a:r>
          </a:p>
          <a:p>
            <a:pPr indent="457200">
              <a:lnSpc>
                <a:spcPct val="150000"/>
              </a:lnSpc>
            </a:pPr>
            <a:r>
              <a:rPr lang="zh-CN" altLang="en-US" sz="2600" dirty="0" smtClean="0">
                <a:latin typeface="+mn-ea"/>
                <a:ea typeface="+mn-ea"/>
              </a:rPr>
              <a:t>将</a:t>
            </a:r>
            <a:r>
              <a:rPr lang="zh-CN" altLang="en-US" sz="2600" dirty="0">
                <a:latin typeface="+mn-ea"/>
                <a:ea typeface="+mn-ea"/>
              </a:rPr>
              <a:t>需要达到的问题的目标状态</a:t>
            </a:r>
            <a:r>
              <a:rPr lang="zh-CN" altLang="en-US" sz="2600" b="1" dirty="0">
                <a:solidFill>
                  <a:srgbClr val="FF0000"/>
                </a:solidFill>
                <a:latin typeface="+mn-ea"/>
                <a:ea typeface="+mn-ea"/>
              </a:rPr>
              <a:t>分成若干子目标</a:t>
            </a:r>
            <a:r>
              <a:rPr lang="zh-CN" altLang="en-US" sz="2600" dirty="0">
                <a:latin typeface="+mn-ea"/>
                <a:ea typeface="+mn-ea"/>
              </a:rPr>
              <a:t>，通过实现一系列的子目标</a:t>
            </a:r>
            <a:r>
              <a:rPr lang="zh-CN" altLang="en-US" sz="2600" dirty="0" smtClean="0">
                <a:latin typeface="+mn-ea"/>
                <a:ea typeface="+mn-ea"/>
              </a:rPr>
              <a:t>而最</a:t>
            </a:r>
            <a:r>
              <a:rPr lang="zh-CN" altLang="en-US" sz="2600" dirty="0">
                <a:latin typeface="+mn-ea"/>
                <a:ea typeface="+mn-ea"/>
              </a:rPr>
              <a:t>终达到总目标。</a:t>
            </a:r>
            <a:endParaRPr lang="zh-CN" altLang="zh-CN" sz="2600" dirty="0">
              <a:latin typeface="+mn-ea"/>
              <a:ea typeface="+mn-ea"/>
            </a:endParaRPr>
          </a:p>
          <a:p>
            <a:pPr indent="457200">
              <a:lnSpc>
                <a:spcPct val="150000"/>
              </a:lnSpc>
            </a:pPr>
            <a:r>
              <a:rPr lang="zh-CN" altLang="zh-CN" sz="2600" b="1" dirty="0" smtClean="0">
                <a:solidFill>
                  <a:srgbClr val="FF0000"/>
                </a:solidFill>
                <a:latin typeface="+mn-ea"/>
                <a:ea typeface="+mn-ea"/>
              </a:rPr>
              <a:t>②</a:t>
            </a:r>
            <a:r>
              <a:rPr lang="zh-CN" altLang="zh-CN" sz="2600" b="1" dirty="0">
                <a:solidFill>
                  <a:srgbClr val="FF0000"/>
                </a:solidFill>
                <a:latin typeface="+mn-ea"/>
                <a:ea typeface="+mn-ea"/>
              </a:rPr>
              <a:t>爬山法</a:t>
            </a:r>
          </a:p>
          <a:p>
            <a:pPr indent="457200">
              <a:lnSpc>
                <a:spcPct val="150000"/>
              </a:lnSpc>
            </a:pPr>
            <a:r>
              <a:rPr lang="zh-CN" altLang="en-US" sz="2600" dirty="0" smtClean="0">
                <a:latin typeface="+mn-ea"/>
                <a:ea typeface="+mn-ea"/>
              </a:rPr>
              <a:t>设</a:t>
            </a:r>
            <a:r>
              <a:rPr lang="zh-CN" altLang="en-US" sz="2600" dirty="0">
                <a:latin typeface="+mn-ea"/>
                <a:ea typeface="+mn-ea"/>
              </a:rPr>
              <a:t>立一个目标，然后选取与起始点临近的未被访问的任一节点，向目标方向运动</a:t>
            </a:r>
            <a:r>
              <a:rPr lang="zh-CN" altLang="en-US" sz="2600" dirty="0" smtClean="0">
                <a:latin typeface="+mn-ea"/>
                <a:ea typeface="+mn-ea"/>
              </a:rPr>
              <a:t>，逐</a:t>
            </a:r>
            <a:r>
              <a:rPr lang="zh-CN" altLang="en-US" sz="2600" dirty="0">
                <a:latin typeface="+mn-ea"/>
                <a:ea typeface="+mn-ea"/>
              </a:rPr>
              <a:t>步逼近目标。</a:t>
            </a:r>
            <a:r>
              <a:rPr lang="zh-CN" altLang="zh-CN" sz="2600" dirty="0" smtClean="0">
                <a:latin typeface="+mn-ea"/>
                <a:ea typeface="+mn-ea"/>
              </a:rPr>
              <a:t>这</a:t>
            </a:r>
            <a:r>
              <a:rPr lang="zh-CN" altLang="zh-CN" sz="2600" dirty="0">
                <a:latin typeface="+mn-ea"/>
                <a:ea typeface="+mn-ea"/>
              </a:rPr>
              <a:t>就好像登山者，为了登上山峰，需要从山脚一步一步登上山峰一样</a:t>
            </a:r>
            <a:r>
              <a:rPr lang="zh-CN" altLang="zh-CN" sz="2600" dirty="0" smtClean="0">
                <a:latin typeface="+mn-ea"/>
                <a:ea typeface="+mn-ea"/>
              </a:rPr>
              <a:t>。</a:t>
            </a:r>
            <a:r>
              <a:rPr lang="zh-CN" altLang="en-US" sz="2600" dirty="0">
                <a:latin typeface="+mn-ea"/>
                <a:ea typeface="+mn-ea"/>
              </a:rPr>
              <a:t>是一种</a:t>
            </a:r>
            <a:r>
              <a:rPr lang="zh-CN" altLang="en-US" sz="2600" b="1" dirty="0">
                <a:solidFill>
                  <a:srgbClr val="FF0000"/>
                </a:solidFill>
                <a:latin typeface="+mn-ea"/>
                <a:ea typeface="+mn-ea"/>
              </a:rPr>
              <a:t>“以退为进”</a:t>
            </a:r>
            <a:r>
              <a:rPr lang="zh-CN" altLang="en-US" sz="2600" dirty="0">
                <a:latin typeface="+mn-ea"/>
                <a:ea typeface="+mn-ea"/>
              </a:rPr>
              <a:t>的方法，后退是为了更有效地前进</a:t>
            </a:r>
            <a:r>
              <a:rPr lang="zh-CN" altLang="en-US" sz="2600" dirty="0" smtClean="0">
                <a:latin typeface="+mn-ea"/>
                <a:ea typeface="+mn-ea"/>
              </a:rPr>
              <a:t>。</a:t>
            </a:r>
            <a:endParaRPr lang="en-US" altLang="zh-CN" sz="2600" dirty="0" smtClean="0">
              <a:latin typeface="+mn-ea"/>
              <a:ea typeface="+mn-ea"/>
            </a:endParaRPr>
          </a:p>
          <a:p>
            <a:pPr indent="457200">
              <a:lnSpc>
                <a:spcPct val="150000"/>
              </a:lnSpc>
            </a:pPr>
            <a:r>
              <a:rPr lang="zh-CN" altLang="zh-CN" sz="2600" b="1" dirty="0">
                <a:solidFill>
                  <a:srgbClr val="FF0000"/>
                </a:solidFill>
                <a:latin typeface="+mn-ea"/>
                <a:ea typeface="+mn-ea"/>
              </a:rPr>
              <a:t>③</a:t>
            </a:r>
            <a:r>
              <a:rPr lang="zh-CN" altLang="zh-CN" sz="2600" b="1" dirty="0" smtClean="0">
                <a:solidFill>
                  <a:srgbClr val="FF0000"/>
                </a:solidFill>
                <a:latin typeface="+mn-ea"/>
                <a:ea typeface="+mn-ea"/>
              </a:rPr>
              <a:t>逆</a:t>
            </a:r>
            <a:r>
              <a:rPr lang="zh-CN" altLang="zh-CN" sz="2600" b="1" dirty="0">
                <a:solidFill>
                  <a:srgbClr val="FF0000"/>
                </a:solidFill>
                <a:latin typeface="+mn-ea"/>
                <a:ea typeface="+mn-ea"/>
              </a:rPr>
              <a:t>向反推法</a:t>
            </a:r>
          </a:p>
          <a:p>
            <a:pPr indent="457200">
              <a:lnSpc>
                <a:spcPct val="150000"/>
              </a:lnSpc>
            </a:pPr>
            <a:r>
              <a:rPr lang="zh-CN" altLang="en-US" sz="2600" dirty="0">
                <a:latin typeface="+mn-ea"/>
                <a:ea typeface="+mn-ea"/>
              </a:rPr>
              <a:t>从问题的</a:t>
            </a:r>
            <a:r>
              <a:rPr lang="zh-CN" altLang="en-US" sz="2600" b="1" dirty="0">
                <a:solidFill>
                  <a:srgbClr val="FF0000"/>
                </a:solidFill>
                <a:latin typeface="+mn-ea"/>
                <a:ea typeface="+mn-ea"/>
              </a:rPr>
              <a:t>目标状态开始搜索</a:t>
            </a:r>
            <a:r>
              <a:rPr lang="zh-CN" altLang="en-US" sz="2600" dirty="0">
                <a:latin typeface="+mn-ea"/>
                <a:ea typeface="+mn-ea"/>
              </a:rPr>
              <a:t>直至找到通往初始状态的方法</a:t>
            </a:r>
            <a:r>
              <a:rPr lang="zh-CN" altLang="en-US" sz="2600" dirty="0" smtClean="0">
                <a:latin typeface="+mn-ea"/>
                <a:ea typeface="+mn-ea"/>
              </a:rPr>
              <a:t>。</a:t>
            </a:r>
            <a:endParaRPr lang="en-US" altLang="zh-CN" sz="2600" dirty="0" smtClean="0">
              <a:latin typeface="+mn-ea"/>
              <a:ea typeface="+mn-ea"/>
            </a:endParaRPr>
          </a:p>
          <a:p>
            <a:pPr indent="457200">
              <a:lnSpc>
                <a:spcPct val="150000"/>
              </a:lnSpc>
            </a:pPr>
            <a:r>
              <a:rPr lang="zh-CN" altLang="en-US" sz="2600" b="1" dirty="0" smtClean="0">
                <a:solidFill>
                  <a:srgbClr val="FF0000"/>
                </a:solidFill>
                <a:latin typeface="+mn-ea"/>
                <a:ea typeface="+mn-ea"/>
              </a:rPr>
              <a:t>④类</a:t>
            </a:r>
            <a:r>
              <a:rPr lang="zh-CN" altLang="en-US" sz="2600" b="1" dirty="0">
                <a:solidFill>
                  <a:srgbClr val="FF0000"/>
                </a:solidFill>
                <a:latin typeface="+mn-ea"/>
                <a:ea typeface="+mn-ea"/>
              </a:rPr>
              <a:t>比思维</a:t>
            </a:r>
          </a:p>
          <a:p>
            <a:pPr indent="457200">
              <a:lnSpc>
                <a:spcPct val="150000"/>
              </a:lnSpc>
            </a:pPr>
            <a:r>
              <a:rPr lang="zh-CN" altLang="en-US" sz="2600" dirty="0" smtClean="0">
                <a:latin typeface="+mn-ea"/>
                <a:ea typeface="+mn-ea"/>
              </a:rPr>
              <a:t>解</a:t>
            </a:r>
            <a:r>
              <a:rPr lang="zh-CN" altLang="en-US" sz="2600" dirty="0">
                <a:latin typeface="+mn-ea"/>
                <a:ea typeface="+mn-ea"/>
              </a:rPr>
              <a:t>决陌生问题的一种常用策略</a:t>
            </a:r>
            <a:r>
              <a:rPr lang="zh-CN" altLang="en-US" sz="2600" dirty="0" smtClean="0">
                <a:latin typeface="+mn-ea"/>
                <a:ea typeface="+mn-ea"/>
              </a:rPr>
              <a:t>。运</a:t>
            </a:r>
            <a:r>
              <a:rPr lang="zh-CN" altLang="en-US" sz="2600" dirty="0">
                <a:latin typeface="+mn-ea"/>
                <a:ea typeface="+mn-ea"/>
              </a:rPr>
              <a:t>用已有的知识、</a:t>
            </a:r>
            <a:r>
              <a:rPr lang="zh-CN" altLang="en-US" sz="2600" dirty="0" smtClean="0">
                <a:latin typeface="+mn-ea"/>
                <a:ea typeface="+mn-ea"/>
              </a:rPr>
              <a:t>经验</a:t>
            </a:r>
            <a:r>
              <a:rPr lang="zh-CN" altLang="en-US" sz="2600" dirty="0">
                <a:latin typeface="+mn-ea"/>
                <a:ea typeface="+mn-ea"/>
              </a:rPr>
              <a:t>将陌生的、不熟悉的问题与已经解决了的熟悉的问题或其他</a:t>
            </a:r>
            <a:r>
              <a:rPr lang="zh-CN" altLang="en-US" sz="2600" b="1" dirty="0">
                <a:solidFill>
                  <a:srgbClr val="FF0000"/>
                </a:solidFill>
                <a:latin typeface="+mn-ea"/>
                <a:ea typeface="+mn-ea"/>
              </a:rPr>
              <a:t>相似事物进行类比</a:t>
            </a:r>
            <a:r>
              <a:rPr lang="zh-CN" altLang="en-US" sz="2600" dirty="0">
                <a:latin typeface="+mn-ea"/>
                <a:ea typeface="+mn-ea"/>
              </a:rPr>
              <a:t>，从而创造性地解决问题</a:t>
            </a:r>
            <a:r>
              <a:rPr lang="zh-CN" altLang="en-US" sz="2600" dirty="0" smtClean="0">
                <a:latin typeface="+mn-ea"/>
                <a:ea typeface="+mn-ea"/>
              </a:rPr>
              <a:t>。</a:t>
            </a:r>
            <a:endParaRPr lang="zh-CN" altLang="zh-CN" sz="2600" dirty="0">
              <a:latin typeface="+mn-ea"/>
              <a:ea typeface="+mn-ea"/>
            </a:endParaRPr>
          </a:p>
        </p:txBody>
      </p:sp>
    </p:spTree>
  </p:cSld>
  <p:clrMapOvr>
    <a:masterClrMapping/>
  </p:clrMapOvr>
  <p:transition spd="med"/>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0768" y="895588"/>
            <a:ext cx="12808336" cy="8517716"/>
          </a:xfrm>
          <a:prstGeom prst="rect">
            <a:avLst/>
          </a:prstGeom>
        </p:spPr>
        <p:txBody>
          <a:bodyPr wrap="square">
            <a:spAutoFit/>
          </a:bodyPr>
          <a:lstStyle/>
          <a:p>
            <a:pPr indent="203200" algn="just">
              <a:lnSpc>
                <a:spcPts val="5000"/>
              </a:lnSpc>
              <a:spcBef>
                <a:spcPts val="1300"/>
              </a:spcBef>
              <a:spcAft>
                <a:spcPts val="1300"/>
              </a:spcAft>
            </a:pPr>
            <a:r>
              <a:rPr lang="zh-CN" altLang="zh-CN" b="1" kern="100" dirty="0">
                <a:latin typeface="Calibri" panose="020F0502020204030204" pitchFamily="34" charset="0"/>
                <a:ea typeface="方正卡通简体"/>
              </a:rPr>
              <a:t>三、影响问题解决的主要因素</a:t>
            </a:r>
          </a:p>
          <a:p>
            <a:pPr indent="177800" algn="just">
              <a:lnSpc>
                <a:spcPct val="150000"/>
              </a:lnSpc>
              <a:spcBef>
                <a:spcPts val="600"/>
              </a:spcBef>
              <a:spcAft>
                <a:spcPts val="600"/>
              </a:spcAft>
            </a:pPr>
            <a:r>
              <a:rPr lang="zh-CN" altLang="zh-CN" sz="2800" b="1" dirty="0" smtClean="0">
                <a:latin typeface="+mn-ea"/>
                <a:ea typeface="+mn-ea"/>
              </a:rPr>
              <a:t>（</a:t>
            </a:r>
            <a:r>
              <a:rPr lang="zh-CN" altLang="zh-CN" sz="2800" b="1" dirty="0">
                <a:latin typeface="+mn-ea"/>
                <a:ea typeface="+mn-ea"/>
              </a:rPr>
              <a:t>四）定</a:t>
            </a:r>
            <a:r>
              <a:rPr lang="zh-CN" altLang="zh-CN" sz="2800" b="1" dirty="0" smtClean="0">
                <a:latin typeface="+mn-ea"/>
                <a:ea typeface="+mn-ea"/>
              </a:rPr>
              <a:t>势</a:t>
            </a:r>
            <a:endParaRPr lang="en-US" altLang="zh-CN" sz="2800" b="1" dirty="0" smtClean="0">
              <a:latin typeface="+mn-ea"/>
              <a:ea typeface="+mn-ea"/>
            </a:endParaRPr>
          </a:p>
          <a:p>
            <a:pPr indent="177800" algn="just">
              <a:lnSpc>
                <a:spcPct val="150000"/>
              </a:lnSpc>
              <a:spcBef>
                <a:spcPts val="600"/>
              </a:spcBef>
              <a:spcAft>
                <a:spcPts val="600"/>
              </a:spcAft>
            </a:pPr>
            <a:r>
              <a:rPr lang="zh-CN" altLang="en-US" sz="2800" dirty="0">
                <a:latin typeface="+mn-ea"/>
                <a:ea typeface="+mn-ea"/>
              </a:rPr>
              <a:t>也称反应定势，是指以</a:t>
            </a:r>
            <a:r>
              <a:rPr lang="zh-CN" altLang="en-US" sz="2800" b="1" dirty="0">
                <a:solidFill>
                  <a:srgbClr val="FF0000"/>
                </a:solidFill>
                <a:latin typeface="+mn-ea"/>
                <a:ea typeface="+mn-ea"/>
              </a:rPr>
              <a:t>最熟悉的方式</a:t>
            </a:r>
            <a:r>
              <a:rPr lang="zh-CN" altLang="en-US" sz="2800" dirty="0">
                <a:latin typeface="+mn-ea"/>
                <a:ea typeface="+mn-ea"/>
              </a:rPr>
              <a:t>做出反应的倾向。</a:t>
            </a:r>
            <a:endParaRPr lang="zh-CN" altLang="zh-CN" sz="2800" dirty="0">
              <a:latin typeface="+mn-ea"/>
              <a:ea typeface="+mn-ea"/>
            </a:endParaRPr>
          </a:p>
          <a:p>
            <a:pPr indent="177800" algn="just">
              <a:lnSpc>
                <a:spcPct val="150000"/>
              </a:lnSpc>
              <a:spcBef>
                <a:spcPts val="600"/>
              </a:spcBef>
              <a:spcAft>
                <a:spcPts val="600"/>
              </a:spcAft>
            </a:pPr>
            <a:r>
              <a:rPr lang="zh-CN" altLang="zh-CN" sz="2800" b="1" dirty="0">
                <a:latin typeface="+mn-ea"/>
                <a:ea typeface="+mn-ea"/>
              </a:rPr>
              <a:t>（五）功能固</a:t>
            </a:r>
            <a:r>
              <a:rPr lang="zh-CN" altLang="zh-CN" sz="2800" b="1" dirty="0" smtClean="0">
                <a:latin typeface="+mn-ea"/>
                <a:ea typeface="+mn-ea"/>
              </a:rPr>
              <a:t>着</a:t>
            </a:r>
            <a:endParaRPr lang="en-US" altLang="zh-CN" sz="2800" b="1" dirty="0" smtClean="0">
              <a:latin typeface="+mn-ea"/>
              <a:ea typeface="+mn-ea"/>
            </a:endParaRPr>
          </a:p>
          <a:p>
            <a:pPr indent="177800" algn="just">
              <a:lnSpc>
                <a:spcPct val="150000"/>
              </a:lnSpc>
              <a:spcBef>
                <a:spcPts val="600"/>
              </a:spcBef>
              <a:spcAft>
                <a:spcPts val="600"/>
              </a:spcAft>
            </a:pPr>
            <a:r>
              <a:rPr lang="zh-CN" altLang="en-US" sz="2800" dirty="0" smtClean="0">
                <a:latin typeface="+mn-ea"/>
                <a:ea typeface="+mn-ea"/>
              </a:rPr>
              <a:t>   由</a:t>
            </a:r>
            <a:r>
              <a:rPr lang="zh-CN" altLang="en-US" sz="2800" dirty="0">
                <a:latin typeface="+mn-ea"/>
                <a:ea typeface="+mn-ea"/>
              </a:rPr>
              <a:t>德国心理学家</a:t>
            </a:r>
            <a:r>
              <a:rPr lang="zh-CN" altLang="en-US" sz="2800" b="1" dirty="0">
                <a:solidFill>
                  <a:srgbClr val="FF0000"/>
                </a:solidFill>
                <a:latin typeface="+mn-ea"/>
                <a:ea typeface="+mn-ea"/>
              </a:rPr>
              <a:t>邓克</a:t>
            </a:r>
            <a:r>
              <a:rPr lang="zh-CN" altLang="en-US" sz="2800" b="1" dirty="0" smtClean="0">
                <a:solidFill>
                  <a:srgbClr val="FF0000"/>
                </a:solidFill>
                <a:latin typeface="+mn-ea"/>
                <a:ea typeface="+mn-ea"/>
              </a:rPr>
              <a:t>尔（</a:t>
            </a:r>
            <a:r>
              <a:rPr lang="en-US" altLang="zh-CN" sz="2800" b="1" dirty="0">
                <a:solidFill>
                  <a:srgbClr val="FF0000"/>
                </a:solidFill>
                <a:latin typeface="+mn-ea"/>
                <a:ea typeface="+mn-ea"/>
              </a:rPr>
              <a:t>【</a:t>
            </a:r>
            <a:r>
              <a:rPr lang="zh-CN" altLang="en-US" sz="2800" b="1" dirty="0">
                <a:solidFill>
                  <a:srgbClr val="FF0000"/>
                </a:solidFill>
                <a:latin typeface="+mn-ea"/>
                <a:ea typeface="+mn-ea"/>
              </a:rPr>
              <a:t>邓克尔的蜡烛实验</a:t>
            </a:r>
            <a:r>
              <a:rPr lang="en-US" altLang="zh-CN" sz="2800" b="1" dirty="0" smtClean="0">
                <a:solidFill>
                  <a:srgbClr val="FF0000"/>
                </a:solidFill>
                <a:latin typeface="+mn-ea"/>
                <a:ea typeface="+mn-ea"/>
              </a:rPr>
              <a:t>】</a:t>
            </a:r>
            <a:r>
              <a:rPr lang="zh-CN" altLang="en-US" sz="2800" b="1" dirty="0" smtClean="0">
                <a:solidFill>
                  <a:srgbClr val="FF0000"/>
                </a:solidFill>
                <a:latin typeface="+mn-ea"/>
                <a:ea typeface="+mn-ea"/>
              </a:rPr>
              <a:t>）</a:t>
            </a:r>
            <a:r>
              <a:rPr lang="zh-CN" altLang="en-US" sz="2800" dirty="0" smtClean="0">
                <a:latin typeface="+mn-ea"/>
                <a:ea typeface="+mn-ea"/>
              </a:rPr>
              <a:t>提</a:t>
            </a:r>
            <a:r>
              <a:rPr lang="zh-CN" altLang="en-US" sz="2800" dirty="0">
                <a:latin typeface="+mn-ea"/>
                <a:ea typeface="+mn-ea"/>
              </a:rPr>
              <a:t>出，它是指人看到某一物品有一种常用的功能后，就</a:t>
            </a:r>
            <a:r>
              <a:rPr lang="zh-CN" altLang="en-US" sz="2800" b="1" dirty="0" smtClean="0">
                <a:solidFill>
                  <a:srgbClr val="FF0000"/>
                </a:solidFill>
                <a:latin typeface="+mn-ea"/>
                <a:ea typeface="+mn-ea"/>
              </a:rPr>
              <a:t>很难</a:t>
            </a:r>
            <a:r>
              <a:rPr lang="zh-CN" altLang="en-US" sz="2800" b="1" dirty="0">
                <a:solidFill>
                  <a:srgbClr val="FF0000"/>
                </a:solidFill>
                <a:latin typeface="+mn-ea"/>
                <a:ea typeface="+mn-ea"/>
              </a:rPr>
              <a:t>看出其他新功能</a:t>
            </a:r>
            <a:r>
              <a:rPr lang="zh-CN" altLang="en-US" sz="2800" dirty="0" smtClean="0">
                <a:latin typeface="+mn-ea"/>
                <a:ea typeface="+mn-ea"/>
              </a:rPr>
              <a:t>。</a:t>
            </a:r>
            <a:endParaRPr lang="zh-CN" altLang="zh-CN" sz="2800" dirty="0">
              <a:latin typeface="+mn-ea"/>
              <a:ea typeface="+mn-ea"/>
            </a:endParaRPr>
          </a:p>
          <a:p>
            <a:pPr indent="177800" algn="just">
              <a:lnSpc>
                <a:spcPct val="150000"/>
              </a:lnSpc>
              <a:spcBef>
                <a:spcPts val="600"/>
              </a:spcBef>
              <a:spcAft>
                <a:spcPts val="600"/>
              </a:spcAft>
            </a:pPr>
            <a:r>
              <a:rPr lang="zh-CN" altLang="zh-CN" sz="2800" b="1" dirty="0">
                <a:latin typeface="+mn-ea"/>
                <a:ea typeface="+mn-ea"/>
              </a:rPr>
              <a:t>（六</a:t>
            </a:r>
            <a:r>
              <a:rPr lang="zh-CN" altLang="zh-CN" sz="2800" b="1" dirty="0" smtClean="0">
                <a:latin typeface="+mn-ea"/>
                <a:ea typeface="+mn-ea"/>
              </a:rPr>
              <a:t>）</a:t>
            </a:r>
            <a:r>
              <a:rPr lang="zh-CN" altLang="en-US" sz="2800" b="1" dirty="0">
                <a:latin typeface="+mn-ea"/>
                <a:ea typeface="+mn-ea"/>
              </a:rPr>
              <a:t>原型启发与酝酿反应</a:t>
            </a:r>
            <a:endParaRPr lang="en-US" altLang="zh-CN" sz="2800" b="1" dirty="0" smtClean="0">
              <a:latin typeface="+mn-ea"/>
              <a:ea typeface="+mn-ea"/>
            </a:endParaRPr>
          </a:p>
          <a:p>
            <a:pPr indent="177800" algn="just">
              <a:lnSpc>
                <a:spcPct val="150000"/>
              </a:lnSpc>
              <a:spcBef>
                <a:spcPts val="600"/>
              </a:spcBef>
              <a:spcAft>
                <a:spcPts val="600"/>
              </a:spcAft>
            </a:pPr>
            <a:r>
              <a:rPr lang="zh-CN" altLang="en-US" sz="2800" dirty="0" smtClean="0">
                <a:latin typeface="+mn-ea"/>
                <a:ea typeface="+mn-ea"/>
              </a:rPr>
              <a:t>   </a:t>
            </a:r>
            <a:r>
              <a:rPr lang="zh-CN" altLang="en-US" sz="2800" b="1" dirty="0" smtClean="0">
                <a:latin typeface="+mn-ea"/>
                <a:ea typeface="+mn-ea"/>
              </a:rPr>
              <a:t>原</a:t>
            </a:r>
            <a:r>
              <a:rPr lang="zh-CN" altLang="en-US" sz="2800" b="1" dirty="0">
                <a:latin typeface="+mn-ea"/>
                <a:ea typeface="+mn-ea"/>
              </a:rPr>
              <a:t>型启</a:t>
            </a:r>
            <a:r>
              <a:rPr lang="zh-CN" altLang="en-US" sz="2800" b="1" dirty="0" smtClean="0">
                <a:latin typeface="+mn-ea"/>
                <a:ea typeface="+mn-ea"/>
              </a:rPr>
              <a:t>发：</a:t>
            </a:r>
            <a:r>
              <a:rPr lang="zh-CN" altLang="en-US" sz="2800" dirty="0" smtClean="0">
                <a:latin typeface="+mn-ea"/>
                <a:ea typeface="+mn-ea"/>
              </a:rPr>
              <a:t>指</a:t>
            </a:r>
            <a:r>
              <a:rPr lang="zh-CN" altLang="en-US" sz="2800" dirty="0">
                <a:latin typeface="+mn-ea"/>
                <a:ea typeface="+mn-ea"/>
              </a:rPr>
              <a:t>在问题解决过程中，</a:t>
            </a:r>
            <a:r>
              <a:rPr lang="zh-CN" altLang="en-US" sz="2800" b="1" dirty="0">
                <a:solidFill>
                  <a:srgbClr val="FF0000"/>
                </a:solidFill>
                <a:latin typeface="+mn-ea"/>
                <a:ea typeface="+mn-ea"/>
              </a:rPr>
              <a:t>从其他事物上</a:t>
            </a:r>
            <a:r>
              <a:rPr lang="zh-CN" altLang="en-US" sz="2800" dirty="0">
                <a:latin typeface="+mn-ea"/>
                <a:ea typeface="+mn-ea"/>
              </a:rPr>
              <a:t>发现问题解决的途径和方</a:t>
            </a:r>
            <a:r>
              <a:rPr lang="zh-CN" altLang="en-US" sz="2800" dirty="0" smtClean="0">
                <a:latin typeface="+mn-ea"/>
                <a:ea typeface="+mn-ea"/>
              </a:rPr>
              <a:t>法</a:t>
            </a:r>
            <a:endParaRPr lang="en-US" altLang="zh-CN" sz="2800" dirty="0" smtClean="0">
              <a:latin typeface="+mn-ea"/>
              <a:ea typeface="+mn-ea"/>
            </a:endParaRPr>
          </a:p>
          <a:p>
            <a:pPr indent="177800" algn="just">
              <a:lnSpc>
                <a:spcPct val="150000"/>
              </a:lnSpc>
              <a:spcBef>
                <a:spcPts val="600"/>
              </a:spcBef>
              <a:spcAft>
                <a:spcPts val="600"/>
              </a:spcAft>
            </a:pPr>
            <a:r>
              <a:rPr lang="zh-CN" altLang="en-US" sz="2800" dirty="0" smtClean="0">
                <a:latin typeface="+mn-ea"/>
                <a:ea typeface="+mn-ea"/>
              </a:rPr>
              <a:t>   </a:t>
            </a:r>
            <a:r>
              <a:rPr lang="zh-CN" altLang="en-US" sz="2800" b="1" dirty="0" smtClean="0">
                <a:latin typeface="+mn-ea"/>
                <a:ea typeface="+mn-ea"/>
              </a:rPr>
              <a:t>酝</a:t>
            </a:r>
            <a:r>
              <a:rPr lang="zh-CN" altLang="en-US" sz="2800" b="1" dirty="0">
                <a:latin typeface="+mn-ea"/>
                <a:ea typeface="+mn-ea"/>
              </a:rPr>
              <a:t>酿反</a:t>
            </a:r>
            <a:r>
              <a:rPr lang="zh-CN" altLang="en-US" sz="2800" b="1" dirty="0" smtClean="0">
                <a:latin typeface="+mn-ea"/>
                <a:ea typeface="+mn-ea"/>
              </a:rPr>
              <a:t>应：</a:t>
            </a:r>
            <a:r>
              <a:rPr lang="zh-CN" altLang="en-US" sz="2800" dirty="0" smtClean="0">
                <a:latin typeface="+mn-ea"/>
                <a:ea typeface="+mn-ea"/>
              </a:rPr>
              <a:t>人</a:t>
            </a:r>
            <a:r>
              <a:rPr lang="zh-CN" altLang="en-US" sz="2800" dirty="0">
                <a:latin typeface="+mn-ea"/>
                <a:ea typeface="+mn-ea"/>
              </a:rPr>
              <a:t>反复探索一个问题的解答而毫无结果时，把问题暂时搁</a:t>
            </a:r>
            <a:r>
              <a:rPr lang="zh-CN" altLang="en-US" sz="2800" dirty="0" smtClean="0">
                <a:latin typeface="+mn-ea"/>
                <a:ea typeface="+mn-ea"/>
              </a:rPr>
              <a:t>置，</a:t>
            </a:r>
            <a:r>
              <a:rPr lang="zh-CN" altLang="en-US" sz="2800" dirty="0">
                <a:latin typeface="+mn-ea"/>
                <a:ea typeface="+mn-ea"/>
              </a:rPr>
              <a:t>然后再回过头</a:t>
            </a:r>
            <a:r>
              <a:rPr lang="zh-CN" altLang="en-US" sz="2800" dirty="0" smtClean="0">
                <a:latin typeface="+mn-ea"/>
                <a:ea typeface="+mn-ea"/>
              </a:rPr>
              <a:t>来解</a:t>
            </a:r>
            <a:r>
              <a:rPr lang="zh-CN" altLang="en-US" sz="2800" dirty="0">
                <a:latin typeface="+mn-ea"/>
                <a:ea typeface="+mn-ea"/>
              </a:rPr>
              <a:t>决，这时常常可以很快找到解决方法。</a:t>
            </a:r>
            <a:endParaRPr lang="zh-CN" altLang="zh-CN" sz="2800" dirty="0">
              <a:latin typeface="+mn-ea"/>
              <a:ea typeface="+mn-ea"/>
            </a:endParaRPr>
          </a:p>
          <a:p>
            <a:pPr indent="177800" algn="just">
              <a:lnSpc>
                <a:spcPct val="150000"/>
              </a:lnSpc>
              <a:spcBef>
                <a:spcPts val="600"/>
              </a:spcBef>
              <a:spcAft>
                <a:spcPts val="600"/>
              </a:spcAft>
            </a:pPr>
            <a:r>
              <a:rPr lang="zh-CN" altLang="zh-CN" sz="2800" b="1" dirty="0">
                <a:latin typeface="+mn-ea"/>
                <a:ea typeface="+mn-ea"/>
              </a:rPr>
              <a:t>（七）动机和</a:t>
            </a:r>
            <a:r>
              <a:rPr lang="zh-CN" altLang="zh-CN" sz="2800" b="1" dirty="0" smtClean="0">
                <a:latin typeface="+mn-ea"/>
                <a:ea typeface="+mn-ea"/>
              </a:rPr>
              <a:t>情绪</a:t>
            </a:r>
            <a:endParaRPr lang="zh-CN" altLang="zh-CN" sz="2800" b="1" dirty="0">
              <a:latin typeface="+mn-ea"/>
              <a:ea typeface="+mn-ea"/>
            </a:endParaRPr>
          </a:p>
        </p:txBody>
      </p:sp>
      <p:sp>
        <p:nvSpPr>
          <p:cNvPr id="3" name="矩形 2"/>
          <p:cNvSpPr/>
          <p:nvPr/>
        </p:nvSpPr>
        <p:spPr>
          <a:xfrm>
            <a:off x="2037904" y="1852464"/>
            <a:ext cx="4817344" cy="646331"/>
          </a:xfrm>
          <a:prstGeom prst="rect">
            <a:avLst/>
          </a:prstGeom>
        </p:spPr>
        <p:txBody>
          <a:bodyPr wrap="none">
            <a:spAutoFit/>
          </a:bodyPr>
          <a:lstStyle/>
          <a:p>
            <a:pPr lvl="0"/>
            <a:r>
              <a:rPr lang="en-US" altLang="zh-CN" b="1" dirty="0" smtClean="0">
                <a:solidFill>
                  <a:srgbClr val="FF0000"/>
                </a:solidFill>
                <a:latin typeface="宋体" panose="02010600030101010101" pitchFamily="2" charset="-122"/>
                <a:ea typeface="宋体" panose="02010600030101010101" pitchFamily="2" charset="-122"/>
              </a:rPr>
              <a:t>【</a:t>
            </a:r>
            <a:r>
              <a:rPr lang="zh-CN" altLang="en-US" b="1" dirty="0" smtClean="0">
                <a:solidFill>
                  <a:srgbClr val="FF0000"/>
                </a:solidFill>
                <a:latin typeface="宋体" panose="02010600030101010101" pitchFamily="2" charset="-122"/>
                <a:ea typeface="宋体" panose="02010600030101010101" pitchFamily="2" charset="-122"/>
              </a:rPr>
              <a:t>陆钦斯的量杯实验</a:t>
            </a:r>
            <a:r>
              <a:rPr lang="en-US" altLang="zh-CN" b="1" dirty="0" smtClean="0">
                <a:solidFill>
                  <a:srgbClr val="FF0000"/>
                </a:solidFill>
                <a:latin typeface="宋体" panose="02010600030101010101" pitchFamily="2" charset="-122"/>
                <a:ea typeface="宋体" panose="02010600030101010101" pitchFamily="2" charset="-122"/>
              </a:rPr>
              <a:t>】</a:t>
            </a:r>
            <a:endParaRPr lang="en-US" altLang="zh-CN" b="1" dirty="0">
              <a:solidFill>
                <a:srgbClr val="FF0000"/>
              </a:solidFill>
              <a:latin typeface="宋体" panose="02010600030101010101" pitchFamily="2" charset="-122"/>
              <a:ea typeface="宋体" panose="02010600030101010101" pitchFamily="2" charset="-122"/>
            </a:endParaRPr>
          </a:p>
        </p:txBody>
      </p:sp>
    </p:spTree>
  </p:cSld>
  <p:clrMapOvr>
    <a:masterClrMapping/>
  </p:clrMapOvr>
  <p:transition spd="med"/>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237704" y="556320"/>
            <a:ext cx="5485797" cy="1045223"/>
          </a:xfrm>
          <a:prstGeom prst="rect">
            <a:avLst/>
          </a:prstGeom>
        </p:spPr>
        <p:txBody>
          <a:bodyPr wrap="none">
            <a:spAutoFit/>
          </a:bodyPr>
          <a:lstStyle/>
          <a:p>
            <a:pPr indent="203200" algn="just">
              <a:lnSpc>
                <a:spcPct val="172000"/>
              </a:lnSpc>
              <a:spcBef>
                <a:spcPts val="1300"/>
              </a:spcBef>
              <a:spcAft>
                <a:spcPts val="1300"/>
              </a:spcAft>
            </a:pPr>
            <a:r>
              <a:rPr lang="zh-CN" altLang="zh-CN" b="1" kern="100" dirty="0">
                <a:latin typeface="Calibri" panose="020F0502020204030204" pitchFamily="34" charset="0"/>
                <a:ea typeface="方正卡通简体"/>
              </a:rPr>
              <a:t>四、问题解决能力的培养</a:t>
            </a:r>
            <a:endParaRPr lang="zh-CN" altLang="zh-CN" b="1" kern="100" dirty="0">
              <a:effectLst/>
              <a:latin typeface="Calibri" panose="020F0502020204030204" pitchFamily="34" charset="0"/>
              <a:ea typeface="方正卡通简体"/>
            </a:endParaRPr>
          </a:p>
        </p:txBody>
      </p:sp>
      <p:sp>
        <p:nvSpPr>
          <p:cNvPr id="3" name="矩形 2"/>
          <p:cNvSpPr/>
          <p:nvPr/>
        </p:nvSpPr>
        <p:spPr>
          <a:xfrm>
            <a:off x="233056" y="1601543"/>
            <a:ext cx="12767096" cy="6986528"/>
          </a:xfrm>
          <a:prstGeom prst="rect">
            <a:avLst/>
          </a:prstGeom>
        </p:spPr>
        <p:txBody>
          <a:bodyPr wrap="square">
            <a:spAutoFit/>
          </a:bodyPr>
          <a:lstStyle/>
          <a:p>
            <a:pPr indent="267970" algn="just">
              <a:spcAft>
                <a:spcPts val="0"/>
              </a:spcAft>
            </a:pPr>
            <a:r>
              <a:rPr lang="en-US" altLang="zh-CN" sz="3200" b="1" dirty="0">
                <a:latin typeface="+mn-ea"/>
                <a:ea typeface="+mn-ea"/>
              </a:rPr>
              <a:t>1.</a:t>
            </a:r>
            <a:r>
              <a:rPr lang="zh-CN" altLang="zh-CN" sz="3200" b="1" dirty="0">
                <a:latin typeface="+mn-ea"/>
                <a:ea typeface="+mn-ea"/>
              </a:rPr>
              <a:t>提高学生知识储备的数量和质量</a:t>
            </a:r>
            <a:endParaRPr lang="zh-CN" altLang="zh-CN" sz="3200" dirty="0">
              <a:latin typeface="+mn-ea"/>
              <a:ea typeface="+mn-ea"/>
            </a:endParaRPr>
          </a:p>
          <a:p>
            <a:pPr indent="266700" algn="just">
              <a:spcAft>
                <a:spcPts val="0"/>
              </a:spcAft>
            </a:pPr>
            <a:r>
              <a:rPr lang="zh-CN" altLang="zh-CN" sz="3200" dirty="0">
                <a:latin typeface="+mn-ea"/>
                <a:ea typeface="+mn-ea"/>
              </a:rPr>
              <a:t>（</a:t>
            </a:r>
            <a:r>
              <a:rPr lang="en-US" altLang="zh-CN" sz="3200" dirty="0">
                <a:latin typeface="+mn-ea"/>
                <a:ea typeface="+mn-ea"/>
              </a:rPr>
              <a:t>1</a:t>
            </a:r>
            <a:r>
              <a:rPr lang="zh-CN" altLang="zh-CN" sz="3200" dirty="0">
                <a:latin typeface="+mn-ea"/>
                <a:ea typeface="+mn-ea"/>
              </a:rPr>
              <a:t>）帮助学生牢固地记忆知识。</a:t>
            </a:r>
          </a:p>
          <a:p>
            <a:pPr indent="266700" algn="just">
              <a:spcAft>
                <a:spcPts val="0"/>
              </a:spcAft>
            </a:pPr>
            <a:r>
              <a:rPr lang="zh-CN" altLang="zh-CN" sz="3200" dirty="0">
                <a:latin typeface="+mn-ea"/>
                <a:ea typeface="+mn-ea"/>
              </a:rPr>
              <a:t>（</a:t>
            </a:r>
            <a:r>
              <a:rPr lang="en-US" altLang="zh-CN" sz="3200" dirty="0">
                <a:latin typeface="+mn-ea"/>
                <a:ea typeface="+mn-ea"/>
              </a:rPr>
              <a:t>2</a:t>
            </a:r>
            <a:r>
              <a:rPr lang="zh-CN" altLang="zh-CN" sz="3200" dirty="0">
                <a:latin typeface="+mn-ea"/>
                <a:ea typeface="+mn-ea"/>
              </a:rPr>
              <a:t>）提供多种变式、促进知识的概括。</a:t>
            </a:r>
          </a:p>
          <a:p>
            <a:pPr indent="266700" algn="just">
              <a:spcAft>
                <a:spcPts val="0"/>
              </a:spcAft>
            </a:pPr>
            <a:r>
              <a:rPr lang="zh-CN" altLang="zh-CN" sz="3200" dirty="0">
                <a:latin typeface="+mn-ea"/>
                <a:ea typeface="+mn-ea"/>
              </a:rPr>
              <a:t>（</a:t>
            </a:r>
            <a:r>
              <a:rPr lang="en-US" altLang="zh-CN" sz="3200" dirty="0">
                <a:latin typeface="+mn-ea"/>
                <a:ea typeface="+mn-ea"/>
              </a:rPr>
              <a:t>3</a:t>
            </a:r>
            <a:r>
              <a:rPr lang="zh-CN" altLang="zh-CN" sz="3200" dirty="0">
                <a:latin typeface="+mn-ea"/>
                <a:ea typeface="+mn-ea"/>
              </a:rPr>
              <a:t>）重视知识间的联系，建立网络化结构。</a:t>
            </a:r>
          </a:p>
          <a:p>
            <a:pPr indent="267970" algn="just">
              <a:spcAft>
                <a:spcPts val="0"/>
              </a:spcAft>
            </a:pPr>
            <a:r>
              <a:rPr lang="en-US" altLang="zh-CN" sz="3200" b="1" dirty="0">
                <a:latin typeface="+mn-ea"/>
                <a:ea typeface="+mn-ea"/>
              </a:rPr>
              <a:t>2.</a:t>
            </a:r>
            <a:r>
              <a:rPr lang="zh-CN" altLang="zh-CN" sz="3200" b="1" dirty="0">
                <a:latin typeface="+mn-ea"/>
                <a:ea typeface="+mn-ea"/>
              </a:rPr>
              <a:t>教授和训练解决问题的方法和策略</a:t>
            </a:r>
            <a:endParaRPr lang="zh-CN" altLang="zh-CN" sz="3200" dirty="0">
              <a:latin typeface="+mn-ea"/>
              <a:ea typeface="+mn-ea"/>
            </a:endParaRPr>
          </a:p>
          <a:p>
            <a:pPr indent="266700" algn="just">
              <a:spcAft>
                <a:spcPts val="0"/>
              </a:spcAft>
            </a:pPr>
            <a:r>
              <a:rPr lang="zh-CN" altLang="zh-CN" sz="3200" dirty="0">
                <a:latin typeface="+mn-ea"/>
                <a:ea typeface="+mn-ea"/>
              </a:rPr>
              <a:t>（</a:t>
            </a:r>
            <a:r>
              <a:rPr lang="en-US" altLang="zh-CN" sz="3200" dirty="0">
                <a:latin typeface="+mn-ea"/>
                <a:ea typeface="+mn-ea"/>
              </a:rPr>
              <a:t>1</a:t>
            </a:r>
            <a:r>
              <a:rPr lang="zh-CN" altLang="zh-CN" sz="3200" dirty="0">
                <a:latin typeface="+mn-ea"/>
                <a:ea typeface="+mn-ea"/>
              </a:rPr>
              <a:t>）结合具体学科，教授思维方法。</a:t>
            </a:r>
          </a:p>
          <a:p>
            <a:pPr indent="266700" algn="just">
              <a:spcAft>
                <a:spcPts val="0"/>
              </a:spcAft>
            </a:pPr>
            <a:r>
              <a:rPr lang="zh-CN" altLang="zh-CN" sz="3200" dirty="0">
                <a:latin typeface="+mn-ea"/>
                <a:ea typeface="+mn-ea"/>
              </a:rPr>
              <a:t>（</a:t>
            </a:r>
            <a:r>
              <a:rPr lang="en-US" altLang="zh-CN" sz="3200" dirty="0">
                <a:latin typeface="+mn-ea"/>
                <a:ea typeface="+mn-ea"/>
              </a:rPr>
              <a:t>2</a:t>
            </a:r>
            <a:r>
              <a:rPr lang="zh-CN" altLang="zh-CN" sz="3200" dirty="0">
                <a:latin typeface="+mn-ea"/>
                <a:ea typeface="+mn-ea"/>
              </a:rPr>
              <a:t>）外化思路，显性教学。</a:t>
            </a:r>
          </a:p>
          <a:p>
            <a:pPr indent="267970" algn="just">
              <a:spcAft>
                <a:spcPts val="0"/>
              </a:spcAft>
            </a:pPr>
            <a:r>
              <a:rPr lang="en-US" altLang="zh-CN" sz="3200" b="1" dirty="0">
                <a:latin typeface="+mn-ea"/>
                <a:ea typeface="+mn-ea"/>
              </a:rPr>
              <a:t>3.</a:t>
            </a:r>
            <a:r>
              <a:rPr lang="zh-CN" altLang="zh-CN" sz="3200" b="1" dirty="0">
                <a:latin typeface="+mn-ea"/>
                <a:ea typeface="+mn-ea"/>
              </a:rPr>
              <a:t>提供多种练习机会</a:t>
            </a:r>
            <a:endParaRPr lang="zh-CN" altLang="zh-CN" sz="3200" dirty="0">
              <a:latin typeface="+mn-ea"/>
              <a:ea typeface="+mn-ea"/>
            </a:endParaRPr>
          </a:p>
          <a:p>
            <a:pPr indent="266700" algn="just">
              <a:spcAft>
                <a:spcPts val="0"/>
              </a:spcAft>
            </a:pPr>
            <a:r>
              <a:rPr lang="zh-CN" altLang="zh-CN" sz="3200" dirty="0">
                <a:latin typeface="+mn-ea"/>
                <a:ea typeface="+mn-ea"/>
              </a:rPr>
              <a:t>（</a:t>
            </a:r>
            <a:r>
              <a:rPr lang="en-US" altLang="zh-CN" sz="3200" dirty="0">
                <a:latin typeface="+mn-ea"/>
                <a:ea typeface="+mn-ea"/>
              </a:rPr>
              <a:t>1</a:t>
            </a:r>
            <a:r>
              <a:rPr lang="zh-CN" altLang="zh-CN" sz="3200" dirty="0">
                <a:latin typeface="+mn-ea"/>
                <a:ea typeface="+mn-ea"/>
              </a:rPr>
              <a:t>）注重练习的质量，提高练习的有效性。</a:t>
            </a:r>
          </a:p>
          <a:p>
            <a:pPr indent="266700" algn="just">
              <a:spcAft>
                <a:spcPts val="0"/>
              </a:spcAft>
            </a:pPr>
            <a:r>
              <a:rPr lang="zh-CN" altLang="zh-CN" sz="3200" dirty="0">
                <a:latin typeface="+mn-ea"/>
                <a:ea typeface="+mn-ea"/>
              </a:rPr>
              <a:t>（</a:t>
            </a:r>
            <a:r>
              <a:rPr lang="en-US" altLang="zh-CN" sz="3200" dirty="0">
                <a:latin typeface="+mn-ea"/>
                <a:ea typeface="+mn-ea"/>
              </a:rPr>
              <a:t>2</a:t>
            </a:r>
            <a:r>
              <a:rPr lang="zh-CN" altLang="zh-CN" sz="3200" dirty="0">
                <a:latin typeface="+mn-ea"/>
                <a:ea typeface="+mn-ea"/>
              </a:rPr>
              <a:t>）注重练习的内容，加强练习的综合性。</a:t>
            </a:r>
          </a:p>
          <a:p>
            <a:pPr indent="267970" algn="just">
              <a:spcAft>
                <a:spcPts val="0"/>
              </a:spcAft>
            </a:pPr>
            <a:r>
              <a:rPr lang="en-US" altLang="zh-CN" sz="3200" b="1" dirty="0">
                <a:latin typeface="+mn-ea"/>
                <a:ea typeface="+mn-ea"/>
              </a:rPr>
              <a:t>4.</a:t>
            </a:r>
            <a:r>
              <a:rPr lang="zh-CN" altLang="zh-CN" sz="3200" b="1" dirty="0">
                <a:latin typeface="+mn-ea"/>
                <a:ea typeface="+mn-ea"/>
              </a:rPr>
              <a:t>培养思考问题的习惯 </a:t>
            </a:r>
            <a:endParaRPr lang="zh-CN" altLang="zh-CN" sz="3200" dirty="0">
              <a:latin typeface="+mn-ea"/>
              <a:ea typeface="+mn-ea"/>
            </a:endParaRPr>
          </a:p>
          <a:p>
            <a:pPr indent="266700" algn="just">
              <a:spcAft>
                <a:spcPts val="0"/>
              </a:spcAft>
            </a:pPr>
            <a:r>
              <a:rPr lang="zh-CN" altLang="zh-CN" sz="3200" dirty="0">
                <a:latin typeface="+mn-ea"/>
                <a:ea typeface="+mn-ea"/>
              </a:rPr>
              <a:t>（</a:t>
            </a:r>
            <a:r>
              <a:rPr lang="en-US" altLang="zh-CN" sz="3200" dirty="0">
                <a:latin typeface="+mn-ea"/>
                <a:ea typeface="+mn-ea"/>
              </a:rPr>
              <a:t>1</a:t>
            </a:r>
            <a:r>
              <a:rPr lang="zh-CN" altLang="zh-CN" sz="3200" dirty="0">
                <a:latin typeface="+mn-ea"/>
                <a:ea typeface="+mn-ea"/>
              </a:rPr>
              <a:t>）鼓励学生主动发现问题</a:t>
            </a:r>
          </a:p>
          <a:p>
            <a:pPr indent="266700" algn="just">
              <a:spcAft>
                <a:spcPts val="0"/>
              </a:spcAft>
            </a:pPr>
            <a:r>
              <a:rPr lang="zh-CN" altLang="zh-CN" sz="3200" dirty="0">
                <a:latin typeface="+mn-ea"/>
                <a:ea typeface="+mn-ea"/>
              </a:rPr>
              <a:t>（</a:t>
            </a:r>
            <a:r>
              <a:rPr lang="en-US" altLang="zh-CN" sz="3200" dirty="0">
                <a:latin typeface="+mn-ea"/>
                <a:ea typeface="+mn-ea"/>
              </a:rPr>
              <a:t>2</a:t>
            </a:r>
            <a:r>
              <a:rPr lang="zh-CN" altLang="zh-CN" sz="3200" dirty="0">
                <a:latin typeface="+mn-ea"/>
                <a:ea typeface="+mn-ea"/>
              </a:rPr>
              <a:t>）鼓励学生多角度提出假设。</a:t>
            </a:r>
          </a:p>
          <a:p>
            <a:pPr indent="266700" algn="just">
              <a:spcAft>
                <a:spcPts val="0"/>
              </a:spcAft>
            </a:pPr>
            <a:r>
              <a:rPr lang="zh-CN" altLang="zh-CN" sz="3200" dirty="0">
                <a:latin typeface="+mn-ea"/>
                <a:ea typeface="+mn-ea"/>
              </a:rPr>
              <a:t>（</a:t>
            </a:r>
            <a:r>
              <a:rPr lang="en-US" altLang="zh-CN" sz="3200" dirty="0">
                <a:latin typeface="+mn-ea"/>
                <a:ea typeface="+mn-ea"/>
              </a:rPr>
              <a:t>3</a:t>
            </a:r>
            <a:r>
              <a:rPr lang="zh-CN" altLang="zh-CN" sz="3200" dirty="0">
                <a:latin typeface="+mn-ea"/>
                <a:ea typeface="+mn-ea"/>
              </a:rPr>
              <a:t>）鼓励自我评价与反思。</a:t>
            </a:r>
            <a:endParaRPr lang="zh-CN" altLang="zh-CN" sz="3200" dirty="0">
              <a:effectLst/>
              <a:latin typeface="+mn-ea"/>
              <a:ea typeface="+mn-ea"/>
            </a:endParaRPr>
          </a:p>
        </p:txBody>
      </p:sp>
    </p:spTree>
  </p:cSld>
  <p:clrMapOvr>
    <a:masterClrMapping/>
  </p:clrMapOvr>
  <p:transition spd="med"/>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4198144" y="700336"/>
            <a:ext cx="3427541" cy="823623"/>
          </a:xfrm>
          <a:prstGeom prst="rect">
            <a:avLst/>
          </a:prstGeom>
        </p:spPr>
        <p:txBody>
          <a:bodyPr wrap="none">
            <a:spAutoFit/>
          </a:bodyPr>
          <a:lstStyle/>
          <a:p>
            <a:pPr algn="ctr">
              <a:lnSpc>
                <a:spcPct val="132000"/>
              </a:lnSpc>
              <a:spcBef>
                <a:spcPts val="1200"/>
              </a:spcBef>
              <a:spcAft>
                <a:spcPts val="320"/>
              </a:spcAft>
            </a:pPr>
            <a:r>
              <a:rPr lang="zh-CN" altLang="zh-CN" b="1" kern="100" dirty="0">
                <a:latin typeface="Cambria" panose="02040503050406030204" pitchFamily="18" charset="0"/>
                <a:ea typeface="方正粗倩简体"/>
                <a:cs typeface="Times New Roman" panose="02020603050405020304" pitchFamily="18" charset="0"/>
              </a:rPr>
              <a:t>第二节　创造性</a:t>
            </a:r>
            <a:endParaRPr lang="zh-CN" altLang="zh-CN" b="1" kern="100" dirty="0">
              <a:effectLst/>
              <a:latin typeface="Cambria" panose="02040503050406030204" pitchFamily="18" charset="0"/>
              <a:ea typeface="方正粗倩简体"/>
              <a:cs typeface="Times New Roman" panose="02020603050405020304" pitchFamily="18" charset="0"/>
            </a:endParaRPr>
          </a:p>
        </p:txBody>
      </p:sp>
      <p:sp>
        <p:nvSpPr>
          <p:cNvPr id="3" name="矩形 2"/>
          <p:cNvSpPr/>
          <p:nvPr/>
        </p:nvSpPr>
        <p:spPr>
          <a:xfrm>
            <a:off x="331470" y="1536065"/>
            <a:ext cx="12448540" cy="7571303"/>
          </a:xfrm>
          <a:prstGeom prst="rect">
            <a:avLst/>
          </a:prstGeom>
        </p:spPr>
        <p:txBody>
          <a:bodyPr wrap="square">
            <a:spAutoFit/>
          </a:bodyPr>
          <a:lstStyle/>
          <a:p>
            <a:pPr indent="203200" algn="just">
              <a:lnSpc>
                <a:spcPct val="150000"/>
              </a:lnSpc>
              <a:spcBef>
                <a:spcPts val="0"/>
              </a:spcBef>
              <a:spcAft>
                <a:spcPts val="0"/>
              </a:spcAft>
            </a:pPr>
            <a:r>
              <a:rPr lang="zh-CN" altLang="zh-CN" b="1" kern="100" dirty="0">
                <a:latin typeface="Calibri" panose="020F0502020204030204" pitchFamily="34" charset="0"/>
                <a:ea typeface="方正卡通简体"/>
              </a:rPr>
              <a:t>一、创造性概</a:t>
            </a:r>
            <a:r>
              <a:rPr lang="zh-CN" altLang="zh-CN" b="1" kern="100" dirty="0" smtClean="0">
                <a:latin typeface="Calibri" panose="020F0502020204030204" pitchFamily="34" charset="0"/>
                <a:ea typeface="方正卡通简体"/>
              </a:rPr>
              <a:t>述</a:t>
            </a:r>
            <a:endParaRPr lang="en-US" altLang="zh-CN" b="1" kern="100" dirty="0" smtClean="0">
              <a:latin typeface="Calibri" panose="020F0502020204030204" pitchFamily="34" charset="0"/>
              <a:ea typeface="方正卡通简体"/>
            </a:endParaRPr>
          </a:p>
          <a:p>
            <a:pPr indent="203200" algn="just">
              <a:lnSpc>
                <a:spcPct val="150000"/>
              </a:lnSpc>
              <a:spcBef>
                <a:spcPts val="0"/>
              </a:spcBef>
              <a:spcAft>
                <a:spcPts val="0"/>
              </a:spcAft>
            </a:pPr>
            <a:r>
              <a:rPr lang="zh-CN" altLang="zh-CN" b="1" kern="100" dirty="0" smtClean="0">
                <a:latin typeface="+mn-ea"/>
                <a:ea typeface="+mn-ea"/>
                <a:cs typeface="Times New Roman" panose="02020603050405020304" pitchFamily="18" charset="0"/>
              </a:rPr>
              <a:t>（</a:t>
            </a:r>
            <a:r>
              <a:rPr lang="zh-CN" altLang="zh-CN" b="1" kern="100" dirty="0">
                <a:latin typeface="+mn-ea"/>
                <a:ea typeface="+mn-ea"/>
                <a:cs typeface="Times New Roman" panose="02020603050405020304" pitchFamily="18" charset="0"/>
              </a:rPr>
              <a:t>一）创造性的含义</a:t>
            </a:r>
          </a:p>
          <a:p>
            <a:pPr>
              <a:lnSpc>
                <a:spcPct val="150000"/>
              </a:lnSpc>
              <a:spcBef>
                <a:spcPts val="0"/>
              </a:spcBef>
              <a:spcAft>
                <a:spcPts val="0"/>
              </a:spcAft>
            </a:pPr>
            <a:r>
              <a:rPr lang="en-US" altLang="zh-CN" dirty="0" smtClean="0">
                <a:latin typeface="+mn-ea"/>
                <a:ea typeface="+mn-ea"/>
                <a:cs typeface="Times New Roman" panose="02020603050405020304" pitchFamily="18" charset="0"/>
              </a:rPr>
              <a:t>    </a:t>
            </a:r>
            <a:r>
              <a:rPr lang="zh-CN" altLang="zh-CN" dirty="0" smtClean="0">
                <a:latin typeface="+mn-ea"/>
                <a:ea typeface="+mn-ea"/>
                <a:cs typeface="Times New Roman" panose="02020603050405020304" pitchFamily="18" charset="0"/>
              </a:rPr>
              <a:t>创造性</a:t>
            </a:r>
            <a:r>
              <a:rPr lang="zh-CN" altLang="zh-CN" dirty="0">
                <a:latin typeface="+mn-ea"/>
                <a:ea typeface="+mn-ea"/>
                <a:cs typeface="Times New Roman" panose="02020603050405020304" pitchFamily="18" charset="0"/>
              </a:rPr>
              <a:t>是指个体产生新奇独特的、有社会价值的产品的能力或特性</a:t>
            </a:r>
            <a:r>
              <a:rPr lang="zh-CN" altLang="zh-CN" dirty="0" smtClean="0">
                <a:latin typeface="+mn-ea"/>
                <a:ea typeface="+mn-ea"/>
                <a:cs typeface="Times New Roman" panose="02020603050405020304" pitchFamily="18" charset="0"/>
              </a:rPr>
              <a:t>。</a:t>
            </a:r>
            <a:endParaRPr lang="en-US" altLang="zh-CN" dirty="0" smtClean="0">
              <a:latin typeface="+mn-ea"/>
              <a:ea typeface="+mn-ea"/>
              <a:cs typeface="Times New Roman" panose="02020603050405020304" pitchFamily="18" charset="0"/>
            </a:endParaRPr>
          </a:p>
          <a:p>
            <a:pPr>
              <a:lnSpc>
                <a:spcPct val="150000"/>
              </a:lnSpc>
              <a:spcBef>
                <a:spcPts val="0"/>
              </a:spcBef>
              <a:spcAft>
                <a:spcPts val="0"/>
              </a:spcAft>
            </a:pPr>
            <a:r>
              <a:rPr lang="zh-CN" altLang="zh-CN" b="1" dirty="0">
                <a:latin typeface="+mn-ea"/>
                <a:ea typeface="+mn-ea"/>
              </a:rPr>
              <a:t>（二）创造性思维的基本特</a:t>
            </a:r>
            <a:r>
              <a:rPr lang="zh-CN" altLang="zh-CN" b="1" dirty="0" smtClean="0">
                <a:latin typeface="+mn-ea"/>
                <a:ea typeface="+mn-ea"/>
              </a:rPr>
              <a:t>征</a:t>
            </a:r>
            <a:endParaRPr lang="en-US" altLang="zh-CN" b="1" dirty="0" smtClean="0">
              <a:latin typeface="+mn-ea"/>
              <a:ea typeface="+mn-ea"/>
            </a:endParaRPr>
          </a:p>
          <a:p>
            <a:pPr>
              <a:lnSpc>
                <a:spcPct val="150000"/>
              </a:lnSpc>
              <a:spcBef>
                <a:spcPts val="0"/>
              </a:spcBef>
              <a:spcAft>
                <a:spcPts val="0"/>
              </a:spcAft>
            </a:pPr>
            <a:r>
              <a:rPr lang="zh-CN" altLang="en-US" b="1" dirty="0" smtClean="0">
                <a:latin typeface="+mn-ea"/>
                <a:ea typeface="+mn-ea"/>
              </a:rPr>
              <a:t>以</a:t>
            </a:r>
            <a:r>
              <a:rPr lang="zh-CN" altLang="en-US" b="1" dirty="0">
                <a:solidFill>
                  <a:srgbClr val="FF0000"/>
                </a:solidFill>
                <a:latin typeface="+mn-ea"/>
                <a:ea typeface="+mn-ea"/>
              </a:rPr>
              <a:t>发散思维</a:t>
            </a:r>
            <a:r>
              <a:rPr lang="zh-CN" altLang="en-US" b="1" dirty="0">
                <a:latin typeface="+mn-ea"/>
                <a:ea typeface="+mn-ea"/>
              </a:rPr>
              <a:t>为核心</a:t>
            </a:r>
            <a:endParaRPr lang="zh-CN" altLang="zh-CN" b="1" dirty="0">
              <a:latin typeface="+mn-ea"/>
              <a:ea typeface="+mn-ea"/>
            </a:endParaRPr>
          </a:p>
          <a:p>
            <a:pPr>
              <a:lnSpc>
                <a:spcPct val="150000"/>
              </a:lnSpc>
              <a:spcBef>
                <a:spcPts val="0"/>
              </a:spcBef>
              <a:spcAft>
                <a:spcPts val="0"/>
              </a:spcAft>
            </a:pPr>
            <a:r>
              <a:rPr lang="en-US" altLang="zh-CN" dirty="0">
                <a:solidFill>
                  <a:srgbClr val="FF0000"/>
                </a:solidFill>
                <a:latin typeface="+mn-ea"/>
                <a:ea typeface="+mn-ea"/>
              </a:rPr>
              <a:t>1.</a:t>
            </a:r>
            <a:r>
              <a:rPr lang="zh-CN" altLang="zh-CN" dirty="0">
                <a:solidFill>
                  <a:srgbClr val="FF0000"/>
                </a:solidFill>
                <a:latin typeface="+mn-ea"/>
                <a:ea typeface="+mn-ea"/>
              </a:rPr>
              <a:t>流畅</a:t>
            </a:r>
            <a:r>
              <a:rPr lang="zh-CN" altLang="zh-CN" dirty="0" smtClean="0">
                <a:solidFill>
                  <a:srgbClr val="FF0000"/>
                </a:solidFill>
                <a:latin typeface="+mn-ea"/>
                <a:ea typeface="+mn-ea"/>
              </a:rPr>
              <a:t>性</a:t>
            </a:r>
            <a:r>
              <a:rPr lang="en-US" altLang="zh-CN" dirty="0" smtClean="0">
                <a:latin typeface="+mn-ea"/>
                <a:ea typeface="+mn-ea"/>
              </a:rPr>
              <a:t>——</a:t>
            </a:r>
            <a:r>
              <a:rPr lang="zh-CN" altLang="en-US" dirty="0" smtClean="0">
                <a:latin typeface="+mn-ea"/>
                <a:ea typeface="+mn-ea"/>
              </a:rPr>
              <a:t>强调数量</a:t>
            </a:r>
            <a:endParaRPr lang="zh-CN" altLang="zh-CN" dirty="0">
              <a:latin typeface="+mn-ea"/>
              <a:ea typeface="+mn-ea"/>
            </a:endParaRPr>
          </a:p>
          <a:p>
            <a:pPr>
              <a:lnSpc>
                <a:spcPct val="150000"/>
              </a:lnSpc>
              <a:spcBef>
                <a:spcPts val="0"/>
              </a:spcBef>
              <a:spcAft>
                <a:spcPts val="0"/>
              </a:spcAft>
            </a:pPr>
            <a:r>
              <a:rPr lang="en-US" altLang="zh-CN" dirty="0" smtClean="0">
                <a:solidFill>
                  <a:srgbClr val="FF0000"/>
                </a:solidFill>
                <a:latin typeface="+mn-ea"/>
                <a:ea typeface="+mn-ea"/>
              </a:rPr>
              <a:t>2</a:t>
            </a:r>
            <a:r>
              <a:rPr lang="en-US" altLang="zh-CN" dirty="0">
                <a:solidFill>
                  <a:srgbClr val="FF0000"/>
                </a:solidFill>
                <a:latin typeface="+mn-ea"/>
                <a:ea typeface="+mn-ea"/>
              </a:rPr>
              <a:t>.</a:t>
            </a:r>
            <a:r>
              <a:rPr lang="zh-CN" altLang="zh-CN" dirty="0">
                <a:solidFill>
                  <a:srgbClr val="FF0000"/>
                </a:solidFill>
                <a:latin typeface="+mn-ea"/>
                <a:ea typeface="+mn-ea"/>
              </a:rPr>
              <a:t>变通</a:t>
            </a:r>
            <a:r>
              <a:rPr lang="zh-CN" altLang="zh-CN" dirty="0" smtClean="0">
                <a:solidFill>
                  <a:srgbClr val="FF0000"/>
                </a:solidFill>
                <a:latin typeface="+mn-ea"/>
                <a:ea typeface="+mn-ea"/>
              </a:rPr>
              <a:t>性</a:t>
            </a:r>
            <a:r>
              <a:rPr lang="zh-CN" altLang="en-US" dirty="0">
                <a:solidFill>
                  <a:srgbClr val="FF0000"/>
                </a:solidFill>
                <a:latin typeface="+mn-ea"/>
                <a:ea typeface="+mn-ea"/>
              </a:rPr>
              <a:t>（灵活性）</a:t>
            </a:r>
            <a:r>
              <a:rPr lang="en-US" altLang="zh-CN" dirty="0" smtClean="0">
                <a:latin typeface="+mn-ea"/>
                <a:ea typeface="+mn-ea"/>
              </a:rPr>
              <a:t>——</a:t>
            </a:r>
            <a:r>
              <a:rPr lang="zh-CN" altLang="en-US" dirty="0" smtClean="0">
                <a:latin typeface="+mn-ea"/>
                <a:ea typeface="+mn-ea"/>
              </a:rPr>
              <a:t>强调种类</a:t>
            </a:r>
            <a:endParaRPr lang="zh-CN" altLang="zh-CN" dirty="0">
              <a:latin typeface="+mn-ea"/>
              <a:ea typeface="+mn-ea"/>
            </a:endParaRPr>
          </a:p>
          <a:p>
            <a:pPr>
              <a:lnSpc>
                <a:spcPct val="150000"/>
              </a:lnSpc>
              <a:spcBef>
                <a:spcPts val="0"/>
              </a:spcBef>
              <a:spcAft>
                <a:spcPts val="0"/>
              </a:spcAft>
            </a:pPr>
            <a:r>
              <a:rPr lang="en-US" altLang="zh-CN" dirty="0" smtClean="0">
                <a:solidFill>
                  <a:srgbClr val="FF0000"/>
                </a:solidFill>
                <a:latin typeface="+mn-ea"/>
                <a:ea typeface="+mn-ea"/>
              </a:rPr>
              <a:t>3</a:t>
            </a:r>
            <a:r>
              <a:rPr lang="en-US" altLang="zh-CN" dirty="0">
                <a:solidFill>
                  <a:srgbClr val="FF0000"/>
                </a:solidFill>
                <a:latin typeface="+mn-ea"/>
                <a:ea typeface="+mn-ea"/>
              </a:rPr>
              <a:t>.</a:t>
            </a:r>
            <a:r>
              <a:rPr lang="zh-CN" altLang="zh-CN" dirty="0" smtClean="0">
                <a:solidFill>
                  <a:srgbClr val="FF0000"/>
                </a:solidFill>
                <a:latin typeface="+mn-ea"/>
                <a:ea typeface="+mn-ea"/>
              </a:rPr>
              <a:t>独特性</a:t>
            </a:r>
            <a:r>
              <a:rPr lang="en-US" altLang="zh-CN" dirty="0" smtClean="0">
                <a:latin typeface="+mn-ea"/>
                <a:ea typeface="+mn-ea"/>
              </a:rPr>
              <a:t>——</a:t>
            </a:r>
            <a:r>
              <a:rPr lang="zh-CN" altLang="en-US" dirty="0" smtClean="0">
                <a:latin typeface="+mn-ea"/>
                <a:ea typeface="+mn-ea"/>
              </a:rPr>
              <a:t>强调新颖</a:t>
            </a:r>
            <a:endParaRPr lang="zh-CN" altLang="zh-CN" dirty="0">
              <a:latin typeface="+mn-ea"/>
              <a:ea typeface="+mn-ea"/>
            </a:endParaRPr>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229870" y="645795"/>
            <a:ext cx="12545060" cy="4524315"/>
          </a:xfrm>
          <a:prstGeom prst="rect">
            <a:avLst/>
          </a:prstGeom>
        </p:spPr>
        <p:txBody>
          <a:bodyPr wrap="square">
            <a:spAutoFit/>
          </a:bodyPr>
          <a:lstStyle/>
          <a:p>
            <a:pPr indent="0" algn="just" latinLnBrk="0">
              <a:lnSpc>
                <a:spcPct val="150000"/>
              </a:lnSpc>
              <a:spcAft>
                <a:spcPts val="0"/>
              </a:spcAft>
            </a:pPr>
            <a:r>
              <a:rPr lang="zh-CN" altLang="en-US" sz="3200" b="1" kern="100" dirty="0">
                <a:solidFill>
                  <a:schemeClr val="tx1"/>
                </a:solidFill>
                <a:latin typeface="宋体" panose="02010600030101010101" pitchFamily="2" charset="-122"/>
                <a:ea typeface="宋体" panose="02010600030101010101" pitchFamily="2" charset="-122"/>
                <a:cs typeface="Times New Roman" panose="02020603050405020304" pitchFamily="18" charset="0"/>
              </a:rPr>
              <a:t>三、心理发展的教育含</a:t>
            </a:r>
            <a:r>
              <a:rPr lang="zh-CN" altLang="en-US" sz="3200" b="1" kern="100" dirty="0" smtClean="0">
                <a:solidFill>
                  <a:schemeClr val="tx1"/>
                </a:solidFill>
                <a:latin typeface="宋体" panose="02010600030101010101" pitchFamily="2" charset="-122"/>
                <a:ea typeface="宋体" panose="02010600030101010101" pitchFamily="2" charset="-122"/>
                <a:cs typeface="Times New Roman" panose="02020603050405020304" pitchFamily="18" charset="0"/>
              </a:rPr>
              <a:t>义</a:t>
            </a:r>
            <a:endParaRPr lang="en-US" altLang="zh-CN" sz="3200" b="1" kern="100" dirty="0" smtClean="0">
              <a:solidFill>
                <a:schemeClr val="tx1"/>
              </a:solidFill>
              <a:latin typeface="宋体" panose="02010600030101010101" pitchFamily="2" charset="-122"/>
              <a:ea typeface="宋体" panose="02010600030101010101" pitchFamily="2" charset="-122"/>
              <a:cs typeface="Times New Roman" panose="02020603050405020304" pitchFamily="18" charset="0"/>
            </a:endParaRPr>
          </a:p>
          <a:p>
            <a:pPr algn="just">
              <a:lnSpc>
                <a:spcPct val="150000"/>
              </a:lnSpc>
              <a:spcAft>
                <a:spcPts val="0"/>
              </a:spcAft>
            </a:pPr>
            <a:r>
              <a:rPr lang="zh-CN" altLang="en-US" sz="3200" b="1" kern="100" dirty="0" smtClean="0">
                <a:solidFill>
                  <a:schemeClr val="tx1"/>
                </a:solidFill>
                <a:latin typeface="宋体" panose="02010600030101010101" pitchFamily="2" charset="-122"/>
                <a:ea typeface="宋体" panose="02010600030101010101" pitchFamily="2" charset="-122"/>
                <a:cs typeface="Times New Roman" panose="02020603050405020304" pitchFamily="18" charset="0"/>
              </a:rPr>
              <a:t>（</a:t>
            </a:r>
            <a:r>
              <a:rPr lang="zh-CN" altLang="en-US" sz="3200" b="1" kern="100" dirty="0">
                <a:solidFill>
                  <a:schemeClr val="tx1"/>
                </a:solidFill>
                <a:latin typeface="宋体" panose="02010600030101010101" pitchFamily="2" charset="-122"/>
                <a:ea typeface="宋体" panose="02010600030101010101" pitchFamily="2" charset="-122"/>
                <a:cs typeface="Times New Roman" panose="02020603050405020304" pitchFamily="18" charset="0"/>
              </a:rPr>
              <a:t>二）关键期</a:t>
            </a:r>
          </a:p>
          <a:p>
            <a:pPr indent="0" algn="just" latinLnBrk="0">
              <a:lnSpc>
                <a:spcPct val="150000"/>
              </a:lnSpc>
              <a:spcAft>
                <a:spcPts val="0"/>
              </a:spcAft>
            </a:pPr>
            <a:r>
              <a:rPr lang="zh-CN" altLang="en-US" sz="3200" dirty="0" smtClean="0">
                <a:solidFill>
                  <a:schemeClr val="tx1"/>
                </a:solidFill>
                <a:latin typeface="宋体" panose="02010600030101010101" pitchFamily="2" charset="-122"/>
                <a:ea typeface="宋体" panose="02010600030101010101" pitchFamily="2" charset="-122"/>
              </a:rPr>
              <a:t>     奥</a:t>
            </a:r>
            <a:r>
              <a:rPr lang="zh-CN" altLang="en-US" sz="3200" dirty="0">
                <a:solidFill>
                  <a:schemeClr val="tx1"/>
                </a:solidFill>
                <a:latin typeface="宋体" panose="02010600030101010101" pitchFamily="2" charset="-122"/>
                <a:ea typeface="宋体" panose="02010600030101010101" pitchFamily="2" charset="-122"/>
              </a:rPr>
              <a:t>地利生态学家</a:t>
            </a:r>
            <a:r>
              <a:rPr lang="zh-CN" altLang="en-US" sz="3200" b="1" u="sng" dirty="0">
                <a:solidFill>
                  <a:schemeClr val="tx1"/>
                </a:solidFill>
                <a:latin typeface="宋体" panose="02010600030101010101" pitchFamily="2" charset="-122"/>
                <a:ea typeface="宋体" panose="02010600030101010101" pitchFamily="2" charset="-122"/>
              </a:rPr>
              <a:t>劳伦兹</a:t>
            </a:r>
            <a:r>
              <a:rPr lang="zh-CN" altLang="en-US" sz="3200" dirty="0">
                <a:solidFill>
                  <a:schemeClr val="tx1"/>
                </a:solidFill>
                <a:latin typeface="宋体" panose="02010600030101010101" pitchFamily="2" charset="-122"/>
                <a:ea typeface="宋体" panose="02010600030101010101" pitchFamily="2" charset="-122"/>
              </a:rPr>
              <a:t>在发现幼禽的印刻现象时最早提出“关键期”的概念。</a:t>
            </a:r>
          </a:p>
          <a:p>
            <a:pPr indent="0" algn="just" latinLnBrk="0">
              <a:lnSpc>
                <a:spcPct val="150000"/>
              </a:lnSpc>
              <a:spcAft>
                <a:spcPts val="0"/>
              </a:spcAft>
            </a:pPr>
            <a:r>
              <a:rPr lang="zh-CN" altLang="en-US" sz="3200" dirty="0" smtClean="0">
                <a:solidFill>
                  <a:schemeClr val="tx1"/>
                </a:solidFill>
                <a:latin typeface="宋体" panose="02010600030101010101" pitchFamily="2" charset="-122"/>
                <a:ea typeface="宋体" panose="02010600030101010101" pitchFamily="2" charset="-122"/>
              </a:rPr>
              <a:t>     </a:t>
            </a:r>
            <a:r>
              <a:rPr lang="zh-CN" altLang="en-US" sz="3200" u="sng" dirty="0" smtClean="0">
                <a:solidFill>
                  <a:schemeClr val="tx1"/>
                </a:solidFill>
                <a:latin typeface="宋体" panose="02010600030101010101" pitchFamily="2" charset="-122"/>
                <a:ea typeface="宋体" panose="02010600030101010101" pitchFamily="2" charset="-122"/>
              </a:rPr>
              <a:t>所</a:t>
            </a:r>
            <a:r>
              <a:rPr lang="zh-CN" altLang="en-US" sz="3200" u="sng" dirty="0">
                <a:solidFill>
                  <a:schemeClr val="tx1"/>
                </a:solidFill>
                <a:latin typeface="宋体" panose="02010600030101010101" pitchFamily="2" charset="-122"/>
                <a:ea typeface="宋体" panose="02010600030101010101" pitchFamily="2" charset="-122"/>
              </a:rPr>
              <a:t>谓关键期，是指个体发展过程中环境影响能起最大作用的时期。</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9872" y="4911383"/>
            <a:ext cx="6910929"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0944" y="700336"/>
            <a:ext cx="5460149" cy="962123"/>
          </a:xfrm>
          <a:prstGeom prst="rect">
            <a:avLst/>
          </a:prstGeom>
        </p:spPr>
        <p:txBody>
          <a:bodyPr wrap="none">
            <a:spAutoFit/>
          </a:bodyPr>
          <a:lstStyle/>
          <a:p>
            <a:pPr indent="177800" algn="just">
              <a:lnSpc>
                <a:spcPct val="157000"/>
              </a:lnSpc>
              <a:spcBef>
                <a:spcPts val="600"/>
              </a:spcBef>
              <a:spcAft>
                <a:spcPts val="600"/>
              </a:spcAft>
            </a:pPr>
            <a:r>
              <a:rPr lang="zh-CN" altLang="zh-CN" b="1" kern="100" dirty="0">
                <a:latin typeface="Times" panose="02020603050405020304" pitchFamily="18" charset="0"/>
                <a:ea typeface="方正魏碑_GBK"/>
                <a:cs typeface="Times New Roman" panose="02020603050405020304" pitchFamily="18" charset="0"/>
              </a:rPr>
              <a:t>（三）创造性思维的过程</a:t>
            </a:r>
            <a:endParaRPr lang="zh-CN" altLang="zh-CN" b="1" kern="100" dirty="0">
              <a:effectLst/>
              <a:latin typeface="Times" panose="02020603050405020304" pitchFamily="18" charset="0"/>
              <a:ea typeface="方正魏碑_GBK"/>
              <a:cs typeface="Times New Roman" panose="02020603050405020304" pitchFamily="18" charset="0"/>
            </a:endParaRPr>
          </a:p>
        </p:txBody>
      </p:sp>
      <p:sp>
        <p:nvSpPr>
          <p:cNvPr id="3" name="矩形 2"/>
          <p:cNvSpPr/>
          <p:nvPr/>
        </p:nvSpPr>
        <p:spPr>
          <a:xfrm>
            <a:off x="165696" y="2212504"/>
            <a:ext cx="12097344" cy="4141968"/>
          </a:xfrm>
          <a:prstGeom prst="rect">
            <a:avLst/>
          </a:prstGeom>
        </p:spPr>
        <p:txBody>
          <a:bodyPr wrap="square">
            <a:spAutoFit/>
          </a:bodyPr>
          <a:lstStyle/>
          <a:p>
            <a:pPr indent="266700" algn="just">
              <a:lnSpc>
                <a:spcPct val="150000"/>
              </a:lnSpc>
              <a:spcBef>
                <a:spcPts val="600"/>
              </a:spcBef>
              <a:spcAft>
                <a:spcPts val="600"/>
              </a:spcAft>
            </a:pPr>
            <a:r>
              <a:rPr lang="en-US" altLang="zh-CN" sz="4000" kern="100" dirty="0">
                <a:latin typeface="Calibri" panose="020F0502020204030204" pitchFamily="34" charset="0"/>
                <a:ea typeface="方正楷体"/>
              </a:rPr>
              <a:t>1.</a:t>
            </a:r>
            <a:r>
              <a:rPr lang="zh-CN" altLang="zh-CN" sz="4000" kern="100" dirty="0">
                <a:latin typeface="Calibri" panose="020F0502020204030204" pitchFamily="34" charset="0"/>
                <a:ea typeface="方正楷体"/>
              </a:rPr>
              <a:t>准备</a:t>
            </a:r>
            <a:r>
              <a:rPr lang="zh-CN" altLang="zh-CN" sz="4000" kern="100" dirty="0" smtClean="0">
                <a:latin typeface="Calibri" panose="020F0502020204030204" pitchFamily="34" charset="0"/>
                <a:ea typeface="方正楷体"/>
              </a:rPr>
              <a:t>阶段</a:t>
            </a:r>
            <a:r>
              <a:rPr lang="en-US" altLang="zh-CN" sz="4000" kern="100" dirty="0" smtClean="0">
                <a:latin typeface="Calibri" panose="020F0502020204030204" pitchFamily="34" charset="0"/>
                <a:ea typeface="方正楷体"/>
              </a:rPr>
              <a:t>——</a:t>
            </a:r>
            <a:r>
              <a:rPr lang="zh-CN" altLang="en-US" sz="4000" kern="100" dirty="0" smtClean="0">
                <a:latin typeface="Calibri" panose="020F0502020204030204" pitchFamily="34" charset="0"/>
                <a:ea typeface="方正楷体"/>
              </a:rPr>
              <a:t>搜集整理信息</a:t>
            </a:r>
            <a:endParaRPr lang="zh-CN" altLang="zh-CN" sz="4000" kern="100" dirty="0">
              <a:latin typeface="Calibri" panose="020F0502020204030204" pitchFamily="34" charset="0"/>
              <a:ea typeface="方正楷体"/>
            </a:endParaRPr>
          </a:p>
          <a:p>
            <a:pPr indent="266700" algn="just">
              <a:lnSpc>
                <a:spcPct val="150000"/>
              </a:lnSpc>
              <a:spcBef>
                <a:spcPts val="600"/>
              </a:spcBef>
              <a:spcAft>
                <a:spcPts val="600"/>
              </a:spcAft>
            </a:pPr>
            <a:r>
              <a:rPr lang="en-US" altLang="zh-CN" sz="4000" kern="100" dirty="0" smtClean="0">
                <a:latin typeface="Calibri" panose="020F0502020204030204" pitchFamily="34" charset="0"/>
                <a:ea typeface="方正楷体"/>
              </a:rPr>
              <a:t>2</a:t>
            </a:r>
            <a:r>
              <a:rPr lang="en-US" altLang="zh-CN" sz="4000" kern="100" dirty="0">
                <a:latin typeface="Calibri" panose="020F0502020204030204" pitchFamily="34" charset="0"/>
                <a:ea typeface="方正楷体"/>
              </a:rPr>
              <a:t>.</a:t>
            </a:r>
            <a:r>
              <a:rPr lang="zh-CN" altLang="zh-CN" sz="4000" kern="100" dirty="0">
                <a:latin typeface="Calibri" panose="020F0502020204030204" pitchFamily="34" charset="0"/>
                <a:ea typeface="方正楷体"/>
              </a:rPr>
              <a:t>酝酿</a:t>
            </a:r>
            <a:r>
              <a:rPr lang="zh-CN" altLang="zh-CN" sz="4000" kern="100" dirty="0" smtClean="0">
                <a:latin typeface="Calibri" panose="020F0502020204030204" pitchFamily="34" charset="0"/>
                <a:ea typeface="方正楷体"/>
              </a:rPr>
              <a:t>阶段</a:t>
            </a:r>
            <a:r>
              <a:rPr lang="en-US" altLang="zh-CN" sz="4000" kern="100" dirty="0" smtClean="0">
                <a:latin typeface="Calibri" panose="020F0502020204030204" pitchFamily="34" charset="0"/>
                <a:ea typeface="方正楷体"/>
              </a:rPr>
              <a:t>——</a:t>
            </a:r>
            <a:r>
              <a:rPr lang="zh-CN" altLang="en-US" sz="4000" kern="100" dirty="0" smtClean="0">
                <a:latin typeface="Calibri" panose="020F0502020204030204" pitchFamily="34" charset="0"/>
                <a:ea typeface="方正楷体"/>
              </a:rPr>
              <a:t>消化、吸收</a:t>
            </a:r>
            <a:endParaRPr lang="zh-CN" altLang="zh-CN" sz="4000" kern="100" dirty="0">
              <a:latin typeface="Calibri" panose="020F0502020204030204" pitchFamily="34" charset="0"/>
              <a:ea typeface="方正楷体"/>
            </a:endParaRPr>
          </a:p>
          <a:p>
            <a:pPr indent="266700" algn="just">
              <a:lnSpc>
                <a:spcPct val="150000"/>
              </a:lnSpc>
              <a:spcBef>
                <a:spcPts val="600"/>
              </a:spcBef>
              <a:spcAft>
                <a:spcPts val="600"/>
              </a:spcAft>
            </a:pPr>
            <a:r>
              <a:rPr lang="en-US" altLang="zh-CN" sz="4000" kern="100" dirty="0" smtClean="0">
                <a:latin typeface="Calibri" panose="020F0502020204030204" pitchFamily="34" charset="0"/>
                <a:ea typeface="方正楷体"/>
              </a:rPr>
              <a:t>3</a:t>
            </a:r>
            <a:r>
              <a:rPr lang="en-US" altLang="zh-CN" sz="4000" kern="100" dirty="0">
                <a:latin typeface="Calibri" panose="020F0502020204030204" pitchFamily="34" charset="0"/>
                <a:ea typeface="方正楷体"/>
              </a:rPr>
              <a:t>.</a:t>
            </a:r>
            <a:r>
              <a:rPr lang="zh-CN" altLang="zh-CN" sz="4000" kern="100" dirty="0">
                <a:latin typeface="Calibri" panose="020F0502020204030204" pitchFamily="34" charset="0"/>
                <a:ea typeface="方正楷体"/>
              </a:rPr>
              <a:t>豁朗</a:t>
            </a:r>
            <a:r>
              <a:rPr lang="zh-CN" altLang="zh-CN" sz="4000" kern="100" dirty="0" smtClean="0">
                <a:latin typeface="Calibri" panose="020F0502020204030204" pitchFamily="34" charset="0"/>
                <a:ea typeface="方正楷体"/>
              </a:rPr>
              <a:t>阶段</a:t>
            </a:r>
            <a:r>
              <a:rPr lang="en-US" altLang="zh-CN" sz="4000" kern="100" dirty="0" smtClean="0">
                <a:latin typeface="Calibri" panose="020F0502020204030204" pitchFamily="34" charset="0"/>
                <a:ea typeface="方正楷体"/>
              </a:rPr>
              <a:t>——</a:t>
            </a:r>
            <a:r>
              <a:rPr lang="zh-CN" altLang="en-US" sz="4000" kern="100" dirty="0" smtClean="0">
                <a:latin typeface="Calibri" panose="020F0502020204030204" pitchFamily="34" charset="0"/>
                <a:ea typeface="方正楷体"/>
              </a:rPr>
              <a:t>顿悟，灵感</a:t>
            </a:r>
            <a:endParaRPr lang="zh-CN" altLang="zh-CN" sz="4000" kern="100" dirty="0">
              <a:latin typeface="Calibri" panose="020F0502020204030204" pitchFamily="34" charset="0"/>
              <a:ea typeface="方正楷体"/>
            </a:endParaRPr>
          </a:p>
          <a:p>
            <a:pPr indent="266700" algn="just">
              <a:lnSpc>
                <a:spcPct val="150000"/>
              </a:lnSpc>
              <a:spcBef>
                <a:spcPts val="600"/>
              </a:spcBef>
              <a:spcAft>
                <a:spcPts val="600"/>
              </a:spcAft>
            </a:pPr>
            <a:r>
              <a:rPr lang="en-US" altLang="zh-CN" sz="4000" kern="100" dirty="0" smtClean="0">
                <a:latin typeface="Calibri" panose="020F0502020204030204" pitchFamily="34" charset="0"/>
                <a:ea typeface="方正楷体"/>
              </a:rPr>
              <a:t>4</a:t>
            </a:r>
            <a:r>
              <a:rPr lang="en-US" altLang="zh-CN" sz="4000" kern="100" dirty="0">
                <a:latin typeface="Calibri" panose="020F0502020204030204" pitchFamily="34" charset="0"/>
                <a:ea typeface="方正楷体"/>
              </a:rPr>
              <a:t>.</a:t>
            </a:r>
            <a:r>
              <a:rPr lang="zh-CN" altLang="zh-CN" sz="4000" kern="100" dirty="0">
                <a:latin typeface="Calibri" panose="020F0502020204030204" pitchFamily="34" charset="0"/>
                <a:ea typeface="方正楷体"/>
              </a:rPr>
              <a:t>验证</a:t>
            </a:r>
            <a:r>
              <a:rPr lang="zh-CN" altLang="zh-CN" sz="4000" kern="100" dirty="0" smtClean="0">
                <a:latin typeface="Calibri" panose="020F0502020204030204" pitchFamily="34" charset="0"/>
                <a:ea typeface="方正楷体"/>
              </a:rPr>
              <a:t>阶段</a:t>
            </a:r>
            <a:r>
              <a:rPr lang="en-US" altLang="zh-CN" sz="4000" kern="100" dirty="0" smtClean="0">
                <a:latin typeface="Calibri" panose="020F0502020204030204" pitchFamily="34" charset="0"/>
                <a:ea typeface="方正楷体"/>
              </a:rPr>
              <a:t>——</a:t>
            </a:r>
            <a:r>
              <a:rPr lang="zh-CN" altLang="en-US" sz="4000" kern="100" dirty="0" smtClean="0">
                <a:latin typeface="Calibri" panose="020F0502020204030204" pitchFamily="34" charset="0"/>
                <a:ea typeface="方正楷体"/>
              </a:rPr>
              <a:t>实施，检验</a:t>
            </a:r>
            <a:endParaRPr lang="zh-CN" altLang="zh-CN" sz="4000" kern="100" dirty="0">
              <a:effectLst/>
              <a:latin typeface="Calibri" panose="020F0502020204030204" pitchFamily="34" charset="0"/>
              <a:ea typeface="方正楷体"/>
            </a:endParaRPr>
          </a:p>
        </p:txBody>
      </p:sp>
    </p:spTree>
  </p:cSld>
  <p:clrMapOvr>
    <a:masterClrMapping/>
  </p:clrMapOvr>
  <p:transition spd="med"/>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57024" y="628328"/>
            <a:ext cx="5077224" cy="1045223"/>
          </a:xfrm>
          <a:prstGeom prst="rect">
            <a:avLst/>
          </a:prstGeom>
        </p:spPr>
        <p:txBody>
          <a:bodyPr wrap="square">
            <a:spAutoFit/>
          </a:bodyPr>
          <a:lstStyle/>
          <a:p>
            <a:pPr indent="203200" algn="just">
              <a:lnSpc>
                <a:spcPct val="172000"/>
              </a:lnSpc>
              <a:spcBef>
                <a:spcPts val="1300"/>
              </a:spcBef>
              <a:spcAft>
                <a:spcPts val="1300"/>
              </a:spcAft>
            </a:pPr>
            <a:r>
              <a:rPr lang="zh-CN" altLang="zh-CN" b="1" kern="100" dirty="0">
                <a:latin typeface="Calibri" panose="020F0502020204030204" pitchFamily="34" charset="0"/>
                <a:ea typeface="方正卡通简体"/>
              </a:rPr>
              <a:t>二、影响创造性的</a:t>
            </a:r>
            <a:r>
              <a:rPr lang="zh-CN" altLang="zh-CN" b="1" kern="100" dirty="0" smtClean="0">
                <a:latin typeface="Calibri" panose="020F0502020204030204" pitchFamily="34" charset="0"/>
                <a:ea typeface="方正卡通简体"/>
              </a:rPr>
              <a:t>因素</a:t>
            </a:r>
            <a:endParaRPr lang="zh-CN" altLang="zh-CN" b="1" kern="100" dirty="0">
              <a:latin typeface="Calibri" panose="020F0502020204030204" pitchFamily="34" charset="0"/>
              <a:ea typeface="方正卡通简体"/>
            </a:endParaRPr>
          </a:p>
        </p:txBody>
      </p:sp>
      <p:sp>
        <p:nvSpPr>
          <p:cNvPr id="3" name="矩形 2"/>
          <p:cNvSpPr/>
          <p:nvPr/>
        </p:nvSpPr>
        <p:spPr>
          <a:xfrm>
            <a:off x="237704" y="1492424"/>
            <a:ext cx="12514408" cy="8102218"/>
          </a:xfrm>
          <a:prstGeom prst="rect">
            <a:avLst/>
          </a:prstGeom>
        </p:spPr>
        <p:txBody>
          <a:bodyPr wrap="square">
            <a:spAutoFit/>
          </a:bodyPr>
          <a:lstStyle/>
          <a:p>
            <a:pPr lvl="0" indent="457200" algn="just">
              <a:lnSpc>
                <a:spcPct val="150000"/>
              </a:lnSpc>
              <a:spcBef>
                <a:spcPts val="0"/>
              </a:spcBef>
              <a:spcAft>
                <a:spcPts val="0"/>
              </a:spcAft>
            </a:pPr>
            <a:r>
              <a:rPr lang="zh-CN" altLang="zh-CN" sz="3200" b="1" kern="100" dirty="0">
                <a:latin typeface="宋体" panose="02010600030101010101" pitchFamily="2" charset="-122"/>
                <a:ea typeface="宋体" panose="02010600030101010101" pitchFamily="2" charset="-122"/>
                <a:cs typeface="Times New Roman" panose="02020603050405020304" pitchFamily="18" charset="0"/>
              </a:rPr>
              <a:t>（一）环境</a:t>
            </a:r>
          </a:p>
          <a:p>
            <a:pPr lvl="0" indent="457200" algn="just">
              <a:lnSpc>
                <a:spcPct val="150000"/>
              </a:lnSpc>
              <a:spcBef>
                <a:spcPts val="0"/>
              </a:spcBef>
              <a:spcAft>
                <a:spcPts val="0"/>
              </a:spcAft>
            </a:pPr>
            <a:r>
              <a:rPr lang="zh-CN" altLang="zh-CN" sz="3200" b="1" kern="100" dirty="0">
                <a:latin typeface="宋体" panose="02010600030101010101" pitchFamily="2" charset="-122"/>
                <a:ea typeface="宋体" panose="02010600030101010101" pitchFamily="2" charset="-122"/>
                <a:cs typeface="Times New Roman" panose="02020603050405020304" pitchFamily="18" charset="0"/>
              </a:rPr>
              <a:t>（二）智力</a:t>
            </a:r>
          </a:p>
          <a:p>
            <a:pPr lvl="0" indent="457200" algn="just">
              <a:lnSpc>
                <a:spcPct val="150000"/>
              </a:lnSpc>
              <a:spcBef>
                <a:spcPts val="0"/>
              </a:spcBef>
              <a:spcAft>
                <a:spcPts val="0"/>
              </a:spcAft>
            </a:pPr>
            <a:r>
              <a:rPr lang="en-US" altLang="zh-CN" sz="3200" kern="100" dirty="0" smtClean="0">
                <a:latin typeface="宋体" panose="02010600030101010101" pitchFamily="2" charset="-122"/>
                <a:ea typeface="宋体" panose="02010600030101010101" pitchFamily="2" charset="-122"/>
                <a:cs typeface="Times New Roman" panose="02020603050405020304" pitchFamily="18" charset="0"/>
              </a:rPr>
              <a:t>  </a:t>
            </a:r>
            <a:r>
              <a:rPr lang="zh-CN" altLang="zh-CN" sz="3200" kern="100" dirty="0" smtClean="0">
                <a:latin typeface="宋体" panose="02010600030101010101" pitchFamily="2" charset="-122"/>
                <a:ea typeface="宋体" panose="02010600030101010101" pitchFamily="2" charset="-122"/>
                <a:cs typeface="Times New Roman" panose="02020603050405020304" pitchFamily="18" charset="0"/>
              </a:rPr>
              <a:t>创造性</a:t>
            </a:r>
            <a:r>
              <a:rPr lang="zh-CN" altLang="zh-CN" sz="3200" kern="100" dirty="0">
                <a:latin typeface="宋体" panose="02010600030101010101" pitchFamily="2" charset="-122"/>
                <a:ea typeface="宋体" panose="02010600030101010101" pitchFamily="2" charset="-122"/>
                <a:cs typeface="Times New Roman" panose="02020603050405020304" pitchFamily="18" charset="0"/>
              </a:rPr>
              <a:t>与智力的关系并非简单的线性关系，二者既有独立性，又在某种条件下具有相关性，整体上</a:t>
            </a:r>
            <a:r>
              <a:rPr lang="zh-CN" altLang="zh-CN" sz="3200"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呈正相关趋势</a:t>
            </a:r>
            <a:r>
              <a:rPr lang="zh-CN" altLang="zh-CN" sz="3200" kern="100" dirty="0">
                <a:latin typeface="宋体" panose="02010600030101010101" pitchFamily="2" charset="-122"/>
                <a:ea typeface="宋体" panose="02010600030101010101" pitchFamily="2" charset="-122"/>
                <a:cs typeface="Times New Roman" panose="02020603050405020304" pitchFamily="18" charset="0"/>
              </a:rPr>
              <a:t>。高智商是高创造性的必要条件，但不是充分条件。其基本关系表现为</a:t>
            </a:r>
            <a:r>
              <a:rPr lang="zh-CN" altLang="zh-CN" sz="3200" kern="100" dirty="0" smtClean="0">
                <a:latin typeface="宋体" panose="02010600030101010101" pitchFamily="2" charset="-122"/>
                <a:ea typeface="宋体" panose="02010600030101010101" pitchFamily="2" charset="-122"/>
                <a:cs typeface="Times New Roman" panose="02020603050405020304" pitchFamily="18" charset="0"/>
              </a:rPr>
              <a:t>：</a:t>
            </a:r>
            <a:endParaRPr lang="en-US" altLang="zh-CN" sz="3200" kern="100" dirty="0" smtClean="0">
              <a:latin typeface="宋体" panose="02010600030101010101" pitchFamily="2" charset="-122"/>
              <a:ea typeface="宋体" panose="02010600030101010101" pitchFamily="2" charset="-122"/>
              <a:cs typeface="Times New Roman" panose="02020603050405020304" pitchFamily="18" charset="0"/>
            </a:endParaRPr>
          </a:p>
          <a:p>
            <a:pPr lvl="0" indent="457200" algn="just">
              <a:lnSpc>
                <a:spcPct val="150000"/>
              </a:lnSpc>
              <a:spcBef>
                <a:spcPts val="0"/>
              </a:spcBef>
              <a:spcAft>
                <a:spcPts val="0"/>
              </a:spcAft>
            </a:pPr>
            <a:r>
              <a:rPr lang="en-US" altLang="zh-CN" sz="3200" kern="100" dirty="0" smtClean="0">
                <a:solidFill>
                  <a:srgbClr val="FF0000"/>
                </a:solidFill>
                <a:latin typeface="宋体" panose="02010600030101010101" pitchFamily="2" charset="-122"/>
                <a:ea typeface="宋体" panose="02010600030101010101" pitchFamily="2" charset="-122"/>
                <a:cs typeface="Times New Roman" panose="02020603050405020304" pitchFamily="18" charset="0"/>
              </a:rPr>
              <a:t>1.</a:t>
            </a:r>
            <a:r>
              <a:rPr lang="zh-CN" altLang="en-US" sz="3200" kern="100" dirty="0" smtClean="0">
                <a:solidFill>
                  <a:srgbClr val="FF0000"/>
                </a:solidFill>
                <a:latin typeface="宋体" panose="02010600030101010101" pitchFamily="2" charset="-122"/>
                <a:ea typeface="宋体" panose="02010600030101010101" pitchFamily="2" charset="-122"/>
                <a:cs typeface="Times New Roman" panose="02020603050405020304" pitchFamily="18" charset="0"/>
              </a:rPr>
              <a:t>低</a:t>
            </a:r>
            <a:r>
              <a:rPr lang="zh-CN" altLang="en-US" sz="3200"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智商不可能具有创造性。</a:t>
            </a:r>
          </a:p>
          <a:p>
            <a:pPr lvl="0" indent="457200" algn="just">
              <a:lnSpc>
                <a:spcPct val="150000"/>
              </a:lnSpc>
              <a:spcBef>
                <a:spcPts val="0"/>
              </a:spcBef>
              <a:spcAft>
                <a:spcPts val="0"/>
              </a:spcAft>
            </a:pPr>
            <a:r>
              <a:rPr lang="en-US" altLang="zh-CN" sz="3200" kern="100" dirty="0" smtClean="0">
                <a:solidFill>
                  <a:srgbClr val="FF0000"/>
                </a:solidFill>
                <a:latin typeface="宋体" panose="02010600030101010101" pitchFamily="2" charset="-122"/>
                <a:ea typeface="宋体" panose="02010600030101010101" pitchFamily="2" charset="-122"/>
                <a:cs typeface="Times New Roman" panose="02020603050405020304" pitchFamily="18" charset="0"/>
              </a:rPr>
              <a:t>2.</a:t>
            </a:r>
            <a:r>
              <a:rPr lang="zh-CN" altLang="en-US" sz="3200" kern="100" dirty="0" smtClean="0">
                <a:solidFill>
                  <a:srgbClr val="FF0000"/>
                </a:solidFill>
                <a:latin typeface="宋体" panose="02010600030101010101" pitchFamily="2" charset="-122"/>
                <a:ea typeface="宋体" panose="02010600030101010101" pitchFamily="2" charset="-122"/>
                <a:cs typeface="Times New Roman" panose="02020603050405020304" pitchFamily="18" charset="0"/>
              </a:rPr>
              <a:t>高</a:t>
            </a:r>
            <a:r>
              <a:rPr lang="zh-CN" altLang="en-US" sz="3200"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智商可能有高创造性，也可能有低创造性。</a:t>
            </a:r>
          </a:p>
          <a:p>
            <a:pPr lvl="0" indent="457200" algn="just">
              <a:lnSpc>
                <a:spcPct val="150000"/>
              </a:lnSpc>
              <a:spcBef>
                <a:spcPts val="0"/>
              </a:spcBef>
              <a:spcAft>
                <a:spcPts val="0"/>
              </a:spcAft>
            </a:pPr>
            <a:r>
              <a:rPr lang="en-US" altLang="zh-CN" sz="3200" kern="100" dirty="0" smtClean="0">
                <a:solidFill>
                  <a:srgbClr val="FF0000"/>
                </a:solidFill>
                <a:latin typeface="宋体" panose="02010600030101010101" pitchFamily="2" charset="-122"/>
                <a:ea typeface="宋体" panose="02010600030101010101" pitchFamily="2" charset="-122"/>
                <a:cs typeface="Times New Roman" panose="02020603050405020304" pitchFamily="18" charset="0"/>
              </a:rPr>
              <a:t>3.</a:t>
            </a:r>
            <a:r>
              <a:rPr lang="zh-CN" altLang="en-US" sz="3200" kern="100" dirty="0" smtClean="0">
                <a:solidFill>
                  <a:srgbClr val="FF0000"/>
                </a:solidFill>
                <a:latin typeface="宋体" panose="02010600030101010101" pitchFamily="2" charset="-122"/>
                <a:ea typeface="宋体" panose="02010600030101010101" pitchFamily="2" charset="-122"/>
                <a:cs typeface="Times New Roman" panose="02020603050405020304" pitchFamily="18" charset="0"/>
              </a:rPr>
              <a:t>低</a:t>
            </a:r>
            <a:r>
              <a:rPr lang="zh-CN" altLang="en-US" sz="3200"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创造性者的智商水平可能高，也可能低。</a:t>
            </a:r>
          </a:p>
          <a:p>
            <a:pPr lvl="0" indent="457200" algn="just">
              <a:lnSpc>
                <a:spcPct val="150000"/>
              </a:lnSpc>
              <a:spcBef>
                <a:spcPts val="0"/>
              </a:spcBef>
              <a:spcAft>
                <a:spcPts val="0"/>
              </a:spcAft>
            </a:pPr>
            <a:r>
              <a:rPr lang="en-US" altLang="zh-CN" sz="3200" kern="100" dirty="0" smtClean="0">
                <a:solidFill>
                  <a:srgbClr val="FF0000"/>
                </a:solidFill>
                <a:latin typeface="宋体" panose="02010600030101010101" pitchFamily="2" charset="-122"/>
                <a:ea typeface="宋体" panose="02010600030101010101" pitchFamily="2" charset="-122"/>
                <a:cs typeface="Times New Roman" panose="02020603050405020304" pitchFamily="18" charset="0"/>
              </a:rPr>
              <a:t>4.</a:t>
            </a:r>
            <a:r>
              <a:rPr lang="zh-CN" altLang="en-US" sz="3200" kern="100" dirty="0" smtClean="0">
                <a:solidFill>
                  <a:srgbClr val="FF0000"/>
                </a:solidFill>
                <a:latin typeface="宋体" panose="02010600030101010101" pitchFamily="2" charset="-122"/>
                <a:ea typeface="宋体" panose="02010600030101010101" pitchFamily="2" charset="-122"/>
                <a:cs typeface="Times New Roman" panose="02020603050405020304" pitchFamily="18" charset="0"/>
              </a:rPr>
              <a:t>高</a:t>
            </a:r>
            <a:r>
              <a:rPr lang="zh-CN" altLang="en-US" sz="3200"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创造性者必须有高于一般水平的智商。</a:t>
            </a:r>
          </a:p>
          <a:p>
            <a:pPr lvl="0" indent="457200" algn="just">
              <a:lnSpc>
                <a:spcPct val="150000"/>
              </a:lnSpc>
              <a:spcBef>
                <a:spcPts val="0"/>
              </a:spcBef>
              <a:spcAft>
                <a:spcPts val="0"/>
              </a:spcAft>
            </a:pPr>
            <a:r>
              <a:rPr lang="zh-CN" altLang="en-US" sz="3200"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上述关系表明，高智商虽非高创造性的充分条件，但可以说是高创造性的必要条件</a:t>
            </a:r>
            <a:r>
              <a:rPr lang="zh-CN" altLang="en-US" sz="3200" kern="100" dirty="0" smtClean="0">
                <a:solidFill>
                  <a:srgbClr val="FF0000"/>
                </a:solidFill>
                <a:latin typeface="宋体" panose="02010600030101010101" pitchFamily="2" charset="-122"/>
                <a:ea typeface="宋体" panose="02010600030101010101" pitchFamily="2" charset="-122"/>
                <a:cs typeface="Times New Roman" panose="02020603050405020304" pitchFamily="18" charset="0"/>
              </a:rPr>
              <a:t>。</a:t>
            </a:r>
            <a:endParaRPr lang="zh-CN" altLang="en-US" sz="3200" kern="1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spTree>
  </p:cSld>
  <p:clrMapOvr>
    <a:masterClrMapping/>
  </p:clrMapOvr>
  <p:transition spd="med"/>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367980" y="700336"/>
            <a:ext cx="12169352" cy="8494633"/>
          </a:xfrm>
          <a:prstGeom prst="rect">
            <a:avLst/>
          </a:prstGeom>
        </p:spPr>
        <p:txBody>
          <a:bodyPr wrap="square">
            <a:spAutoFit/>
          </a:bodyPr>
          <a:lstStyle/>
          <a:p>
            <a:pPr marL="0" marR="0" lvl="0" indent="457200" algn="just" defTabSz="584200" rtl="0" eaLnBrk="0" fontAlgn="base" latinLnBrk="0" hangingPunct="0">
              <a:lnSpc>
                <a:spcPct val="150000"/>
              </a:lnSpc>
              <a:spcBef>
                <a:spcPts val="0"/>
              </a:spcBef>
              <a:spcAft>
                <a:spcPts val="0"/>
              </a:spcAft>
              <a:buClrTx/>
              <a:buSzTx/>
              <a:buFontTx/>
              <a:buNone/>
              <a:defRPr/>
            </a:pPr>
            <a:r>
              <a:rPr kumimoji="0" lang="zh-CN" altLang="zh-CN" sz="2600" b="1" i="0" u="none" strike="noStrike" kern="1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a:t>
            </a:r>
            <a:r>
              <a:rPr kumimoji="0" lang="zh-CN" altLang="zh-CN" sz="2600" b="1"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三）个性</a:t>
            </a:r>
          </a:p>
          <a:p>
            <a:pPr marL="0" marR="0" lvl="0" indent="457200" algn="just" defTabSz="584200" rtl="0" eaLnBrk="0" fontAlgn="base" latinLnBrk="0" hangingPunct="0">
              <a:lnSpc>
                <a:spcPct val="150000"/>
              </a:lnSpc>
              <a:spcBef>
                <a:spcPts val="0"/>
              </a:spcBef>
              <a:spcAft>
                <a:spcPts val="0"/>
              </a:spcAft>
              <a:buClrTx/>
              <a:buSzTx/>
              <a:buFontTx/>
              <a:buNone/>
              <a:defRPr/>
            </a:pPr>
            <a:r>
              <a:rPr kumimoji="0" lang="en-US" altLang="zh-CN" sz="2600" b="1" i="0" u="none" strike="noStrike" kern="1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sym typeface="Helvetica Neue" charset="0"/>
              </a:rPr>
              <a:t>(</a:t>
            </a:r>
            <a:r>
              <a:rPr kumimoji="0" lang="en-US" altLang="zh-CN" sz="2600" b="1"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1)</a:t>
            </a:r>
            <a:r>
              <a:rPr kumimoji="0" lang="zh-CN" altLang="en-US" sz="2600" b="1"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有幽默感</a:t>
            </a:r>
            <a:r>
              <a:rPr kumimoji="0" lang="zh-CN" altLang="en-US" sz="26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，即使面对较困难或严肃的问题情境时，也能表现出较多的幽默；</a:t>
            </a:r>
          </a:p>
          <a:p>
            <a:pPr marL="0" marR="0" lvl="0" indent="457200" algn="just" defTabSz="584200" rtl="0" eaLnBrk="0" fontAlgn="base" latinLnBrk="0" hangingPunct="0">
              <a:lnSpc>
                <a:spcPct val="150000"/>
              </a:lnSpc>
              <a:spcBef>
                <a:spcPts val="0"/>
              </a:spcBef>
              <a:spcAft>
                <a:spcPts val="0"/>
              </a:spcAft>
              <a:buClrTx/>
              <a:buSzTx/>
              <a:buFontTx/>
              <a:buNone/>
              <a:defRPr/>
            </a:pPr>
            <a:r>
              <a:rPr kumimoji="0" lang="en-US" altLang="zh-CN" sz="2600" b="1" i="0" u="none" strike="noStrike" kern="1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sym typeface="Helvetica Neue" charset="0"/>
              </a:rPr>
              <a:t>(</a:t>
            </a:r>
            <a:r>
              <a:rPr kumimoji="0" lang="en-US" altLang="zh-CN" sz="2600" b="1"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2)</a:t>
            </a:r>
            <a:r>
              <a:rPr kumimoji="0" lang="zh-CN" altLang="en-US" sz="2600" b="1"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有抱负和强烈的动机</a:t>
            </a:r>
            <a:r>
              <a:rPr kumimoji="0" lang="zh-CN" altLang="en-US" sz="26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，对工作有热忱，有决心，即使遇到困难，或面对单调乏味的工作情境，他们也能坚持，并自得其乐；</a:t>
            </a:r>
          </a:p>
          <a:p>
            <a:pPr marL="0" marR="0" lvl="0" indent="457200" algn="just" defTabSz="584200" rtl="0" eaLnBrk="0" fontAlgn="base" latinLnBrk="0" hangingPunct="0">
              <a:lnSpc>
                <a:spcPct val="150000"/>
              </a:lnSpc>
              <a:spcBef>
                <a:spcPts val="0"/>
              </a:spcBef>
              <a:spcAft>
                <a:spcPts val="0"/>
              </a:spcAft>
              <a:buClrTx/>
              <a:buSzTx/>
              <a:buFontTx/>
              <a:buNone/>
              <a:defRPr/>
            </a:pPr>
            <a:r>
              <a:rPr kumimoji="0" lang="en-US" altLang="zh-CN" sz="2600" b="1" i="0" u="none" strike="noStrike" kern="1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sym typeface="Helvetica Neue" charset="0"/>
              </a:rPr>
              <a:t>(</a:t>
            </a:r>
            <a:r>
              <a:rPr kumimoji="0" lang="en-US" altLang="zh-CN" sz="2600" b="1"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3)</a:t>
            </a:r>
            <a:r>
              <a:rPr kumimoji="0" lang="zh-CN" altLang="en-US" sz="2600" b="1"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能够容忍模糊与错误</a:t>
            </a:r>
            <a:r>
              <a:rPr kumimoji="0" lang="zh-CN" altLang="en-US" sz="26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承认矛盾，对无结构的问题或错综复杂的问题、对那些违反“常识”的假设和观念都能够坦然接受，反对以武断、虚假、简化等草率的方式处理复杂或矛盾的问题，具有较高的挫折忍受力，愿意付出无报酬的代价，去从事无法预期的工作</a:t>
            </a:r>
            <a:r>
              <a:rPr kumimoji="0" lang="zh-CN" altLang="en-US" sz="2600" b="0" i="0" u="none" strike="noStrike" kern="1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sym typeface="Helvetica Neue" charset="0"/>
              </a:rPr>
              <a:t>；</a:t>
            </a:r>
            <a:endParaRPr kumimoji="0" lang="en-US" altLang="zh-CN" sz="2600" b="0" i="0" u="none" strike="noStrike" kern="1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sym typeface="Helvetica Neue" charset="0"/>
            </a:endParaRPr>
          </a:p>
          <a:p>
            <a:pPr marL="0" marR="0" lvl="0" indent="457200" algn="just" defTabSz="584200" rtl="0" eaLnBrk="0" fontAlgn="base" latinLnBrk="0" hangingPunct="0">
              <a:lnSpc>
                <a:spcPct val="150000"/>
              </a:lnSpc>
              <a:spcBef>
                <a:spcPts val="0"/>
              </a:spcBef>
              <a:spcAft>
                <a:spcPts val="0"/>
              </a:spcAft>
              <a:buClrTx/>
              <a:buSzTx/>
              <a:buFontTx/>
              <a:buNone/>
              <a:defRPr/>
            </a:pPr>
            <a:r>
              <a:rPr kumimoji="0" lang="en-US" altLang="zh-CN" sz="2600" b="1"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(4)</a:t>
            </a:r>
            <a:r>
              <a:rPr kumimoji="0" lang="zh-CN" altLang="en-US" sz="2600" b="1"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喜欢幻想</a:t>
            </a:r>
            <a:r>
              <a:rPr kumimoji="0" lang="zh-CN" altLang="en-US" sz="26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，在日常生活中比一般人有更多的梦想，但能够自由地往返于现实与幻想之间；</a:t>
            </a:r>
          </a:p>
          <a:p>
            <a:pPr marL="0" marR="0" lvl="0" indent="457200" algn="just" defTabSz="584200" rtl="0" eaLnBrk="0" fontAlgn="base" latinLnBrk="0" hangingPunct="0">
              <a:lnSpc>
                <a:spcPct val="150000"/>
              </a:lnSpc>
              <a:spcBef>
                <a:spcPts val="0"/>
              </a:spcBef>
              <a:spcAft>
                <a:spcPts val="0"/>
              </a:spcAft>
              <a:buClrTx/>
              <a:buSzTx/>
              <a:buFontTx/>
              <a:buNone/>
              <a:defRPr/>
            </a:pPr>
            <a:r>
              <a:rPr kumimoji="0" lang="en-US" altLang="zh-CN" sz="2600" b="1" i="0" u="none" strike="noStrike" kern="1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sym typeface="Helvetica Neue" charset="0"/>
              </a:rPr>
              <a:t>(</a:t>
            </a:r>
            <a:r>
              <a:rPr kumimoji="0" lang="en-US" altLang="zh-CN" sz="2600" b="1"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5)</a:t>
            </a:r>
            <a:r>
              <a:rPr kumimoji="0" lang="zh-CN" altLang="en-US" sz="2600" b="1"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有强烈的好奇心</a:t>
            </a:r>
            <a:r>
              <a:rPr kumimoji="0" lang="zh-CN" altLang="en-US" sz="26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，不断地提出问题，新奇的方法来探究问题，不怕失败；</a:t>
            </a:r>
          </a:p>
          <a:p>
            <a:pPr marL="0" marR="0" lvl="0" indent="457200" algn="just" defTabSz="584200" rtl="0" eaLnBrk="0" fontAlgn="base" latinLnBrk="0" hangingPunct="0">
              <a:lnSpc>
                <a:spcPct val="150000"/>
              </a:lnSpc>
              <a:spcBef>
                <a:spcPts val="0"/>
              </a:spcBef>
              <a:spcAft>
                <a:spcPts val="0"/>
              </a:spcAft>
              <a:buClrTx/>
              <a:buSzTx/>
              <a:buFontTx/>
              <a:buNone/>
              <a:defRPr/>
            </a:pPr>
            <a:r>
              <a:rPr kumimoji="0" lang="en-US" altLang="zh-CN" sz="2600" b="1" i="0" u="none" strike="noStrike" kern="1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sym typeface="Helvetica Neue" charset="0"/>
              </a:rPr>
              <a:t>(</a:t>
            </a:r>
            <a:r>
              <a:rPr kumimoji="0" lang="en-US" altLang="zh-CN" sz="2600" b="1"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6)</a:t>
            </a:r>
            <a:r>
              <a:rPr kumimoji="0" lang="zh-CN" altLang="en-US" sz="2600" b="1"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具有独立性</a:t>
            </a:r>
            <a:r>
              <a:rPr kumimoji="0" lang="zh-CN" altLang="en-US" sz="26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，他们常常不迷信权威，自己在他人心目中的印象。有浓厚的认识兴趣，喜欢猎奇，喜欢尝试不随大流，不落俗套，好表现，很少</a:t>
            </a:r>
            <a:r>
              <a:rPr kumimoji="0" lang="zh-CN" altLang="en-US" sz="2600" b="0" i="0" u="none" strike="noStrike" kern="1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sym typeface="Helvetica Neue" charset="0"/>
              </a:rPr>
              <a:t>考虑自己在他人心目中的形象。</a:t>
            </a:r>
            <a:endParaRPr kumimoji="0" lang="zh-CN" altLang="zh-CN" sz="26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endParaRPr>
          </a:p>
        </p:txBody>
      </p:sp>
    </p:spTree>
  </p:cSld>
  <p:clrMapOvr>
    <a:masterClrMapping/>
  </p:clrMapOvr>
  <p:transition spd="med"/>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453728" y="844352"/>
            <a:ext cx="11809312" cy="8137549"/>
          </a:xfrm>
          <a:prstGeom prst="rect">
            <a:avLst/>
          </a:prstGeom>
        </p:spPr>
        <p:txBody>
          <a:bodyPr wrap="square">
            <a:spAutoFit/>
          </a:bodyPr>
          <a:lstStyle/>
          <a:p>
            <a:pPr indent="203200" algn="just">
              <a:lnSpc>
                <a:spcPct val="172000"/>
              </a:lnSpc>
              <a:spcBef>
                <a:spcPts val="1300"/>
              </a:spcBef>
              <a:spcAft>
                <a:spcPts val="1300"/>
              </a:spcAft>
            </a:pPr>
            <a:r>
              <a:rPr lang="zh-CN" altLang="zh-CN" b="1" kern="100" dirty="0">
                <a:latin typeface="Calibri" panose="020F0502020204030204" pitchFamily="34" charset="0"/>
                <a:ea typeface="方正卡通简体"/>
              </a:rPr>
              <a:t>三、创造性的</a:t>
            </a:r>
            <a:r>
              <a:rPr lang="zh-CN" altLang="zh-CN" b="1" kern="100" dirty="0" smtClean="0">
                <a:latin typeface="Calibri" panose="020F0502020204030204" pitchFamily="34" charset="0"/>
                <a:ea typeface="方正卡通简体"/>
              </a:rPr>
              <a:t>培养</a:t>
            </a:r>
            <a:endParaRPr lang="en-US" altLang="zh-CN" b="1" kern="100" dirty="0" smtClean="0">
              <a:latin typeface="Calibri" panose="020F0502020204030204" pitchFamily="34" charset="0"/>
              <a:ea typeface="方正卡通简体"/>
            </a:endParaRPr>
          </a:p>
          <a:p>
            <a:pPr indent="177800" algn="just">
              <a:lnSpc>
                <a:spcPct val="157000"/>
              </a:lnSpc>
              <a:spcBef>
                <a:spcPts val="600"/>
              </a:spcBef>
              <a:spcAft>
                <a:spcPts val="600"/>
              </a:spcAft>
            </a:pPr>
            <a:r>
              <a:rPr lang="zh-CN" altLang="zh-CN" kern="100" dirty="0">
                <a:latin typeface="宋体" panose="02010600030101010101" pitchFamily="2" charset="-122"/>
                <a:ea typeface="宋体" panose="02010600030101010101" pitchFamily="2" charset="-122"/>
                <a:cs typeface="Times New Roman" panose="02020603050405020304" pitchFamily="18" charset="0"/>
              </a:rPr>
              <a:t>（一）创设有利于创造性产生的</a:t>
            </a:r>
            <a:r>
              <a:rPr lang="zh-CN" altLang="zh-CN" b="1"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适宜环境</a:t>
            </a:r>
          </a:p>
          <a:p>
            <a:pPr indent="266700" algn="just">
              <a:spcBef>
                <a:spcPts val="600"/>
              </a:spcBef>
              <a:spcAft>
                <a:spcPts val="600"/>
              </a:spcAft>
            </a:pPr>
            <a:r>
              <a:rPr lang="en-US" altLang="zh-CN" kern="100" dirty="0">
                <a:latin typeface="宋体" panose="02010600030101010101" pitchFamily="2" charset="-122"/>
                <a:ea typeface="宋体" panose="02010600030101010101" pitchFamily="2" charset="-122"/>
              </a:rPr>
              <a:t>1.</a:t>
            </a:r>
            <a:r>
              <a:rPr lang="zh-CN" altLang="zh-CN" kern="100" dirty="0">
                <a:latin typeface="宋体" panose="02010600030101010101" pitchFamily="2" charset="-122"/>
                <a:ea typeface="宋体" panose="02010600030101010101" pitchFamily="2" charset="-122"/>
              </a:rPr>
              <a:t>创设宽松的心理环境</a:t>
            </a:r>
          </a:p>
          <a:p>
            <a:pPr indent="266700" algn="just">
              <a:spcBef>
                <a:spcPts val="600"/>
              </a:spcBef>
              <a:spcAft>
                <a:spcPts val="600"/>
              </a:spcAft>
            </a:pPr>
            <a:r>
              <a:rPr lang="en-US" altLang="zh-CN" kern="100" dirty="0">
                <a:latin typeface="宋体" panose="02010600030101010101" pitchFamily="2" charset="-122"/>
                <a:ea typeface="宋体" panose="02010600030101010101" pitchFamily="2" charset="-122"/>
              </a:rPr>
              <a:t>2.</a:t>
            </a:r>
            <a:r>
              <a:rPr lang="zh-CN" altLang="zh-CN" kern="100" dirty="0">
                <a:latin typeface="宋体" panose="02010600030101010101" pitchFamily="2" charset="-122"/>
                <a:ea typeface="宋体" panose="02010600030101010101" pitchFamily="2" charset="-122"/>
              </a:rPr>
              <a:t>给学生留有充分选择的余地</a:t>
            </a:r>
          </a:p>
          <a:p>
            <a:pPr indent="177800" algn="just">
              <a:lnSpc>
                <a:spcPct val="157000"/>
              </a:lnSpc>
              <a:spcBef>
                <a:spcPts val="600"/>
              </a:spcBef>
              <a:spcAft>
                <a:spcPts val="600"/>
              </a:spcAft>
            </a:pPr>
            <a:r>
              <a:rPr lang="zh-CN" altLang="zh-CN" kern="100" dirty="0">
                <a:latin typeface="宋体" panose="02010600030101010101" pitchFamily="2" charset="-122"/>
                <a:ea typeface="宋体" panose="02010600030101010101" pitchFamily="2" charset="-122"/>
                <a:cs typeface="Times New Roman" panose="02020603050405020304" pitchFamily="18" charset="0"/>
              </a:rPr>
              <a:t>（二）注重</a:t>
            </a:r>
            <a:r>
              <a:rPr lang="zh-CN" altLang="zh-CN" b="1"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创造性个性的塑造</a:t>
            </a:r>
          </a:p>
          <a:p>
            <a:pPr indent="266700" algn="just">
              <a:spcBef>
                <a:spcPts val="600"/>
              </a:spcBef>
              <a:spcAft>
                <a:spcPts val="600"/>
              </a:spcAft>
            </a:pPr>
            <a:r>
              <a:rPr lang="en-US" altLang="zh-CN" kern="100" dirty="0">
                <a:latin typeface="宋体" panose="02010600030101010101" pitchFamily="2" charset="-122"/>
                <a:ea typeface="宋体" panose="02010600030101010101" pitchFamily="2" charset="-122"/>
              </a:rPr>
              <a:t>1.</a:t>
            </a:r>
            <a:r>
              <a:rPr lang="zh-CN" altLang="zh-CN" kern="100" dirty="0">
                <a:latin typeface="宋体" panose="02010600030101010101" pitchFamily="2" charset="-122"/>
                <a:ea typeface="宋体" panose="02010600030101010101" pitchFamily="2" charset="-122"/>
              </a:rPr>
              <a:t>保护好奇心</a:t>
            </a:r>
          </a:p>
          <a:p>
            <a:pPr indent="266700" algn="just">
              <a:spcBef>
                <a:spcPts val="600"/>
              </a:spcBef>
              <a:spcAft>
                <a:spcPts val="600"/>
              </a:spcAft>
            </a:pPr>
            <a:r>
              <a:rPr lang="en-US" altLang="zh-CN" kern="100" dirty="0">
                <a:latin typeface="宋体" panose="02010600030101010101" pitchFamily="2" charset="-122"/>
                <a:ea typeface="宋体" panose="02010600030101010101" pitchFamily="2" charset="-122"/>
              </a:rPr>
              <a:t>2.</a:t>
            </a:r>
            <a:r>
              <a:rPr lang="zh-CN" altLang="zh-CN" kern="100" dirty="0">
                <a:latin typeface="宋体" panose="02010600030101010101" pitchFamily="2" charset="-122"/>
                <a:ea typeface="宋体" panose="02010600030101010101" pitchFamily="2" charset="-122"/>
              </a:rPr>
              <a:t>解除个体对答错问题的恐惧心理</a:t>
            </a:r>
          </a:p>
          <a:p>
            <a:pPr indent="266700" algn="just">
              <a:spcBef>
                <a:spcPts val="600"/>
              </a:spcBef>
              <a:spcAft>
                <a:spcPts val="600"/>
              </a:spcAft>
            </a:pPr>
            <a:r>
              <a:rPr lang="en-US" altLang="zh-CN" kern="100" dirty="0">
                <a:latin typeface="宋体" panose="02010600030101010101" pitchFamily="2" charset="-122"/>
                <a:ea typeface="宋体" panose="02010600030101010101" pitchFamily="2" charset="-122"/>
              </a:rPr>
              <a:t>3.</a:t>
            </a:r>
            <a:r>
              <a:rPr lang="zh-CN" altLang="zh-CN" kern="100" dirty="0">
                <a:latin typeface="宋体" panose="02010600030101010101" pitchFamily="2" charset="-122"/>
                <a:ea typeface="宋体" panose="02010600030101010101" pitchFamily="2" charset="-122"/>
              </a:rPr>
              <a:t>鼓励独立性和创新精神</a:t>
            </a:r>
          </a:p>
          <a:p>
            <a:pPr indent="266700" algn="just">
              <a:spcBef>
                <a:spcPts val="600"/>
              </a:spcBef>
              <a:spcAft>
                <a:spcPts val="600"/>
              </a:spcAft>
            </a:pPr>
            <a:r>
              <a:rPr lang="en-US" altLang="zh-CN" kern="100" dirty="0">
                <a:latin typeface="宋体" panose="02010600030101010101" pitchFamily="2" charset="-122"/>
                <a:ea typeface="宋体" panose="02010600030101010101" pitchFamily="2" charset="-122"/>
              </a:rPr>
              <a:t>4.</a:t>
            </a:r>
            <a:r>
              <a:rPr lang="zh-CN" altLang="zh-CN" kern="100" dirty="0">
                <a:latin typeface="宋体" panose="02010600030101010101" pitchFamily="2" charset="-122"/>
                <a:ea typeface="宋体" panose="02010600030101010101" pitchFamily="2" charset="-122"/>
              </a:rPr>
              <a:t>重视非逻辑思维能力</a:t>
            </a:r>
          </a:p>
          <a:p>
            <a:pPr indent="266700" algn="just">
              <a:spcBef>
                <a:spcPts val="600"/>
              </a:spcBef>
              <a:spcAft>
                <a:spcPts val="600"/>
              </a:spcAft>
            </a:pPr>
            <a:r>
              <a:rPr lang="en-US" altLang="zh-CN" kern="100" dirty="0">
                <a:latin typeface="宋体" panose="02010600030101010101" pitchFamily="2" charset="-122"/>
                <a:ea typeface="宋体" panose="02010600030101010101" pitchFamily="2" charset="-122"/>
              </a:rPr>
              <a:t>5.</a:t>
            </a:r>
            <a:r>
              <a:rPr lang="zh-CN" altLang="zh-CN" kern="100" dirty="0">
                <a:latin typeface="宋体" panose="02010600030101010101" pitchFamily="2" charset="-122"/>
                <a:ea typeface="宋体" panose="02010600030101010101" pitchFamily="2" charset="-122"/>
              </a:rPr>
              <a:t>给学生提供具有创造性的榜</a:t>
            </a:r>
            <a:r>
              <a:rPr lang="zh-CN" altLang="zh-CN" kern="100" dirty="0" smtClean="0">
                <a:latin typeface="宋体" panose="02010600030101010101" pitchFamily="2" charset="-122"/>
                <a:ea typeface="宋体" panose="02010600030101010101" pitchFamily="2" charset="-122"/>
              </a:rPr>
              <a:t>样</a:t>
            </a:r>
            <a:endParaRPr lang="zh-CN" altLang="zh-CN" kern="100" dirty="0">
              <a:latin typeface="宋体" panose="02010600030101010101" pitchFamily="2" charset="-122"/>
              <a:ea typeface="宋体" panose="02010600030101010101" pitchFamily="2" charset="-122"/>
            </a:endParaRPr>
          </a:p>
        </p:txBody>
      </p:sp>
    </p:spTree>
  </p:cSld>
  <p:clrMapOvr>
    <a:masterClrMapping/>
  </p:clrMapOvr>
  <p:transition spd="med"/>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237704" y="700336"/>
            <a:ext cx="12529392" cy="741485"/>
          </a:xfrm>
          <a:prstGeom prst="rect">
            <a:avLst/>
          </a:prstGeom>
        </p:spPr>
        <p:txBody>
          <a:bodyPr wrap="square">
            <a:spAutoFit/>
          </a:bodyPr>
          <a:lstStyle/>
          <a:p>
            <a:pPr marL="0" marR="0" lvl="0" indent="177800" algn="just" defTabSz="584200" rtl="0" eaLnBrk="0" fontAlgn="base" latinLnBrk="0" hangingPunct="0">
              <a:lnSpc>
                <a:spcPct val="157000"/>
              </a:lnSpc>
              <a:spcBef>
                <a:spcPts val="600"/>
              </a:spcBef>
              <a:spcAft>
                <a:spcPts val="600"/>
              </a:spcAft>
              <a:buClrTx/>
              <a:buSzTx/>
              <a:buFontTx/>
              <a:buNone/>
              <a:defRPr/>
            </a:pPr>
            <a:r>
              <a:rPr kumimoji="0" lang="zh-CN" altLang="zh-CN" sz="3200" b="1"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（三）开设培养创造性的课程，培养创造性思</a:t>
            </a:r>
            <a:r>
              <a:rPr kumimoji="0" lang="zh-CN" altLang="zh-CN" sz="3200" b="1" i="0" u="none" strike="noStrike" kern="1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维</a:t>
            </a:r>
            <a:endParaRPr kumimoji="0" lang="zh-CN" altLang="zh-CN" sz="3200" b="1"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727" y="2068488"/>
            <a:ext cx="12399881"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237704" y="700336"/>
            <a:ext cx="12529392" cy="8624477"/>
          </a:xfrm>
          <a:prstGeom prst="rect">
            <a:avLst/>
          </a:prstGeom>
        </p:spPr>
        <p:txBody>
          <a:bodyPr wrap="square">
            <a:spAutoFit/>
          </a:bodyPr>
          <a:lstStyle/>
          <a:p>
            <a:pPr marL="0" marR="0" lvl="0" indent="177800" algn="just" defTabSz="584200" rtl="0" eaLnBrk="0" fontAlgn="base" latinLnBrk="0" hangingPunct="0">
              <a:lnSpc>
                <a:spcPct val="150000"/>
              </a:lnSpc>
              <a:spcBef>
                <a:spcPts val="600"/>
              </a:spcBef>
              <a:spcAft>
                <a:spcPts val="600"/>
              </a:spcAft>
              <a:buClrTx/>
              <a:buSzTx/>
              <a:buFontTx/>
              <a:buNone/>
              <a:defRPr/>
            </a:pPr>
            <a:r>
              <a:rPr kumimoji="0" lang="zh-CN" altLang="zh-CN" sz="2800" b="1"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（三）开设培养创造性的课程，培养创造性思维</a:t>
            </a:r>
          </a:p>
          <a:p>
            <a:pPr marL="0" marR="0" lvl="0" indent="266700" algn="just" defTabSz="584200" rtl="0" eaLnBrk="0" fontAlgn="base" latinLnBrk="0" hangingPunct="0">
              <a:lnSpc>
                <a:spcPct val="150000"/>
              </a:lnSpc>
              <a:spcBef>
                <a:spcPts val="600"/>
              </a:spcBef>
              <a:spcAft>
                <a:spcPts val="600"/>
              </a:spcAft>
              <a:buClrTx/>
              <a:buSzTx/>
              <a:buFontTx/>
              <a:buNone/>
              <a:defRPr/>
            </a:pPr>
            <a:r>
              <a:rPr kumimoji="0" lang="en-US" altLang="zh-CN" sz="2800" b="1" i="0" u="none" strike="noStrike" kern="1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sym typeface="Helvetica Neue" charset="0"/>
              </a:rPr>
              <a:t>2</a:t>
            </a:r>
            <a:r>
              <a:rPr kumimoji="0" lang="en-US" altLang="zh-CN" sz="2800" b="1"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a:t>
            </a:r>
            <a:r>
              <a:rPr kumimoji="0" lang="zh-CN" altLang="zh-CN" sz="2800" b="1"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常用的创造性思维的训练方法</a:t>
            </a:r>
          </a:p>
          <a:p>
            <a:pPr marL="0" marR="0" lvl="0" indent="266700" algn="just" defTabSz="584200" rtl="0" eaLnBrk="0" fontAlgn="base" latinLnBrk="0" hangingPunct="0">
              <a:lnSpc>
                <a:spcPct val="150000"/>
              </a:lnSpc>
              <a:spcBef>
                <a:spcPct val="0"/>
              </a:spcBef>
              <a:spcAft>
                <a:spcPts val="0"/>
              </a:spcAft>
              <a:buClrTx/>
              <a:buSzTx/>
              <a:buFontTx/>
              <a:buNone/>
              <a:defRPr/>
            </a:pPr>
            <a:r>
              <a:rPr kumimoji="0" lang="zh-CN" altLang="zh-CN" sz="2800" b="1"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a:t>
            </a:r>
            <a:r>
              <a:rPr kumimoji="0" lang="en-US" altLang="zh-CN" sz="2800" b="1"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1</a:t>
            </a:r>
            <a:r>
              <a:rPr kumimoji="0" lang="zh-CN" altLang="zh-CN" sz="2800" b="1"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）脑激励法（头脑风暴</a:t>
            </a:r>
            <a:r>
              <a:rPr kumimoji="0" lang="zh-CN" altLang="zh-CN" sz="2800" b="1" i="0" u="none" strike="noStrike" kern="1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法</a:t>
            </a:r>
            <a:r>
              <a:rPr kumimoji="0" lang="zh-CN" altLang="en-US" sz="2800" b="1"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，“诸葛亮会”</a:t>
            </a:r>
            <a:r>
              <a:rPr kumimoji="0" lang="zh-CN" altLang="zh-CN" sz="2800" b="1" i="0" u="none" strike="noStrike" kern="1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a:t>
            </a:r>
            <a:r>
              <a:rPr kumimoji="0" lang="en-US" altLang="zh-CN" sz="2800" b="0" i="0" u="none" strike="noStrike" kern="1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a:t>
            </a:r>
            <a:r>
              <a:rPr kumimoji="0" lang="zh-CN" altLang="zh-CN" sz="2800" b="0"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奥斯本</a:t>
            </a:r>
            <a:r>
              <a:rPr kumimoji="0" lang="zh-CN" altLang="zh-CN" sz="2800" b="0"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于</a:t>
            </a:r>
            <a:r>
              <a:rPr kumimoji="0" lang="en-US" altLang="zh-CN" sz="2800" b="0"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1939</a:t>
            </a:r>
            <a:r>
              <a:rPr kumimoji="0" lang="zh-CN" altLang="zh-CN" sz="2800" b="0"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年提出</a:t>
            </a:r>
            <a:endParaRPr kumimoji="0" lang="en-US" altLang="zh-CN" sz="2800" b="0" i="0" u="none" strike="noStrike" kern="1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endParaRPr>
          </a:p>
          <a:p>
            <a:pPr marL="0" marR="0" lvl="0" indent="266700" algn="just" defTabSz="584200" rtl="0" eaLnBrk="0" fontAlgn="base" latinLnBrk="0" hangingPunct="0">
              <a:lnSpc>
                <a:spcPct val="150000"/>
              </a:lnSpc>
              <a:spcBef>
                <a:spcPct val="0"/>
              </a:spcBef>
              <a:spcAft>
                <a:spcPts val="0"/>
              </a:spcAft>
              <a:buClrTx/>
              <a:buSzTx/>
              <a:buFontTx/>
              <a:buNone/>
              <a:defRPr/>
            </a:pPr>
            <a:r>
              <a:rPr kumimoji="0" lang="zh-CN" altLang="en-US" sz="2800" b="0"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核心思想是把</a:t>
            </a:r>
            <a:r>
              <a:rPr kumimoji="0" lang="zh-CN" altLang="en-US" sz="28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产生的想法和评价想法区分开来</a:t>
            </a:r>
            <a:endParaRPr kumimoji="0" lang="en-US" altLang="zh-CN" sz="2800" b="1" i="0" u="none" strike="noStrike" kern="1200" cap="none" spc="0" normalizeH="0" baseline="0" noProof="0" dirty="0" smtClean="0">
              <a:ln>
                <a:noFill/>
              </a:ln>
              <a:solidFill>
                <a:srgbClr val="FF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endParaRPr>
          </a:p>
          <a:p>
            <a:pPr marL="0" marR="0" lvl="0" indent="266700" algn="just" defTabSz="584200" rtl="0" eaLnBrk="0" fontAlgn="base" latinLnBrk="0" hangingPunct="0">
              <a:lnSpc>
                <a:spcPct val="150000"/>
              </a:lnSpc>
              <a:spcBef>
                <a:spcPct val="0"/>
              </a:spcBef>
              <a:spcAft>
                <a:spcPts val="0"/>
              </a:spcAft>
              <a:buClrTx/>
              <a:buSzTx/>
              <a:buFontTx/>
              <a:buNone/>
              <a:defRPr/>
            </a:pPr>
            <a:r>
              <a:rPr kumimoji="0" lang="zh-CN" altLang="zh-CN" sz="2800" b="0" i="0" u="none" strike="noStrike" kern="12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应</a:t>
            </a:r>
            <a:r>
              <a:rPr kumimoji="0" lang="zh-CN" altLang="zh-CN" sz="2800" b="0"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遵循四条基本原则：一是让参与者畅所欲言，对所提出的方案暂不作评价或判断；二是鼓励标新立异、与众不同的观点；三是以获得方案的数量而非质量为目的，即鼓励多种想法，多多益善；四是鼓励提出改进意见或补充意见。</a:t>
            </a:r>
          </a:p>
          <a:p>
            <a:pPr marL="0" marR="0" lvl="0" indent="266700" algn="just" defTabSz="584200" rtl="0" eaLnBrk="0" fontAlgn="base" latinLnBrk="0" hangingPunct="0">
              <a:lnSpc>
                <a:spcPct val="150000"/>
              </a:lnSpc>
              <a:spcBef>
                <a:spcPct val="0"/>
              </a:spcBef>
              <a:spcAft>
                <a:spcPts val="0"/>
              </a:spcAft>
              <a:buClrTx/>
              <a:buSzTx/>
              <a:buFontTx/>
              <a:buNone/>
              <a:defRPr/>
            </a:pPr>
            <a:r>
              <a:rPr kumimoji="0" lang="zh-CN" altLang="zh-CN" sz="2800" b="0" i="0" u="none" strike="noStrike" kern="1200" cap="none" spc="0" normalizeH="0" baseline="0" noProof="0" dirty="0">
                <a:ln>
                  <a:noFill/>
                </a:ln>
                <a:solidFill>
                  <a:srgbClr val="000000">
                    <a:lumMod val="95000"/>
                    <a:lumOff val="5000"/>
                  </a:srgbClr>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a:t>
            </a:r>
            <a:r>
              <a:rPr kumimoji="0" lang="zh-CN" altLang="zh-CN" sz="28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不许评价、异想天开、越多越好、见解无专利</a:t>
            </a:r>
            <a:r>
              <a:rPr kumimoji="0" lang="zh-CN" altLang="zh-CN" sz="2800" b="0" i="0" u="none" strike="noStrike" kern="1200" cap="none" spc="0" normalizeH="0" baseline="0" noProof="0" dirty="0" smtClean="0">
                <a:ln>
                  <a:noFill/>
                </a:ln>
                <a:solidFill>
                  <a:srgbClr val="000000">
                    <a:lumMod val="95000"/>
                    <a:lumOff val="5000"/>
                  </a:srgbClr>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a:t>
            </a:r>
            <a:endParaRPr kumimoji="0" lang="en-US" altLang="zh-CN" sz="2800" b="0" i="0" u="none" strike="noStrike" kern="1200" cap="none" spc="0" normalizeH="0" baseline="0" noProof="0" dirty="0" smtClean="0">
              <a:ln>
                <a:noFill/>
              </a:ln>
              <a:solidFill>
                <a:srgbClr val="000000">
                  <a:lumMod val="95000"/>
                  <a:lumOff val="5000"/>
                </a:srgbClr>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endParaRPr>
          </a:p>
          <a:p>
            <a:pPr marL="0" marR="0" lvl="0" indent="266700" algn="just" defTabSz="584200" rtl="0" eaLnBrk="0" fontAlgn="base" latinLnBrk="0" hangingPunct="0">
              <a:lnSpc>
                <a:spcPct val="150000"/>
              </a:lnSpc>
              <a:spcBef>
                <a:spcPct val="0"/>
              </a:spcBef>
              <a:spcAft>
                <a:spcPts val="0"/>
              </a:spcAft>
              <a:buClrTx/>
              <a:buSzTx/>
              <a:buFontTx/>
              <a:buNone/>
              <a:defRPr/>
            </a:pPr>
            <a:r>
              <a:rPr kumimoji="0" lang="zh-CN" altLang="en-US" sz="2800" b="0" i="0" u="none" strike="noStrike" kern="100" cap="none" spc="0" normalizeH="0" baseline="0" noProof="0" dirty="0">
                <a:ln>
                  <a:noFill/>
                </a:ln>
                <a:solidFill>
                  <a:srgbClr val="000000">
                    <a:lumMod val="95000"/>
                    <a:lumOff val="5000"/>
                  </a:srgbClr>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进行脑激励法的讨论一般在</a:t>
            </a:r>
            <a:r>
              <a:rPr kumimoji="0" lang="en-US" altLang="zh-CN" sz="2800" b="1" i="0" u="none" strike="noStrike" kern="1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10</a:t>
            </a:r>
            <a:r>
              <a:rPr kumimoji="0" lang="zh-CN" altLang="en-US" sz="2800" b="1" i="0" u="none" strike="noStrike" kern="1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a:t>
            </a:r>
            <a:r>
              <a:rPr kumimoji="0" lang="en-US" altLang="zh-CN" sz="2800" b="1" i="0" u="none" strike="noStrike" kern="1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12</a:t>
            </a:r>
            <a:r>
              <a:rPr kumimoji="0" lang="zh-CN" altLang="en-US" sz="2800" b="1" i="0" u="none" strike="noStrike" kern="1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个人</a:t>
            </a:r>
            <a:r>
              <a:rPr kumimoji="0" lang="zh-CN" altLang="en-US" sz="2800" b="0" i="0" u="none" strike="noStrike" kern="100" cap="none" spc="0" normalizeH="0" baseline="0" noProof="0" dirty="0">
                <a:ln>
                  <a:noFill/>
                </a:ln>
                <a:solidFill>
                  <a:srgbClr val="000000">
                    <a:lumMod val="95000"/>
                    <a:lumOff val="5000"/>
                  </a:srgbClr>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的情况下最有效。通过集体讨论，每个学生从各自不同的角度提出不同的见解，大大扩宽了解决问题方法的范围，最有利于产生社会心理学家称之为</a:t>
            </a:r>
            <a:r>
              <a:rPr kumimoji="0" lang="zh-CN" altLang="en-US" sz="2800" b="1" i="0" u="none" strike="noStrike" kern="1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“社会促进”</a:t>
            </a:r>
            <a:r>
              <a:rPr kumimoji="0" lang="zh-CN" altLang="en-US" sz="2800" b="0" i="0" u="none" strike="noStrike" kern="100" cap="none" spc="0" normalizeH="0" baseline="0" noProof="0" dirty="0">
                <a:ln>
                  <a:noFill/>
                </a:ln>
                <a:solidFill>
                  <a:srgbClr val="000000">
                    <a:lumMod val="95000"/>
                    <a:lumOff val="5000"/>
                  </a:srgbClr>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的现象，即当一个人看到其他人正在完成某个任务时，自己也想要更快更好地完成任务。在小组讨论中当学生看到其他学生积极发言时，自己也会积极思考</a:t>
            </a:r>
            <a:r>
              <a:rPr kumimoji="0" lang="zh-CN" altLang="en-US" sz="2800" b="0" i="0" u="none" strike="noStrike" kern="100" cap="none" spc="0" normalizeH="0" baseline="0" noProof="0" dirty="0" smtClean="0">
                <a:ln>
                  <a:noFill/>
                </a:ln>
                <a:solidFill>
                  <a:srgbClr val="000000">
                    <a:lumMod val="95000"/>
                    <a:lumOff val="5000"/>
                  </a:srgbClr>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a:t>
            </a:r>
            <a:endParaRPr kumimoji="0" lang="zh-CN" altLang="en-US" sz="2800" b="0" i="0" u="none" strike="noStrike" kern="100" cap="none" spc="0" normalizeH="0" baseline="0" noProof="0" dirty="0">
              <a:ln>
                <a:noFill/>
              </a:ln>
              <a:solidFill>
                <a:srgbClr val="000000">
                  <a:lumMod val="95000"/>
                  <a:lumOff val="5000"/>
                </a:srgbClr>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endParaRPr>
          </a:p>
        </p:txBody>
      </p:sp>
    </p:spTree>
  </p:cSld>
  <p:clrMapOvr>
    <a:masterClrMapping/>
  </p:clrMapOvr>
  <p:transition spd="med"/>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237704" y="700336"/>
            <a:ext cx="12529392" cy="8081315"/>
          </a:xfrm>
          <a:prstGeom prst="rect">
            <a:avLst/>
          </a:prstGeom>
        </p:spPr>
        <p:txBody>
          <a:bodyPr wrap="square">
            <a:spAutoFit/>
          </a:bodyPr>
          <a:lstStyle/>
          <a:p>
            <a:pPr marL="0" marR="0" lvl="0" indent="266700" algn="just" defTabSz="584200" rtl="0" eaLnBrk="0" fontAlgn="base" latinLnBrk="0" hangingPunct="0">
              <a:lnSpc>
                <a:spcPct val="150000"/>
              </a:lnSpc>
              <a:spcBef>
                <a:spcPct val="0"/>
              </a:spcBef>
              <a:spcAft>
                <a:spcPts val="0"/>
              </a:spcAft>
              <a:buClrTx/>
              <a:buSzTx/>
              <a:buFontTx/>
              <a:buNone/>
              <a:defRPr/>
            </a:pPr>
            <a:r>
              <a:rPr kumimoji="0" lang="zh-CN" altLang="zh-CN" sz="2500" b="1" i="0" u="none" strike="noStrike" kern="1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a:t>
            </a:r>
            <a:r>
              <a:rPr kumimoji="0" lang="en-US" altLang="zh-CN" sz="2500" b="1"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2</a:t>
            </a:r>
            <a:r>
              <a:rPr kumimoji="0" lang="zh-CN" altLang="zh-CN" sz="2500" b="1"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）分</a:t>
            </a:r>
            <a:r>
              <a:rPr kumimoji="0" lang="zh-CN" altLang="zh-CN" sz="2500" b="1" i="0" u="none" strike="noStrike" kern="1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合法</a:t>
            </a:r>
            <a:r>
              <a:rPr kumimoji="0" lang="en-US" altLang="zh-CN" sz="2500" b="0" i="0" u="none" strike="noStrike" kern="1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a:t>
            </a:r>
            <a:r>
              <a:rPr kumimoji="0" lang="zh-CN" altLang="en-US" sz="2500" b="0" i="0" u="none" strike="noStrike" kern="1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使熟悉变得新奇和使新奇变得熟悉</a:t>
            </a:r>
            <a:endParaRPr kumimoji="0" lang="en-US" altLang="zh-CN" sz="2500" b="0" i="0" u="none" strike="noStrike" kern="1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endParaRPr>
          </a:p>
          <a:p>
            <a:pPr marL="0" marR="0" lvl="0" indent="266700" algn="just" defTabSz="584200" rtl="0" eaLnBrk="0" fontAlgn="base" latinLnBrk="0" hangingPunct="0">
              <a:lnSpc>
                <a:spcPct val="150000"/>
              </a:lnSpc>
              <a:spcBef>
                <a:spcPct val="0"/>
              </a:spcBef>
              <a:spcAft>
                <a:spcPts val="0"/>
              </a:spcAft>
              <a:buClrTx/>
              <a:buSzTx/>
              <a:buFontTx/>
              <a:buNone/>
              <a:defRPr/>
            </a:pPr>
            <a:r>
              <a:rPr kumimoji="0" lang="zh-CN" altLang="en-US" sz="25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分合法是戈登</a:t>
            </a:r>
            <a:r>
              <a:rPr kumimoji="0" lang="en-US" altLang="zh-CN" sz="25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1961</a:t>
            </a:r>
            <a:r>
              <a:rPr kumimoji="0" lang="zh-CN" altLang="en-US" sz="25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年提出的一套团体问题解决的方法，其本义是“把原来不相同、不相关的元素加以整合”，包括两种心理运作过程：</a:t>
            </a:r>
            <a:r>
              <a:rPr kumimoji="0" lang="zh-CN" altLang="en-US" sz="2500" b="1" i="0" u="none" strike="noStrike" kern="1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“使熟悉的事物变得新奇”</a:t>
            </a:r>
            <a:r>
              <a:rPr kumimoji="0" lang="zh-CN" altLang="en-US" sz="25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和</a:t>
            </a:r>
            <a:r>
              <a:rPr kumimoji="0" lang="zh-CN" altLang="en-US" sz="2500" b="1" i="0" u="none" strike="noStrike" kern="1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“使新奇的事物变得熟悉</a:t>
            </a:r>
            <a:r>
              <a:rPr kumimoji="0" lang="zh-CN" altLang="en-US" sz="2500" b="1" i="0" u="none" strike="noStrike" kern="100" cap="none" spc="0" normalizeH="0" baseline="0" noProof="0" dirty="0" smtClean="0">
                <a:ln>
                  <a:noFill/>
                </a:ln>
                <a:solidFill>
                  <a:srgbClr val="FF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a:t>
            </a:r>
            <a:r>
              <a:rPr kumimoji="0" lang="zh-CN" altLang="en-US" sz="2500" b="0" i="0" u="none" strike="noStrike" kern="1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熟悉</a:t>
            </a:r>
            <a:r>
              <a:rPr kumimoji="0" lang="zh-CN" altLang="en-US" sz="25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的事物陌生化的过程要求学生用新颖而富有创新的观点去重新了解旧问题、旧事物、旧观念，从另一个新奇的角度来解释一些熟悉的概念。例如，“母鸡”是一个为我们所熟悉的概念，采用化熟悉为新奇的方法，就是“母鸡只是一只生蛋的工具”。而熟悉陌生事物的过程目的在于增进学生对不同新奇事物的理解，使不同的材料主观化。面对陌生事物或新观念时，可以先从学生熟悉的概念人手，通过分析法和类比法来尽快熟悉陌生事物。</a:t>
            </a:r>
          </a:p>
          <a:p>
            <a:pPr marL="0" marR="0" lvl="0" indent="266700" algn="just" defTabSz="584200" rtl="0" eaLnBrk="0" fontAlgn="base" latinLnBrk="0" hangingPunct="0">
              <a:lnSpc>
                <a:spcPct val="150000"/>
              </a:lnSpc>
              <a:spcBef>
                <a:spcPct val="0"/>
              </a:spcBef>
              <a:spcAft>
                <a:spcPts val="0"/>
              </a:spcAft>
              <a:buClrTx/>
              <a:buSzTx/>
              <a:buFontTx/>
              <a:buNone/>
              <a:defRPr/>
            </a:pPr>
            <a:r>
              <a:rPr kumimoji="0" lang="zh-CN" altLang="en-US" sz="2500" b="0" i="0" u="none" strike="noStrike" kern="1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戈</a:t>
            </a:r>
            <a:r>
              <a:rPr kumimoji="0" lang="zh-CN" altLang="en-US" sz="25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登的分合法，主要是运用</a:t>
            </a:r>
            <a:r>
              <a:rPr kumimoji="0" lang="zh-CN" altLang="en-US" sz="2500" b="1" i="0" u="none" strike="noStrike" kern="1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类比和隐喻</a:t>
            </a:r>
            <a:r>
              <a:rPr kumimoji="0" lang="zh-CN" altLang="en-US" sz="25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的技术来帮助学生分析问题，形成不同观点。隐喻的功能在于使事物之间形成“概念距离”，以激发学生的新想法。例如，问学生“如果教室像电影院”，让学生以新的途径去思考熟悉的事物。相反，也可以让学生用原有方式去思考新的主题。例如，以人体去比拟交通运输系统。通过这种概念距离的形成，使学生能够自由地思考其生活中的活动或经验，发挥想象力，增强领悟力。</a:t>
            </a:r>
            <a:endParaRPr kumimoji="0" lang="zh-CN" altLang="en-US" sz="2500" b="0" i="0" u="none" strike="noStrike" kern="1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endParaRPr>
          </a:p>
        </p:txBody>
      </p:sp>
    </p:spTree>
  </p:cSld>
  <p:clrMapOvr>
    <a:masterClrMapping/>
  </p:clrMapOvr>
  <p:transition spd="med"/>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237704" y="700336"/>
            <a:ext cx="12529392" cy="9140964"/>
          </a:xfrm>
          <a:prstGeom prst="rect">
            <a:avLst/>
          </a:prstGeom>
        </p:spPr>
        <p:txBody>
          <a:bodyPr wrap="square">
            <a:spAutoFit/>
          </a:bodyPr>
          <a:lstStyle/>
          <a:p>
            <a:pPr marL="0" marR="0" lvl="0" indent="266700" algn="just" defTabSz="584200" rtl="0" eaLnBrk="0" fontAlgn="base" latinLnBrk="0" hangingPunct="0">
              <a:lnSpc>
                <a:spcPct val="150000"/>
              </a:lnSpc>
              <a:spcBef>
                <a:spcPct val="0"/>
              </a:spcBef>
              <a:spcAft>
                <a:spcPts val="0"/>
              </a:spcAft>
              <a:buClrTx/>
              <a:buSzTx/>
              <a:buFontTx/>
              <a:buNone/>
              <a:defRPr/>
            </a:pPr>
            <a:r>
              <a:rPr kumimoji="0" lang="zh-CN" altLang="zh-CN" sz="2800" b="1" i="0" u="none" strike="noStrike" kern="1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a:t>
            </a:r>
            <a:r>
              <a:rPr kumimoji="0" lang="en-US" altLang="zh-CN" sz="2800" b="1"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3</a:t>
            </a:r>
            <a:r>
              <a:rPr kumimoji="0" lang="zh-CN" altLang="zh-CN" sz="2800" b="1"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）联想</a:t>
            </a:r>
            <a:r>
              <a:rPr kumimoji="0" lang="zh-CN" altLang="zh-CN" sz="2800" b="1" i="0" u="none" strike="noStrike" kern="1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技术</a:t>
            </a:r>
            <a:r>
              <a:rPr kumimoji="0" lang="en-US" altLang="zh-CN" sz="2800" b="0" i="0" u="none" strike="noStrike" kern="1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a:t>
            </a:r>
            <a:r>
              <a:rPr kumimoji="0" lang="zh-CN" altLang="en-US" sz="2800" b="0" i="0" u="none" strike="noStrike" kern="1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定向联想</a:t>
            </a:r>
            <a:r>
              <a:rPr kumimoji="0" lang="en-US" altLang="zh-CN" sz="2800" b="0" i="0" u="none" strike="noStrike" kern="1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a:t>
            </a:r>
            <a:r>
              <a:rPr kumimoji="0" lang="zh-CN" altLang="en-US" sz="2800" b="0" i="0" u="none" strike="noStrike" kern="1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自由联想</a:t>
            </a:r>
            <a:endParaRPr kumimoji="0" lang="en-US" altLang="zh-CN" sz="28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endParaRPr>
          </a:p>
          <a:p>
            <a:pPr marL="0" marR="0" lvl="0" indent="266700" algn="just" defTabSz="584200" rtl="0" eaLnBrk="0" fontAlgn="base" latinLnBrk="0" hangingPunct="0">
              <a:lnSpc>
                <a:spcPct val="150000"/>
              </a:lnSpc>
              <a:spcBef>
                <a:spcPct val="0"/>
              </a:spcBef>
              <a:spcAft>
                <a:spcPts val="0"/>
              </a:spcAft>
              <a:buClrTx/>
              <a:buSzTx/>
              <a:buFontTx/>
              <a:buNone/>
              <a:defRPr/>
            </a:pPr>
            <a:r>
              <a:rPr kumimoji="0" lang="zh-CN" altLang="en-US" sz="2800" b="1" i="0" u="none" strike="noStrike" kern="1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定向</a:t>
            </a:r>
            <a:r>
              <a:rPr kumimoji="0" lang="zh-CN" altLang="en-US" sz="2800" b="1"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联想</a:t>
            </a:r>
            <a:r>
              <a:rPr kumimoji="0" lang="zh-CN" altLang="en-US" sz="28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，是指对联想的方向给出了规定，是有限制的联想方法。例如，给学生一个杯子，现在开始思考它的各种用途，一般有一些规则</a:t>
            </a:r>
            <a:r>
              <a:rPr kumimoji="0" lang="zh-CN" altLang="en-US" sz="2800" b="0" i="0" u="none" strike="noStrike" kern="1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a:t>
            </a:r>
            <a:endParaRPr kumimoji="0" lang="en-US" altLang="zh-CN" sz="28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endParaRPr>
          </a:p>
          <a:p>
            <a:pPr marL="0" marR="0" lvl="0" indent="266700" algn="just" defTabSz="584200" rtl="0" eaLnBrk="0" fontAlgn="base" latinLnBrk="0" hangingPunct="0">
              <a:lnSpc>
                <a:spcPct val="150000"/>
              </a:lnSpc>
              <a:spcBef>
                <a:spcPct val="0"/>
              </a:spcBef>
              <a:spcAft>
                <a:spcPts val="0"/>
              </a:spcAft>
              <a:buClrTx/>
              <a:buSzTx/>
              <a:buFontTx/>
              <a:buNone/>
              <a:defRPr/>
            </a:pPr>
            <a:r>
              <a:rPr kumimoji="0" lang="zh-CN" altLang="en-US" sz="2800" b="1" i="0" u="none" strike="noStrike" kern="100" cap="none" spc="0" normalizeH="0" baseline="0" noProof="0" smtClean="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自由联想</a:t>
            </a:r>
            <a:r>
              <a:rPr kumimoji="0" lang="zh-CN" altLang="en-US" sz="2800" b="1"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技术</a:t>
            </a:r>
            <a:r>
              <a:rPr kumimoji="0" lang="zh-CN" altLang="en-US" sz="28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即教师提供一个刺激，让学生以不同的方式自由反应。学生从已学知识、已有经验出发，运用联想技巧，去寻找并建立事物间新奇而富有意义的联结关系。教师对学生所提的看法或意见，不予建议或批评，完全让学生依据自己的方式，自由提出各种不同的想法及观念。当学生提出独特的、少有的构想时，教师则进行鼓励。例如，教师突出一个“鸟”字，学生通过自由联想，可能产生“小鸟”“飞机”“天空”“羽毛”“翱翔”等词或事物。自由联想技术用在字词方面就是字词联想，用在图片上就是图画的联想，当然也可以应用在其他方面</a:t>
            </a:r>
            <a:r>
              <a:rPr kumimoji="0" lang="zh-CN" altLang="en-US" sz="2800" b="0" i="0" u="none" strike="noStrike" kern="1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a:t>
            </a:r>
            <a:endParaRPr kumimoji="0" lang="en-US" altLang="zh-CN" sz="2800" b="0" i="0" u="none" strike="noStrike" kern="1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endParaRPr>
          </a:p>
          <a:p>
            <a:pPr marL="0" marR="0" lvl="0" indent="266700" algn="just" defTabSz="584200" rtl="0" eaLnBrk="0" fontAlgn="base" latinLnBrk="0" hangingPunct="0">
              <a:lnSpc>
                <a:spcPct val="150000"/>
              </a:lnSpc>
              <a:spcBef>
                <a:spcPct val="0"/>
              </a:spcBef>
              <a:spcAft>
                <a:spcPts val="0"/>
              </a:spcAft>
              <a:buClrTx/>
              <a:buSzTx/>
              <a:buFontTx/>
              <a:buNone/>
              <a:defRPr/>
            </a:pPr>
            <a:r>
              <a:rPr kumimoji="0" lang="zh-CN" altLang="zh-CN" sz="2800" b="1" i="0" u="none" strike="noStrike" kern="1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a:t>
            </a:r>
            <a:r>
              <a:rPr kumimoji="0" lang="en-US" altLang="zh-CN" sz="2800" b="1"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4</a:t>
            </a:r>
            <a:r>
              <a:rPr kumimoji="0" lang="zh-CN" altLang="zh-CN" sz="2800" b="1"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）推测与假设训</a:t>
            </a:r>
            <a:r>
              <a:rPr kumimoji="0" lang="zh-CN" altLang="zh-CN" sz="2800" b="1" i="0" u="none" strike="noStrike" kern="1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练</a:t>
            </a:r>
            <a:r>
              <a:rPr kumimoji="0" lang="en-US" altLang="zh-CN" sz="2800" b="0" i="0" u="none" strike="noStrike" kern="1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a:t>
            </a:r>
            <a:r>
              <a:rPr kumimoji="0" lang="zh-CN" altLang="en-US" sz="28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发展学生的想象力和对事物的敏感性</a:t>
            </a:r>
            <a:endParaRPr kumimoji="0" lang="zh-CN" altLang="zh-CN" sz="28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endParaRPr>
          </a:p>
          <a:p>
            <a:pPr marL="0" marR="0" lvl="0" indent="266700" algn="just" defTabSz="584200" rtl="0" eaLnBrk="0" fontAlgn="base" latinLnBrk="0" hangingPunct="0">
              <a:lnSpc>
                <a:spcPct val="150000"/>
              </a:lnSpc>
              <a:spcBef>
                <a:spcPct val="0"/>
              </a:spcBef>
              <a:spcAft>
                <a:spcPts val="0"/>
              </a:spcAft>
              <a:buClrTx/>
              <a:buSzTx/>
              <a:buFontTx/>
              <a:buNone/>
              <a:defRPr/>
            </a:pPr>
            <a:r>
              <a:rPr kumimoji="0" lang="zh-CN" altLang="zh-CN" sz="2800" b="1"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a:t>
            </a:r>
            <a:r>
              <a:rPr kumimoji="0" lang="en-US" altLang="zh-CN" sz="2800" b="1"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5</a:t>
            </a:r>
            <a:r>
              <a:rPr kumimoji="0" lang="zh-CN" altLang="zh-CN" sz="2800" b="1"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）自我设计</a:t>
            </a:r>
            <a:r>
              <a:rPr kumimoji="0" lang="zh-CN" altLang="zh-CN" sz="2800" b="1" i="0" u="none" strike="noStrike" kern="1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训练</a:t>
            </a:r>
            <a:r>
              <a:rPr kumimoji="0" lang="en-US" altLang="zh-CN" sz="2800" b="0" i="0" u="none" strike="noStrike" kern="1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a:t>
            </a:r>
            <a:r>
              <a:rPr kumimoji="0" lang="zh-CN" altLang="en-US" sz="28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提供必要的工具，让学生利用这些材料实际动手制作</a:t>
            </a:r>
            <a:r>
              <a:rPr kumimoji="0" lang="zh-CN" altLang="en-US" sz="2800" b="0" i="0" u="none" strike="noStrike" kern="1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某种物品</a:t>
            </a:r>
            <a:r>
              <a:rPr kumimoji="0" lang="zh-CN" altLang="en-US" sz="28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a:t>
            </a:r>
            <a:endParaRPr kumimoji="0" lang="zh-CN" altLang="zh-CN" sz="28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endParaRPr>
          </a:p>
        </p:txBody>
      </p:sp>
    </p:spTree>
  </p:cSld>
  <p:clrMapOvr>
    <a:masterClrMapping/>
  </p:clrMapOvr>
  <p:transition spd="med"/>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文本框 9"/>
          <p:cNvSpPr txBox="1"/>
          <p:nvPr/>
        </p:nvSpPr>
        <p:spPr>
          <a:xfrm>
            <a:off x="4198144" y="806495"/>
            <a:ext cx="5542280" cy="829945"/>
          </a:xfrm>
          <a:prstGeom prst="rect">
            <a:avLst/>
          </a:prstGeom>
          <a:noFill/>
        </p:spPr>
        <p:txBody>
          <a:bodyPr wrap="square" rtlCol="0">
            <a:spAutoFit/>
          </a:bodyPr>
          <a:lstStyle/>
          <a:p>
            <a:r>
              <a:rPr kumimoji="1" lang="zh-CN" altLang="en-US" sz="4800" dirty="0">
                <a:solidFill>
                  <a:srgbClr val="00D1B3"/>
                </a:solidFill>
                <a:latin typeface="微软雅黑" panose="020B0503020204020204" pitchFamily="34" charset="-122"/>
                <a:ea typeface="微软雅黑" panose="020B0503020204020204" pitchFamily="34" charset="-122"/>
                <a:cs typeface="Source Han Sans CN Medium" charset="-122"/>
              </a:rPr>
              <a:t>第七章 学习动机</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7984" y="1924472"/>
            <a:ext cx="6912768" cy="7519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82120" y="772344"/>
            <a:ext cx="4817344" cy="823623"/>
          </a:xfrm>
          <a:prstGeom prst="rect">
            <a:avLst/>
          </a:prstGeom>
        </p:spPr>
        <p:txBody>
          <a:bodyPr wrap="none">
            <a:spAutoFit/>
          </a:bodyPr>
          <a:lstStyle/>
          <a:p>
            <a:pPr algn="ctr">
              <a:lnSpc>
                <a:spcPct val="132000"/>
              </a:lnSpc>
              <a:spcBef>
                <a:spcPts val="1200"/>
              </a:spcBef>
              <a:spcAft>
                <a:spcPts val="320"/>
              </a:spcAft>
            </a:pPr>
            <a:r>
              <a:rPr lang="zh-CN" altLang="zh-CN" b="1" kern="100" dirty="0">
                <a:latin typeface="Cambria" panose="02040503050406030204" pitchFamily="18" charset="0"/>
                <a:ea typeface="方正粗倩简体"/>
                <a:cs typeface="Times New Roman" panose="02020603050405020304" pitchFamily="18" charset="0"/>
              </a:rPr>
              <a:t>第一节　学习动机概述</a:t>
            </a:r>
            <a:endParaRPr lang="zh-CN" altLang="zh-CN" b="1" kern="100" dirty="0">
              <a:effectLst/>
              <a:latin typeface="Cambria" panose="02040503050406030204" pitchFamily="18" charset="0"/>
              <a:ea typeface="方正粗倩简体"/>
              <a:cs typeface="Times New Roman" panose="02020603050405020304" pitchFamily="18" charset="0"/>
            </a:endParaRPr>
          </a:p>
        </p:txBody>
      </p:sp>
      <p:sp>
        <p:nvSpPr>
          <p:cNvPr id="3" name="矩形 2"/>
          <p:cNvSpPr/>
          <p:nvPr/>
        </p:nvSpPr>
        <p:spPr>
          <a:xfrm>
            <a:off x="453728" y="1639812"/>
            <a:ext cx="12241360" cy="7368684"/>
          </a:xfrm>
          <a:prstGeom prst="rect">
            <a:avLst/>
          </a:prstGeom>
        </p:spPr>
        <p:txBody>
          <a:bodyPr wrap="square">
            <a:spAutoFit/>
          </a:bodyPr>
          <a:lstStyle/>
          <a:p>
            <a:pPr indent="203200" algn="just">
              <a:lnSpc>
                <a:spcPct val="150000"/>
              </a:lnSpc>
              <a:spcBef>
                <a:spcPts val="1300"/>
              </a:spcBef>
              <a:spcAft>
                <a:spcPts val="1300"/>
              </a:spcAft>
            </a:pPr>
            <a:r>
              <a:rPr lang="zh-CN" altLang="zh-CN" sz="2800" b="1" kern="100" dirty="0">
                <a:latin typeface="+mn-ea"/>
                <a:ea typeface="+mn-ea"/>
              </a:rPr>
              <a:t>一、学习动机的含义</a:t>
            </a:r>
          </a:p>
          <a:p>
            <a:pPr indent="266700" algn="just">
              <a:lnSpc>
                <a:spcPct val="150000"/>
              </a:lnSpc>
              <a:spcAft>
                <a:spcPts val="0"/>
              </a:spcAft>
            </a:pPr>
            <a:r>
              <a:rPr lang="en-US" altLang="zh-CN" sz="2800" kern="100" dirty="0" smtClean="0">
                <a:latin typeface="+mn-ea"/>
                <a:ea typeface="+mn-ea"/>
                <a:cs typeface="Times New Roman" panose="02020603050405020304" pitchFamily="18" charset="0"/>
              </a:rPr>
              <a:t>  </a:t>
            </a:r>
            <a:r>
              <a:rPr lang="zh-CN" altLang="zh-CN" sz="2800" kern="100" dirty="0" smtClean="0">
                <a:latin typeface="+mn-ea"/>
                <a:ea typeface="+mn-ea"/>
                <a:cs typeface="Times New Roman" panose="02020603050405020304" pitchFamily="18" charset="0"/>
              </a:rPr>
              <a:t>学习动机</a:t>
            </a:r>
            <a:r>
              <a:rPr lang="zh-CN" altLang="zh-CN" sz="2800" kern="100" dirty="0">
                <a:latin typeface="+mn-ea"/>
                <a:ea typeface="+mn-ea"/>
                <a:cs typeface="Times New Roman" panose="02020603050405020304" pitchFamily="18" charset="0"/>
              </a:rPr>
              <a:t>是指激发个体进行学习活动，维持已引起的学习活动，并使行为朝向一定学习目标的一种</a:t>
            </a:r>
            <a:r>
              <a:rPr lang="zh-CN" altLang="zh-CN" sz="2800" kern="100" dirty="0">
                <a:solidFill>
                  <a:srgbClr val="FF0000"/>
                </a:solidFill>
                <a:latin typeface="+mn-ea"/>
                <a:ea typeface="+mn-ea"/>
                <a:cs typeface="Times New Roman" panose="02020603050405020304" pitchFamily="18" charset="0"/>
              </a:rPr>
              <a:t>内在过程或内部心理状态</a:t>
            </a:r>
            <a:r>
              <a:rPr lang="zh-CN" altLang="zh-CN" sz="2800" kern="100" dirty="0" smtClean="0">
                <a:latin typeface="+mn-ea"/>
                <a:ea typeface="+mn-ea"/>
                <a:cs typeface="Times New Roman" panose="02020603050405020304" pitchFamily="18" charset="0"/>
              </a:rPr>
              <a:t>。</a:t>
            </a:r>
            <a:endParaRPr lang="en-US" altLang="zh-CN" sz="2800" b="1" dirty="0" smtClean="0">
              <a:latin typeface="+mn-ea"/>
              <a:ea typeface="+mn-ea"/>
            </a:endParaRPr>
          </a:p>
          <a:p>
            <a:pPr indent="266700" algn="just">
              <a:lnSpc>
                <a:spcPct val="150000"/>
              </a:lnSpc>
              <a:spcAft>
                <a:spcPts val="0"/>
              </a:spcAft>
            </a:pPr>
            <a:r>
              <a:rPr lang="zh-CN" altLang="zh-CN" sz="2800" b="1" dirty="0" smtClean="0">
                <a:latin typeface="+mn-ea"/>
                <a:ea typeface="+mn-ea"/>
              </a:rPr>
              <a:t>二</a:t>
            </a:r>
            <a:r>
              <a:rPr lang="zh-CN" altLang="zh-CN" sz="2800" b="1" dirty="0">
                <a:latin typeface="+mn-ea"/>
                <a:ea typeface="+mn-ea"/>
              </a:rPr>
              <a:t>、学习动机的基本结构</a:t>
            </a:r>
          </a:p>
          <a:p>
            <a:pPr indent="266700" algn="just">
              <a:lnSpc>
                <a:spcPct val="150000"/>
              </a:lnSpc>
              <a:spcAft>
                <a:spcPts val="0"/>
              </a:spcAft>
            </a:pPr>
            <a:r>
              <a:rPr lang="zh-CN" altLang="en-US" sz="2800" b="1" dirty="0">
                <a:latin typeface="+mn-ea"/>
                <a:ea typeface="+mn-ea"/>
              </a:rPr>
              <a:t>（一）学习需要及内驱</a:t>
            </a:r>
            <a:r>
              <a:rPr lang="zh-CN" altLang="en-US" sz="2800" b="1" dirty="0" smtClean="0">
                <a:latin typeface="+mn-ea"/>
                <a:ea typeface="+mn-ea"/>
              </a:rPr>
              <a:t>力</a:t>
            </a:r>
            <a:endParaRPr lang="en-US" altLang="zh-CN" sz="2800" b="1" dirty="0" smtClean="0">
              <a:latin typeface="+mn-ea"/>
              <a:ea typeface="+mn-ea"/>
            </a:endParaRPr>
          </a:p>
          <a:p>
            <a:pPr indent="266700" algn="just">
              <a:lnSpc>
                <a:spcPct val="150000"/>
              </a:lnSpc>
              <a:spcAft>
                <a:spcPts val="0"/>
              </a:spcAft>
            </a:pPr>
            <a:r>
              <a:rPr lang="zh-CN" altLang="en-US" sz="2800" dirty="0">
                <a:latin typeface="+mn-ea"/>
                <a:ea typeface="+mn-ea"/>
              </a:rPr>
              <a:t>个体在学习活动中感到有某种欠缺而力求获得满足的心理状态，驱使个体进行学习的</a:t>
            </a:r>
            <a:r>
              <a:rPr lang="zh-CN" altLang="en-US" sz="2800" b="1" dirty="0">
                <a:solidFill>
                  <a:srgbClr val="FF0000"/>
                </a:solidFill>
                <a:latin typeface="+mn-ea"/>
                <a:ea typeface="+mn-ea"/>
              </a:rPr>
              <a:t>根本动</a:t>
            </a:r>
            <a:r>
              <a:rPr lang="zh-CN" altLang="en-US" sz="2800" b="1" dirty="0" smtClean="0">
                <a:solidFill>
                  <a:srgbClr val="FF0000"/>
                </a:solidFill>
                <a:latin typeface="+mn-ea"/>
                <a:ea typeface="+mn-ea"/>
              </a:rPr>
              <a:t>力</a:t>
            </a:r>
            <a:r>
              <a:rPr lang="zh-CN" altLang="en-US" sz="2800" dirty="0" smtClean="0">
                <a:latin typeface="+mn-ea"/>
                <a:ea typeface="+mn-ea"/>
              </a:rPr>
              <a:t>。</a:t>
            </a:r>
            <a:endParaRPr lang="en-US" altLang="zh-CN" sz="2800" dirty="0" smtClean="0">
              <a:latin typeface="+mn-ea"/>
              <a:ea typeface="+mn-ea"/>
            </a:endParaRPr>
          </a:p>
          <a:p>
            <a:pPr indent="266700" algn="just">
              <a:lnSpc>
                <a:spcPct val="150000"/>
              </a:lnSpc>
              <a:spcAft>
                <a:spcPts val="0"/>
              </a:spcAft>
            </a:pPr>
            <a:r>
              <a:rPr lang="zh-CN" altLang="en-US" sz="2800" b="1" dirty="0">
                <a:latin typeface="+mn-ea"/>
                <a:ea typeface="+mn-ea"/>
              </a:rPr>
              <a:t>（二）学习期待及诱</a:t>
            </a:r>
            <a:r>
              <a:rPr lang="zh-CN" altLang="en-US" sz="2800" b="1" dirty="0" smtClean="0">
                <a:latin typeface="+mn-ea"/>
                <a:ea typeface="+mn-ea"/>
              </a:rPr>
              <a:t>因</a:t>
            </a:r>
            <a:endParaRPr lang="en-US" altLang="zh-CN" sz="2800" b="1" dirty="0" smtClean="0">
              <a:latin typeface="+mn-ea"/>
              <a:ea typeface="+mn-ea"/>
            </a:endParaRPr>
          </a:p>
          <a:p>
            <a:pPr indent="266700" algn="just">
              <a:lnSpc>
                <a:spcPct val="150000"/>
              </a:lnSpc>
              <a:spcAft>
                <a:spcPts val="0"/>
              </a:spcAft>
            </a:pPr>
            <a:r>
              <a:rPr lang="zh-CN" altLang="en-US" sz="2800" b="1" dirty="0">
                <a:latin typeface="+mn-ea"/>
                <a:ea typeface="+mn-ea"/>
              </a:rPr>
              <a:t>学习期待</a:t>
            </a:r>
            <a:r>
              <a:rPr lang="zh-CN" altLang="en-US" sz="2800" dirty="0">
                <a:latin typeface="+mn-ea"/>
                <a:ea typeface="+mn-ea"/>
              </a:rPr>
              <a:t>是个体对学习活动所要达到目标的</a:t>
            </a:r>
            <a:r>
              <a:rPr lang="zh-CN" altLang="en-US" sz="2800" b="1" dirty="0">
                <a:solidFill>
                  <a:srgbClr val="FF0000"/>
                </a:solidFill>
                <a:latin typeface="+mn-ea"/>
                <a:ea typeface="+mn-ea"/>
              </a:rPr>
              <a:t>主观估</a:t>
            </a:r>
            <a:r>
              <a:rPr lang="zh-CN" altLang="en-US" sz="2800" b="1" dirty="0" smtClean="0">
                <a:solidFill>
                  <a:srgbClr val="FF0000"/>
                </a:solidFill>
                <a:latin typeface="+mn-ea"/>
                <a:ea typeface="+mn-ea"/>
              </a:rPr>
              <a:t>计</a:t>
            </a:r>
            <a:r>
              <a:rPr lang="zh-CN" altLang="en-US" sz="2800" dirty="0" smtClean="0">
                <a:latin typeface="+mn-ea"/>
                <a:ea typeface="+mn-ea"/>
              </a:rPr>
              <a:t>。</a:t>
            </a:r>
            <a:endParaRPr lang="en-US" altLang="zh-CN" sz="2800" dirty="0" smtClean="0">
              <a:latin typeface="+mn-ea"/>
              <a:ea typeface="+mn-ea"/>
            </a:endParaRPr>
          </a:p>
          <a:p>
            <a:pPr indent="266700" algn="just">
              <a:lnSpc>
                <a:spcPct val="150000"/>
              </a:lnSpc>
              <a:spcAft>
                <a:spcPts val="0"/>
              </a:spcAft>
            </a:pPr>
            <a:r>
              <a:rPr lang="zh-CN" altLang="en-US" sz="2800" b="1" dirty="0" smtClean="0">
                <a:latin typeface="+mn-ea"/>
                <a:ea typeface="+mn-ea"/>
              </a:rPr>
              <a:t>诱因</a:t>
            </a:r>
            <a:r>
              <a:rPr lang="zh-CN" altLang="en-US" sz="2800" dirty="0">
                <a:latin typeface="+mn-ea"/>
                <a:ea typeface="+mn-ea"/>
              </a:rPr>
              <a:t>是指能够激起有机体的定向行</a:t>
            </a:r>
            <a:r>
              <a:rPr lang="zh-CN" altLang="en-US" sz="2800" dirty="0" smtClean="0">
                <a:latin typeface="+mn-ea"/>
                <a:ea typeface="+mn-ea"/>
              </a:rPr>
              <a:t>为，并</a:t>
            </a:r>
            <a:r>
              <a:rPr lang="zh-CN" altLang="en-US" sz="2800" dirty="0">
                <a:latin typeface="+mn-ea"/>
                <a:ea typeface="+mn-ea"/>
              </a:rPr>
              <a:t>能满足某种需要的</a:t>
            </a:r>
            <a:r>
              <a:rPr lang="zh-CN" altLang="en-US" sz="2800" b="1" dirty="0">
                <a:solidFill>
                  <a:srgbClr val="FF0000"/>
                </a:solidFill>
                <a:latin typeface="+mn-ea"/>
                <a:ea typeface="+mn-ea"/>
              </a:rPr>
              <a:t>外部条件或刺激</a:t>
            </a:r>
            <a:r>
              <a:rPr lang="zh-CN" altLang="en-US" sz="2800" b="1" dirty="0" smtClean="0">
                <a:solidFill>
                  <a:srgbClr val="FF0000"/>
                </a:solidFill>
                <a:latin typeface="+mn-ea"/>
                <a:ea typeface="+mn-ea"/>
              </a:rPr>
              <a:t>物。</a:t>
            </a:r>
            <a:endParaRPr lang="zh-CN" altLang="zh-CN" sz="2800" b="1" dirty="0">
              <a:solidFill>
                <a:srgbClr val="FF0000"/>
              </a:solidFill>
              <a:latin typeface="+mn-ea"/>
              <a:ea typeface="+mn-ea"/>
            </a:endParaRPr>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229870" y="645795"/>
            <a:ext cx="12545060" cy="8679299"/>
          </a:xfrm>
          <a:prstGeom prst="rect">
            <a:avLst/>
          </a:prstGeom>
        </p:spPr>
        <p:txBody>
          <a:bodyPr wrap="square">
            <a:spAutoFit/>
          </a:bodyPr>
          <a:lstStyle/>
          <a:p>
            <a:pPr indent="0" algn="just" latinLnBrk="0">
              <a:lnSpc>
                <a:spcPct val="150000"/>
              </a:lnSpc>
              <a:spcAft>
                <a:spcPts val="0"/>
              </a:spcAft>
            </a:pPr>
            <a:r>
              <a:rPr lang="zh-CN" altLang="en-US" b="1" kern="100" dirty="0">
                <a:latin typeface="宋体" panose="02010600030101010101" pitchFamily="2" charset="-122"/>
                <a:ea typeface="宋体" panose="02010600030101010101" pitchFamily="2" charset="-122"/>
                <a:cs typeface="Times New Roman" panose="02020603050405020304" pitchFamily="18" charset="0"/>
              </a:rPr>
              <a:t>四、个体不同阶段的发展特</a:t>
            </a:r>
            <a:r>
              <a:rPr lang="zh-CN" altLang="en-US" b="1" kern="100" dirty="0" smtClean="0">
                <a:latin typeface="宋体" panose="02010600030101010101" pitchFamily="2" charset="-122"/>
                <a:ea typeface="宋体" panose="02010600030101010101" pitchFamily="2" charset="-122"/>
                <a:cs typeface="Times New Roman" panose="02020603050405020304" pitchFamily="18" charset="0"/>
              </a:rPr>
              <a:t>点</a:t>
            </a:r>
            <a:endParaRPr lang="en-US" altLang="zh-CN" b="1" kern="100" dirty="0" smtClean="0">
              <a:latin typeface="宋体" panose="02010600030101010101" pitchFamily="2" charset="-122"/>
              <a:ea typeface="宋体" panose="02010600030101010101" pitchFamily="2" charset="-122"/>
              <a:cs typeface="Times New Roman" panose="02020603050405020304" pitchFamily="18" charset="0"/>
            </a:endParaRPr>
          </a:p>
          <a:p>
            <a:pPr indent="0" algn="just" latinLnBrk="0">
              <a:lnSpc>
                <a:spcPct val="150000"/>
              </a:lnSpc>
              <a:spcAft>
                <a:spcPts val="0"/>
              </a:spcAft>
            </a:pPr>
            <a:r>
              <a:rPr lang="zh-CN" altLang="zh-CN" sz="2800" b="1" kern="100" dirty="0" smtClean="0">
                <a:latin typeface="宋体" panose="02010600030101010101" pitchFamily="2" charset="-122"/>
                <a:ea typeface="宋体" panose="02010600030101010101" pitchFamily="2" charset="-122"/>
                <a:cs typeface="Times New Roman" panose="02020603050405020304" pitchFamily="18" charset="0"/>
              </a:rPr>
              <a:t>（</a:t>
            </a:r>
            <a:r>
              <a:rPr lang="zh-CN" altLang="zh-CN" sz="2800" b="1" kern="100" dirty="0">
                <a:latin typeface="宋体" panose="02010600030101010101" pitchFamily="2" charset="-122"/>
                <a:ea typeface="宋体" panose="02010600030101010101" pitchFamily="2" charset="-122"/>
                <a:cs typeface="Times New Roman" panose="02020603050405020304" pitchFamily="18" charset="0"/>
              </a:rPr>
              <a:t>一）童年期</a:t>
            </a:r>
          </a:p>
          <a:p>
            <a:pPr indent="457200" latinLnBrk="0">
              <a:lnSpc>
                <a:spcPct val="150000"/>
              </a:lnSpc>
            </a:pPr>
            <a:r>
              <a:rPr lang="zh-CN" altLang="zh-CN" sz="2800" dirty="0" smtClean="0">
                <a:latin typeface="宋体" panose="02010600030101010101" pitchFamily="2" charset="-122"/>
                <a:ea typeface="宋体" panose="02010600030101010101" pitchFamily="2" charset="-122"/>
                <a:cs typeface="Times New Roman" panose="02020603050405020304" pitchFamily="18" charset="0"/>
              </a:rPr>
              <a:t>童年期</a:t>
            </a:r>
            <a:r>
              <a:rPr lang="zh-CN" altLang="zh-CN" sz="2800" dirty="0">
                <a:latin typeface="宋体" panose="02010600030101010101" pitchFamily="2" charset="-122"/>
                <a:ea typeface="宋体" panose="02010600030101010101" pitchFamily="2" charset="-122"/>
                <a:cs typeface="Times New Roman" panose="02020603050405020304" pitchFamily="18" charset="0"/>
              </a:rPr>
              <a:t>又称学龄初期，是个体一生发展的基础时期，也是</a:t>
            </a:r>
            <a:r>
              <a:rPr lang="zh-CN" altLang="zh-CN" sz="2800" dirty="0">
                <a:solidFill>
                  <a:schemeClr val="tx1"/>
                </a:solidFill>
                <a:latin typeface="宋体" panose="02010600030101010101" pitchFamily="2" charset="-122"/>
                <a:ea typeface="宋体" panose="02010600030101010101" pitchFamily="2" charset="-122"/>
                <a:cs typeface="Times New Roman" panose="02020603050405020304" pitchFamily="18" charset="0"/>
              </a:rPr>
              <a:t>生长发育最旺盛、变化最快、可塑性最强、接受教育最佳的时期</a:t>
            </a:r>
            <a:r>
              <a:rPr lang="zh-CN" altLang="zh-CN" sz="2800" dirty="0" smtClean="0">
                <a:solidFill>
                  <a:schemeClr val="tx1"/>
                </a:solidFill>
                <a:latin typeface="宋体" panose="02010600030101010101" pitchFamily="2" charset="-122"/>
                <a:ea typeface="宋体" panose="02010600030101010101" pitchFamily="2" charset="-122"/>
                <a:cs typeface="Times New Roman" panose="02020603050405020304" pitchFamily="18" charset="0"/>
              </a:rPr>
              <a:t>。</a:t>
            </a:r>
            <a:r>
              <a:rPr lang="zh-CN" altLang="en-US" sz="2800" b="1" u="sng" dirty="0">
                <a:solidFill>
                  <a:schemeClr val="tx1"/>
                </a:solidFill>
                <a:latin typeface="宋体" panose="02010600030101010101" pitchFamily="2" charset="-122"/>
                <a:ea typeface="宋体" panose="02010600030101010101" pitchFamily="2" charset="-122"/>
                <a:cs typeface="Times New Roman" panose="02020603050405020304" pitchFamily="18" charset="0"/>
              </a:rPr>
              <a:t>四年级</a:t>
            </a:r>
            <a:r>
              <a:rPr lang="en-US" altLang="zh-CN" sz="2800" b="1" u="sng" dirty="0">
                <a:solidFill>
                  <a:schemeClr val="tx1"/>
                </a:solidFill>
                <a:latin typeface="宋体" panose="02010600030101010101" pitchFamily="2" charset="-122"/>
                <a:ea typeface="宋体" panose="02010600030101010101" pitchFamily="2" charset="-122"/>
                <a:cs typeface="Times New Roman" panose="02020603050405020304" pitchFamily="18" charset="0"/>
              </a:rPr>
              <a:t>(10 〜11</a:t>
            </a:r>
            <a:r>
              <a:rPr lang="zh-CN" altLang="en-US" sz="2800" b="1" u="sng" dirty="0">
                <a:solidFill>
                  <a:schemeClr val="tx1"/>
                </a:solidFill>
                <a:latin typeface="宋体" panose="02010600030101010101" pitchFamily="2" charset="-122"/>
                <a:ea typeface="宋体" panose="02010600030101010101" pitchFamily="2" charset="-122"/>
                <a:cs typeface="Times New Roman" panose="02020603050405020304" pitchFamily="18" charset="0"/>
              </a:rPr>
              <a:t>岁</a:t>
            </a:r>
            <a:r>
              <a:rPr lang="en-US" altLang="zh-CN" sz="2800" b="1" u="sng" dirty="0">
                <a:solidFill>
                  <a:schemeClr val="tx1"/>
                </a:solidFill>
                <a:latin typeface="宋体" panose="02010600030101010101" pitchFamily="2" charset="-122"/>
                <a:ea typeface="宋体" panose="02010600030101010101" pitchFamily="2" charset="-122"/>
                <a:cs typeface="Times New Roman" panose="02020603050405020304" pitchFamily="18" charset="0"/>
              </a:rPr>
              <a:t>)</a:t>
            </a:r>
            <a:r>
              <a:rPr lang="zh-CN" altLang="en-US" sz="2800" dirty="0">
                <a:solidFill>
                  <a:schemeClr val="tx1"/>
                </a:solidFill>
                <a:latin typeface="宋体" panose="02010600030101010101" pitchFamily="2" charset="-122"/>
                <a:ea typeface="宋体" panose="02010600030101010101" pitchFamily="2" charset="-122"/>
                <a:cs typeface="Times New Roman" panose="02020603050405020304" pitchFamily="18" charset="0"/>
              </a:rPr>
              <a:t>儿童的思维开始从具体形象思维为主过渡到抽象逻辑思维为主，</a:t>
            </a:r>
            <a:r>
              <a:rPr lang="zh-CN" altLang="en-US" sz="2800" dirty="0" smtClean="0">
                <a:solidFill>
                  <a:schemeClr val="tx1"/>
                </a:solidFill>
                <a:latin typeface="宋体" panose="02010600030101010101" pitchFamily="2" charset="-122"/>
                <a:ea typeface="宋体" panose="02010600030101010101" pitchFamily="2" charset="-122"/>
                <a:cs typeface="Times New Roman" panose="02020603050405020304" pitchFamily="18" charset="0"/>
              </a:rPr>
              <a:t>但其</a:t>
            </a:r>
            <a:r>
              <a:rPr lang="zh-CN" altLang="en-US" sz="2800" dirty="0">
                <a:solidFill>
                  <a:schemeClr val="tx1"/>
                </a:solidFill>
                <a:latin typeface="宋体" panose="02010600030101010101" pitchFamily="2" charset="-122"/>
                <a:ea typeface="宋体" panose="02010600030101010101" pitchFamily="2" charset="-122"/>
                <a:cs typeface="Times New Roman" panose="02020603050405020304" pitchFamily="18" charset="0"/>
              </a:rPr>
              <a:t>抽象逻辑思维仍需以具体形象为支柱。</a:t>
            </a:r>
            <a:endParaRPr lang="en-US" altLang="zh-CN" sz="2800" b="1" dirty="0" smtClean="0">
              <a:solidFill>
                <a:schemeClr val="tx1"/>
              </a:solidFill>
              <a:latin typeface="宋体" panose="02010600030101010101" pitchFamily="2" charset="-122"/>
              <a:ea typeface="宋体" panose="02010600030101010101" pitchFamily="2" charset="-122"/>
            </a:endParaRPr>
          </a:p>
          <a:p>
            <a:pPr indent="0" latinLnBrk="0">
              <a:lnSpc>
                <a:spcPct val="150000"/>
              </a:lnSpc>
            </a:pPr>
            <a:r>
              <a:rPr lang="zh-CN" altLang="zh-CN" sz="2800" b="1" dirty="0" smtClean="0">
                <a:latin typeface="宋体" panose="02010600030101010101" pitchFamily="2" charset="-122"/>
                <a:ea typeface="宋体" panose="02010600030101010101" pitchFamily="2" charset="-122"/>
              </a:rPr>
              <a:t>（</a:t>
            </a:r>
            <a:r>
              <a:rPr lang="zh-CN" altLang="zh-CN" sz="2800" b="1" dirty="0">
                <a:latin typeface="宋体" panose="02010600030101010101" pitchFamily="2" charset="-122"/>
                <a:ea typeface="宋体" panose="02010600030101010101" pitchFamily="2" charset="-122"/>
              </a:rPr>
              <a:t>二）少年期</a:t>
            </a:r>
          </a:p>
          <a:p>
            <a:pPr indent="457200" latinLnBrk="0">
              <a:lnSpc>
                <a:spcPct val="150000"/>
              </a:lnSpc>
            </a:pPr>
            <a:r>
              <a:rPr lang="zh-CN" altLang="zh-CN" sz="2800" dirty="0" smtClean="0">
                <a:latin typeface="宋体" panose="02010600030101010101" pitchFamily="2" charset="-122"/>
                <a:ea typeface="宋体" panose="02010600030101010101" pitchFamily="2" charset="-122"/>
              </a:rPr>
              <a:t>少年期</a:t>
            </a:r>
            <a:r>
              <a:rPr lang="zh-CN" altLang="zh-CN" sz="2800" dirty="0">
                <a:latin typeface="宋体" panose="02010600030101010101" pitchFamily="2" charset="-122"/>
                <a:ea typeface="宋体" panose="02010600030101010101" pitchFamily="2" charset="-122"/>
              </a:rPr>
              <a:t>大致相当于初中阶段，是个体从童年期向青年期过渡的时期，具有</a:t>
            </a:r>
            <a:r>
              <a:rPr lang="zh-CN" altLang="zh-CN" sz="2800" b="1" u="sng" dirty="0">
                <a:solidFill>
                  <a:schemeClr val="tx1"/>
                </a:solidFill>
                <a:latin typeface="宋体" panose="02010600030101010101" pitchFamily="2" charset="-122"/>
                <a:ea typeface="宋体" panose="02010600030101010101" pitchFamily="2" charset="-122"/>
              </a:rPr>
              <a:t>半成熟、半幼稚</a:t>
            </a:r>
            <a:r>
              <a:rPr lang="zh-CN" altLang="zh-CN" sz="2800" dirty="0">
                <a:solidFill>
                  <a:schemeClr val="tx1"/>
                </a:solidFill>
                <a:latin typeface="宋体" panose="02010600030101010101" pitchFamily="2" charset="-122"/>
                <a:ea typeface="宋体" panose="02010600030101010101" pitchFamily="2" charset="-122"/>
              </a:rPr>
              <a:t>的特点。整个少年期充满独立性和依赖性、自觉性和幼稚性错综的矛盾。这一时期也被称为</a:t>
            </a:r>
            <a:r>
              <a:rPr lang="zh-CN" altLang="zh-CN" sz="2800" b="1" u="sng" dirty="0">
                <a:solidFill>
                  <a:schemeClr val="tx1"/>
                </a:solidFill>
                <a:latin typeface="宋体" panose="02010600030101010101" pitchFamily="2" charset="-122"/>
                <a:ea typeface="宋体" panose="02010600030101010101" pitchFamily="2" charset="-122"/>
              </a:rPr>
              <a:t>心理断乳期或危险期</a:t>
            </a:r>
            <a:r>
              <a:rPr lang="zh-CN" altLang="zh-CN" sz="2800" dirty="0" smtClean="0">
                <a:solidFill>
                  <a:schemeClr val="tx1"/>
                </a:solidFill>
                <a:latin typeface="宋体" panose="02010600030101010101" pitchFamily="2" charset="-122"/>
                <a:ea typeface="宋体" panose="02010600030101010101" pitchFamily="2" charset="-122"/>
              </a:rPr>
              <a:t>。</a:t>
            </a:r>
            <a:endParaRPr lang="en-US" altLang="zh-CN" sz="2800" b="1" dirty="0" smtClean="0">
              <a:solidFill>
                <a:schemeClr val="tx1"/>
              </a:solidFill>
              <a:latin typeface="宋体" panose="02010600030101010101" pitchFamily="2" charset="-122"/>
              <a:ea typeface="宋体" panose="02010600030101010101" pitchFamily="2" charset="-122"/>
            </a:endParaRPr>
          </a:p>
          <a:p>
            <a:pPr indent="0" latinLnBrk="0">
              <a:lnSpc>
                <a:spcPct val="150000"/>
              </a:lnSpc>
            </a:pPr>
            <a:r>
              <a:rPr lang="zh-CN" altLang="zh-CN" sz="2800" b="1" dirty="0" smtClean="0">
                <a:latin typeface="宋体" panose="02010600030101010101" pitchFamily="2" charset="-122"/>
                <a:ea typeface="宋体" panose="02010600030101010101" pitchFamily="2" charset="-122"/>
              </a:rPr>
              <a:t>（</a:t>
            </a:r>
            <a:r>
              <a:rPr lang="zh-CN" altLang="zh-CN" sz="2800" b="1" dirty="0">
                <a:latin typeface="宋体" panose="02010600030101010101" pitchFamily="2" charset="-122"/>
                <a:ea typeface="宋体" panose="02010600030101010101" pitchFamily="2" charset="-122"/>
              </a:rPr>
              <a:t>三）青年初期</a:t>
            </a:r>
          </a:p>
          <a:p>
            <a:pPr indent="457200" latinLnBrk="0">
              <a:lnSpc>
                <a:spcPct val="150000"/>
              </a:lnSpc>
            </a:pPr>
            <a:r>
              <a:rPr lang="zh-CN" altLang="zh-CN" sz="2800" dirty="0" smtClean="0">
                <a:latin typeface="宋体" panose="02010600030101010101" pitchFamily="2" charset="-122"/>
                <a:ea typeface="宋体" panose="02010600030101010101" pitchFamily="2" charset="-122"/>
              </a:rPr>
              <a:t>青年</a:t>
            </a:r>
            <a:r>
              <a:rPr lang="zh-CN" altLang="zh-CN" sz="2800" dirty="0">
                <a:latin typeface="宋体" panose="02010600030101010101" pitchFamily="2" charset="-122"/>
                <a:ea typeface="宋体" panose="02010600030101010101" pitchFamily="2" charset="-122"/>
              </a:rPr>
              <a:t>初期相当于高中时期，是个体在生理上、心理上和社会性上向成人接近的时期</a:t>
            </a:r>
            <a:r>
              <a:rPr lang="zh-CN" altLang="zh-CN" sz="2800" dirty="0" smtClean="0">
                <a:latin typeface="宋体" panose="02010600030101010101" pitchFamily="2" charset="-122"/>
                <a:ea typeface="宋体" panose="02010600030101010101" pitchFamily="2" charset="-122"/>
              </a:rPr>
              <a:t>。</a:t>
            </a:r>
            <a:r>
              <a:rPr lang="zh-CN" altLang="en-US" sz="2800" b="1" u="sng" dirty="0">
                <a:latin typeface="宋体" panose="02010600030101010101" pitchFamily="2" charset="-122"/>
                <a:ea typeface="宋体" panose="02010600030101010101" pitchFamily="2" charset="-122"/>
              </a:rPr>
              <a:t>对未来充满理</a:t>
            </a:r>
            <a:r>
              <a:rPr lang="zh-CN" altLang="en-US" sz="2800" b="1" u="sng" dirty="0" smtClean="0">
                <a:latin typeface="宋体" panose="02010600030101010101" pitchFamily="2" charset="-122"/>
                <a:ea typeface="宋体" panose="02010600030101010101" pitchFamily="2" charset="-122"/>
              </a:rPr>
              <a:t>想</a:t>
            </a:r>
            <a:r>
              <a:rPr lang="zh-CN" altLang="en-US" sz="2800" dirty="0" smtClean="0">
                <a:latin typeface="宋体" panose="02010600030101010101" pitchFamily="2" charset="-122"/>
                <a:ea typeface="宋体" panose="02010600030101010101" pitchFamily="2" charset="-122"/>
              </a:rPr>
              <a:t>。</a:t>
            </a:r>
            <a:endParaRPr lang="zh-CN" altLang="en-US" sz="2800" dirty="0">
              <a:latin typeface="宋体" panose="02010600030101010101" pitchFamily="2" charset="-122"/>
              <a:ea typeface="宋体" panose="02010600030101010101" pitchFamily="2" charset="-122"/>
            </a:endParaRPr>
          </a:p>
        </p:txBody>
      </p:sp>
    </p:spTree>
  </p:cSld>
  <p:clrMapOvr>
    <a:masterClrMapping/>
  </p:clrMapOvr>
  <p:transition spd="med"/>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82120" y="772344"/>
            <a:ext cx="4817344" cy="823623"/>
          </a:xfrm>
          <a:prstGeom prst="rect">
            <a:avLst/>
          </a:prstGeom>
        </p:spPr>
        <p:txBody>
          <a:bodyPr wrap="none">
            <a:spAutoFit/>
          </a:bodyPr>
          <a:lstStyle/>
          <a:p>
            <a:pPr algn="ctr">
              <a:lnSpc>
                <a:spcPct val="132000"/>
              </a:lnSpc>
              <a:spcBef>
                <a:spcPts val="1200"/>
              </a:spcBef>
              <a:spcAft>
                <a:spcPts val="320"/>
              </a:spcAft>
            </a:pPr>
            <a:r>
              <a:rPr lang="zh-CN" altLang="zh-CN" b="1" kern="100" dirty="0">
                <a:latin typeface="Cambria" panose="02040503050406030204" pitchFamily="18" charset="0"/>
                <a:ea typeface="方正粗倩简体"/>
                <a:cs typeface="Times New Roman" panose="02020603050405020304" pitchFamily="18" charset="0"/>
              </a:rPr>
              <a:t>第一节　学习动机概述</a:t>
            </a:r>
          </a:p>
        </p:txBody>
      </p:sp>
      <p:sp>
        <p:nvSpPr>
          <p:cNvPr id="3" name="矩形 2"/>
          <p:cNvSpPr/>
          <p:nvPr/>
        </p:nvSpPr>
        <p:spPr>
          <a:xfrm>
            <a:off x="237704" y="1595967"/>
            <a:ext cx="12529392" cy="5909310"/>
          </a:xfrm>
          <a:prstGeom prst="rect">
            <a:avLst/>
          </a:prstGeom>
        </p:spPr>
        <p:txBody>
          <a:bodyPr wrap="square">
            <a:spAutoFit/>
          </a:bodyPr>
          <a:lstStyle/>
          <a:p>
            <a:pPr indent="266700" algn="just">
              <a:lnSpc>
                <a:spcPct val="150000"/>
              </a:lnSpc>
              <a:spcAft>
                <a:spcPts val="0"/>
              </a:spcAft>
            </a:pPr>
            <a:r>
              <a:rPr lang="zh-CN" altLang="zh-CN" b="1" dirty="0" smtClean="0">
                <a:latin typeface="+mn-ea"/>
                <a:ea typeface="+mn-ea"/>
              </a:rPr>
              <a:t>三</a:t>
            </a:r>
            <a:r>
              <a:rPr lang="zh-CN" altLang="zh-CN" b="1" dirty="0">
                <a:latin typeface="+mn-ea"/>
                <a:ea typeface="+mn-ea"/>
              </a:rPr>
              <a:t>、学习动机的功能</a:t>
            </a:r>
          </a:p>
          <a:p>
            <a:pPr indent="266700" algn="just">
              <a:lnSpc>
                <a:spcPct val="150000"/>
              </a:lnSpc>
              <a:spcAft>
                <a:spcPts val="0"/>
              </a:spcAft>
            </a:pPr>
            <a:r>
              <a:rPr lang="en-US" altLang="zh-CN" b="1" dirty="0" smtClean="0">
                <a:solidFill>
                  <a:srgbClr val="FF0000"/>
                </a:solidFill>
                <a:latin typeface="+mn-ea"/>
                <a:ea typeface="+mn-ea"/>
              </a:rPr>
              <a:t>1.</a:t>
            </a:r>
            <a:r>
              <a:rPr lang="zh-CN" altLang="zh-CN" b="1" dirty="0" smtClean="0">
                <a:solidFill>
                  <a:srgbClr val="FF0000"/>
                </a:solidFill>
                <a:latin typeface="+mn-ea"/>
                <a:ea typeface="+mn-ea"/>
              </a:rPr>
              <a:t>激</a:t>
            </a:r>
            <a:r>
              <a:rPr lang="zh-CN" altLang="zh-CN" b="1" dirty="0">
                <a:solidFill>
                  <a:srgbClr val="FF0000"/>
                </a:solidFill>
                <a:latin typeface="+mn-ea"/>
                <a:ea typeface="+mn-ea"/>
              </a:rPr>
              <a:t>活功能（引发作用</a:t>
            </a:r>
            <a:r>
              <a:rPr lang="zh-CN" altLang="zh-CN" b="1" dirty="0" smtClean="0">
                <a:solidFill>
                  <a:srgbClr val="FF0000"/>
                </a:solidFill>
                <a:latin typeface="+mn-ea"/>
                <a:ea typeface="+mn-ea"/>
              </a:rPr>
              <a:t>）</a:t>
            </a:r>
            <a:r>
              <a:rPr lang="zh-CN" altLang="en-US" dirty="0">
                <a:latin typeface="+mn-ea"/>
                <a:ea typeface="+mn-ea"/>
              </a:rPr>
              <a:t>：激起一定的学习行为</a:t>
            </a:r>
            <a:endParaRPr lang="zh-CN" altLang="zh-CN" dirty="0">
              <a:latin typeface="+mn-ea"/>
              <a:ea typeface="+mn-ea"/>
            </a:endParaRPr>
          </a:p>
          <a:p>
            <a:pPr indent="266700" algn="just">
              <a:lnSpc>
                <a:spcPct val="150000"/>
              </a:lnSpc>
              <a:spcAft>
                <a:spcPts val="0"/>
              </a:spcAft>
            </a:pPr>
            <a:r>
              <a:rPr lang="en-US" altLang="zh-CN" b="1" dirty="0" smtClean="0">
                <a:solidFill>
                  <a:srgbClr val="FF0000"/>
                </a:solidFill>
                <a:latin typeface="+mn-ea"/>
                <a:ea typeface="+mn-ea"/>
              </a:rPr>
              <a:t>2.</a:t>
            </a:r>
            <a:r>
              <a:rPr lang="zh-CN" altLang="zh-CN" b="1" dirty="0" smtClean="0">
                <a:solidFill>
                  <a:srgbClr val="FF0000"/>
                </a:solidFill>
                <a:latin typeface="+mn-ea"/>
                <a:ea typeface="+mn-ea"/>
              </a:rPr>
              <a:t>定</a:t>
            </a:r>
            <a:r>
              <a:rPr lang="zh-CN" altLang="zh-CN" b="1" dirty="0">
                <a:solidFill>
                  <a:srgbClr val="FF0000"/>
                </a:solidFill>
                <a:latin typeface="+mn-ea"/>
                <a:ea typeface="+mn-ea"/>
              </a:rPr>
              <a:t>向功能</a:t>
            </a:r>
            <a:r>
              <a:rPr lang="zh-CN" altLang="en-US" dirty="0">
                <a:latin typeface="+mn-ea"/>
                <a:ea typeface="+mn-ea"/>
              </a:rPr>
              <a:t>：使学生的学习行为指向一定的学习目标</a:t>
            </a:r>
            <a:endParaRPr lang="zh-CN" altLang="zh-CN" dirty="0">
              <a:latin typeface="+mn-ea"/>
              <a:ea typeface="+mn-ea"/>
            </a:endParaRPr>
          </a:p>
          <a:p>
            <a:pPr indent="266700" algn="just">
              <a:lnSpc>
                <a:spcPct val="150000"/>
              </a:lnSpc>
              <a:spcAft>
                <a:spcPts val="0"/>
              </a:spcAft>
            </a:pPr>
            <a:r>
              <a:rPr lang="en-US" altLang="zh-CN" b="1" dirty="0" smtClean="0">
                <a:solidFill>
                  <a:srgbClr val="FF0000"/>
                </a:solidFill>
                <a:latin typeface="+mn-ea"/>
                <a:ea typeface="+mn-ea"/>
              </a:rPr>
              <a:t>3.</a:t>
            </a:r>
            <a:r>
              <a:rPr lang="zh-CN" altLang="zh-CN" b="1" dirty="0" smtClean="0">
                <a:solidFill>
                  <a:srgbClr val="FF0000"/>
                </a:solidFill>
                <a:latin typeface="+mn-ea"/>
                <a:ea typeface="+mn-ea"/>
              </a:rPr>
              <a:t>维</a:t>
            </a:r>
            <a:r>
              <a:rPr lang="zh-CN" altLang="zh-CN" b="1" dirty="0">
                <a:solidFill>
                  <a:srgbClr val="FF0000"/>
                </a:solidFill>
                <a:latin typeface="+mn-ea"/>
                <a:ea typeface="+mn-ea"/>
              </a:rPr>
              <a:t>持功能</a:t>
            </a:r>
            <a:r>
              <a:rPr lang="zh-CN" altLang="en-US" dirty="0" smtClean="0">
                <a:latin typeface="+mn-ea"/>
                <a:ea typeface="+mn-ea"/>
              </a:rPr>
              <a:t>：集</a:t>
            </a:r>
            <a:r>
              <a:rPr lang="zh-CN" altLang="en-US" dirty="0">
                <a:latin typeface="+mn-ea"/>
                <a:ea typeface="+mn-ea"/>
              </a:rPr>
              <a:t>中注意力，积极调控学习行为，提高努力程度和增强意志</a:t>
            </a:r>
            <a:r>
              <a:rPr lang="zh-CN" altLang="en-US" dirty="0" smtClean="0">
                <a:latin typeface="+mn-ea"/>
                <a:ea typeface="+mn-ea"/>
              </a:rPr>
              <a:t>力</a:t>
            </a:r>
            <a:endParaRPr lang="zh-CN" altLang="zh-CN" dirty="0">
              <a:latin typeface="+mn-ea"/>
              <a:ea typeface="+mn-ea"/>
            </a:endParaRPr>
          </a:p>
          <a:p>
            <a:pPr indent="266700" algn="just">
              <a:lnSpc>
                <a:spcPct val="150000"/>
              </a:lnSpc>
              <a:spcAft>
                <a:spcPts val="0"/>
              </a:spcAft>
            </a:pPr>
            <a:r>
              <a:rPr lang="en-US" altLang="zh-CN" b="1" dirty="0" smtClean="0">
                <a:solidFill>
                  <a:srgbClr val="FF0000"/>
                </a:solidFill>
                <a:latin typeface="+mn-ea"/>
                <a:ea typeface="+mn-ea"/>
              </a:rPr>
              <a:t>4.</a:t>
            </a:r>
            <a:r>
              <a:rPr lang="zh-CN" altLang="zh-CN" b="1" dirty="0" smtClean="0">
                <a:solidFill>
                  <a:srgbClr val="FF0000"/>
                </a:solidFill>
                <a:latin typeface="+mn-ea"/>
                <a:ea typeface="+mn-ea"/>
              </a:rPr>
              <a:t>调</a:t>
            </a:r>
            <a:r>
              <a:rPr lang="zh-CN" altLang="zh-CN" b="1" dirty="0">
                <a:solidFill>
                  <a:srgbClr val="FF0000"/>
                </a:solidFill>
                <a:latin typeface="+mn-ea"/>
                <a:ea typeface="+mn-ea"/>
              </a:rPr>
              <a:t>节功能</a:t>
            </a:r>
            <a:r>
              <a:rPr lang="zh-CN" altLang="en-US" dirty="0">
                <a:latin typeface="+mn-ea"/>
                <a:ea typeface="+mn-ea"/>
              </a:rPr>
              <a:t>：学习行为的强度、时间和方向受学习动机的调节</a:t>
            </a:r>
            <a:endParaRPr lang="zh-CN" altLang="zh-CN" dirty="0">
              <a:latin typeface="+mn-ea"/>
              <a:ea typeface="+mn-ea"/>
            </a:endParaRPr>
          </a:p>
        </p:txBody>
      </p:sp>
      <p:sp>
        <p:nvSpPr>
          <p:cNvPr id="4" name="矩形 3"/>
          <p:cNvSpPr/>
          <p:nvPr/>
        </p:nvSpPr>
        <p:spPr>
          <a:xfrm>
            <a:off x="460674" y="7584590"/>
            <a:ext cx="12083452" cy="175432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zh-CN" altLang="en-US" dirty="0">
                <a:latin typeface="宋体" panose="02010600030101010101" pitchFamily="2" charset="-122"/>
                <a:ea typeface="宋体" panose="02010600030101010101" pitchFamily="2" charset="-122"/>
              </a:rPr>
              <a:t>口渴会促使人做出觅水的行为活动，这体现动机具有（  ）功能。</a:t>
            </a:r>
          </a:p>
          <a:p>
            <a:r>
              <a:rPr lang="en-US" altLang="zh-CN" dirty="0" smtClean="0">
                <a:latin typeface="宋体" panose="02010600030101010101" pitchFamily="2" charset="-122"/>
                <a:ea typeface="宋体" panose="02010600030101010101" pitchFamily="2" charset="-122"/>
              </a:rPr>
              <a:t>A.</a:t>
            </a:r>
            <a:r>
              <a:rPr lang="zh-CN" altLang="en-US" dirty="0" smtClean="0">
                <a:latin typeface="宋体" panose="02010600030101010101" pitchFamily="2" charset="-122"/>
                <a:ea typeface="宋体" panose="02010600030101010101" pitchFamily="2" charset="-122"/>
              </a:rPr>
              <a:t>定</a:t>
            </a:r>
            <a:r>
              <a:rPr lang="zh-CN" altLang="en-US" dirty="0">
                <a:latin typeface="宋体" panose="02010600030101010101" pitchFamily="2" charset="-122"/>
                <a:ea typeface="宋体" panose="02010600030101010101" pitchFamily="2" charset="-122"/>
              </a:rPr>
              <a:t>向功</a:t>
            </a:r>
            <a:r>
              <a:rPr lang="zh-CN" altLang="en-US" dirty="0" smtClean="0">
                <a:latin typeface="宋体" panose="02010600030101010101" pitchFamily="2" charset="-122"/>
                <a:ea typeface="宋体" panose="02010600030101010101" pitchFamily="2" charset="-122"/>
              </a:rPr>
              <a:t>能   </a:t>
            </a:r>
            <a:r>
              <a:rPr lang="en-US" altLang="zh-CN" dirty="0" smtClean="0">
                <a:latin typeface="宋体" panose="02010600030101010101" pitchFamily="2" charset="-122"/>
                <a:ea typeface="宋体" panose="02010600030101010101" pitchFamily="2" charset="-122"/>
              </a:rPr>
              <a:t>B.</a:t>
            </a:r>
            <a:r>
              <a:rPr lang="zh-CN" altLang="en-US" dirty="0" smtClean="0">
                <a:latin typeface="宋体" panose="02010600030101010101" pitchFamily="2" charset="-122"/>
                <a:ea typeface="宋体" panose="02010600030101010101" pitchFamily="2" charset="-122"/>
              </a:rPr>
              <a:t>激</a:t>
            </a:r>
            <a:r>
              <a:rPr lang="zh-CN" altLang="en-US" dirty="0">
                <a:latin typeface="宋体" panose="02010600030101010101" pitchFamily="2" charset="-122"/>
                <a:ea typeface="宋体" panose="02010600030101010101" pitchFamily="2" charset="-122"/>
              </a:rPr>
              <a:t>活功</a:t>
            </a:r>
            <a:r>
              <a:rPr lang="zh-CN" altLang="en-US" dirty="0" smtClean="0">
                <a:latin typeface="宋体" panose="02010600030101010101" pitchFamily="2" charset="-122"/>
                <a:ea typeface="宋体" panose="02010600030101010101" pitchFamily="2" charset="-122"/>
              </a:rPr>
              <a:t>能   </a:t>
            </a:r>
            <a:r>
              <a:rPr lang="en-US" altLang="zh-CN" dirty="0" smtClean="0">
                <a:latin typeface="宋体" panose="02010600030101010101" pitchFamily="2" charset="-122"/>
                <a:ea typeface="宋体" panose="02010600030101010101" pitchFamily="2" charset="-122"/>
              </a:rPr>
              <a:t>C.</a:t>
            </a:r>
            <a:r>
              <a:rPr lang="zh-CN" altLang="en-US" dirty="0" smtClean="0">
                <a:latin typeface="宋体" panose="02010600030101010101" pitchFamily="2" charset="-122"/>
                <a:ea typeface="宋体" panose="02010600030101010101" pitchFamily="2" charset="-122"/>
              </a:rPr>
              <a:t>强</a:t>
            </a:r>
            <a:r>
              <a:rPr lang="zh-CN" altLang="en-US" dirty="0">
                <a:latin typeface="宋体" panose="02010600030101010101" pitchFamily="2" charset="-122"/>
                <a:ea typeface="宋体" panose="02010600030101010101" pitchFamily="2" charset="-122"/>
              </a:rPr>
              <a:t>化功</a:t>
            </a:r>
            <a:r>
              <a:rPr lang="zh-CN" altLang="en-US" dirty="0" smtClean="0">
                <a:latin typeface="宋体" panose="02010600030101010101" pitchFamily="2" charset="-122"/>
                <a:ea typeface="宋体" panose="02010600030101010101" pitchFamily="2" charset="-122"/>
              </a:rPr>
              <a:t>能   </a:t>
            </a:r>
            <a:r>
              <a:rPr lang="en-US" altLang="zh-CN" dirty="0" smtClean="0">
                <a:latin typeface="宋体" panose="02010600030101010101" pitchFamily="2" charset="-122"/>
                <a:ea typeface="宋体" panose="02010600030101010101" pitchFamily="2" charset="-122"/>
              </a:rPr>
              <a:t>D.</a:t>
            </a:r>
            <a:r>
              <a:rPr lang="zh-CN" altLang="en-US" dirty="0" smtClean="0">
                <a:latin typeface="宋体" panose="02010600030101010101" pitchFamily="2" charset="-122"/>
                <a:ea typeface="宋体" panose="02010600030101010101" pitchFamily="2" charset="-122"/>
              </a:rPr>
              <a:t>调</a:t>
            </a:r>
            <a:r>
              <a:rPr lang="zh-CN" altLang="en-US" dirty="0">
                <a:latin typeface="宋体" panose="02010600030101010101" pitchFamily="2" charset="-122"/>
                <a:ea typeface="宋体" panose="02010600030101010101" pitchFamily="2" charset="-122"/>
              </a:rPr>
              <a:t>节功能</a:t>
            </a:r>
          </a:p>
        </p:txBody>
      </p:sp>
    </p:spTree>
  </p:cSld>
  <p:clrMapOvr>
    <a:masterClrMapping/>
  </p:clrMapOvr>
  <p:transition spd="med"/>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165696" y="476170"/>
            <a:ext cx="4559261" cy="1045223"/>
          </a:xfrm>
          <a:prstGeom prst="rect">
            <a:avLst/>
          </a:prstGeom>
        </p:spPr>
        <p:txBody>
          <a:bodyPr wrap="none" anchor="ctr">
            <a:spAutoFit/>
          </a:bodyPr>
          <a:lstStyle/>
          <a:p>
            <a:pPr indent="203200" algn="just">
              <a:lnSpc>
                <a:spcPct val="172000"/>
              </a:lnSpc>
              <a:spcBef>
                <a:spcPts val="1300"/>
              </a:spcBef>
              <a:spcAft>
                <a:spcPts val="1300"/>
              </a:spcAft>
            </a:pPr>
            <a:r>
              <a:rPr lang="zh-CN" altLang="zh-CN" b="1" kern="100" dirty="0">
                <a:latin typeface="宋体" panose="02010600030101010101" pitchFamily="2" charset="-122"/>
                <a:ea typeface="宋体" panose="02010600030101010101" pitchFamily="2" charset="-122"/>
              </a:rPr>
              <a:t>四、学习动机的分类</a:t>
            </a:r>
          </a:p>
        </p:txBody>
      </p:sp>
      <p:graphicFrame>
        <p:nvGraphicFramePr>
          <p:cNvPr id="4" name="表格 3"/>
          <p:cNvGraphicFramePr>
            <a:graphicFrameLocks noGrp="1"/>
          </p:cNvGraphicFramePr>
          <p:nvPr/>
        </p:nvGraphicFramePr>
        <p:xfrm>
          <a:off x="309712" y="1492424"/>
          <a:ext cx="12385377" cy="8013585"/>
        </p:xfrm>
        <a:graphic>
          <a:graphicData uri="http://schemas.openxmlformats.org/drawingml/2006/table">
            <a:tbl>
              <a:tblPr/>
              <a:tblGrid>
                <a:gridCol w="1993049">
                  <a:extLst>
                    <a:ext uri="{9D8B030D-6E8A-4147-A177-3AD203B41FA5}">
                      <a16:colId xmlns:a16="http://schemas.microsoft.com/office/drawing/2014/main" xmlns="" val="20000"/>
                    </a:ext>
                  </a:extLst>
                </a:gridCol>
                <a:gridCol w="3203114">
                  <a:extLst>
                    <a:ext uri="{9D8B030D-6E8A-4147-A177-3AD203B41FA5}">
                      <a16:colId xmlns:a16="http://schemas.microsoft.com/office/drawing/2014/main" xmlns="" val="20001"/>
                    </a:ext>
                  </a:extLst>
                </a:gridCol>
                <a:gridCol w="7189214">
                  <a:extLst>
                    <a:ext uri="{9D8B030D-6E8A-4147-A177-3AD203B41FA5}">
                      <a16:colId xmlns:a16="http://schemas.microsoft.com/office/drawing/2014/main" xmlns="" val="20002"/>
                    </a:ext>
                  </a:extLst>
                </a:gridCol>
              </a:tblGrid>
              <a:tr h="744920">
                <a:tc>
                  <a:txBody>
                    <a:bodyPr/>
                    <a:lstStyle/>
                    <a:p>
                      <a:pPr algn="ctr">
                        <a:spcAft>
                          <a:spcPts val="0"/>
                        </a:spcAft>
                      </a:pPr>
                      <a:r>
                        <a:rPr lang="zh-CN" sz="2400" b="1" kern="0" dirty="0">
                          <a:effectLst/>
                          <a:latin typeface="宋体" panose="02010600030101010101" pitchFamily="2" charset="-122"/>
                          <a:ea typeface="宋体" panose="02010600030101010101" pitchFamily="2" charset="-122"/>
                        </a:rPr>
                        <a:t>分类标准</a:t>
                      </a:r>
                      <a:endParaRPr lang="zh-CN" sz="2400" kern="100" dirty="0">
                        <a:effectLst/>
                        <a:latin typeface="宋体" panose="02010600030101010101" pitchFamily="2" charset="-122"/>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zh-CN" sz="2400" b="1" kern="0" dirty="0">
                          <a:effectLst/>
                          <a:latin typeface="宋体" panose="02010600030101010101" pitchFamily="2" charset="-122"/>
                          <a:ea typeface="宋体" panose="02010600030101010101" pitchFamily="2" charset="-122"/>
                        </a:rPr>
                        <a:t>具体分类名称</a:t>
                      </a:r>
                      <a:endParaRPr lang="zh-CN" sz="2400" kern="100" dirty="0">
                        <a:effectLst/>
                        <a:latin typeface="宋体" panose="02010600030101010101" pitchFamily="2" charset="-122"/>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zh-CN" sz="2400" b="1" kern="0" dirty="0">
                          <a:effectLst/>
                          <a:latin typeface="宋体" panose="02010600030101010101" pitchFamily="2" charset="-122"/>
                          <a:ea typeface="宋体" panose="02010600030101010101" pitchFamily="2" charset="-122"/>
                        </a:rPr>
                        <a:t>注释</a:t>
                      </a:r>
                      <a:endParaRPr lang="zh-CN" sz="2400" kern="100" dirty="0">
                        <a:effectLst/>
                        <a:latin typeface="宋体" panose="02010600030101010101" pitchFamily="2" charset="-122"/>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xmlns="" val="10000"/>
                  </a:ext>
                </a:extLst>
              </a:tr>
              <a:tr h="1135132">
                <a:tc rowSpan="2">
                  <a:txBody>
                    <a:bodyPr/>
                    <a:lstStyle/>
                    <a:p>
                      <a:pPr algn="ctr">
                        <a:lnSpc>
                          <a:spcPct val="150000"/>
                        </a:lnSpc>
                        <a:spcAft>
                          <a:spcPts val="0"/>
                        </a:spcAft>
                      </a:pPr>
                      <a:r>
                        <a:rPr lang="zh-CN" sz="2400" b="1" kern="0" dirty="0" smtClean="0">
                          <a:effectLst/>
                          <a:latin typeface="宋体" panose="02010600030101010101" pitchFamily="2" charset="-122"/>
                          <a:ea typeface="宋体" panose="02010600030101010101" pitchFamily="2" charset="-122"/>
                        </a:rPr>
                        <a:t>学</a:t>
                      </a:r>
                      <a:r>
                        <a:rPr lang="zh-CN" sz="2400" b="1" kern="0" dirty="0">
                          <a:effectLst/>
                          <a:latin typeface="宋体" panose="02010600030101010101" pitchFamily="2" charset="-122"/>
                          <a:ea typeface="宋体" panose="02010600030101010101" pitchFamily="2" charset="-122"/>
                        </a:rPr>
                        <a:t>习动机内容的</a:t>
                      </a:r>
                      <a:r>
                        <a:rPr lang="zh-CN" sz="2400" b="1" kern="0" dirty="0">
                          <a:solidFill>
                            <a:srgbClr val="FF0000"/>
                          </a:solidFill>
                          <a:effectLst/>
                          <a:latin typeface="宋体" panose="02010600030101010101" pitchFamily="2" charset="-122"/>
                          <a:ea typeface="宋体" panose="02010600030101010101" pitchFamily="2" charset="-122"/>
                        </a:rPr>
                        <a:t>社会意义</a:t>
                      </a:r>
                      <a:endParaRPr lang="zh-CN" sz="2400" b="1" kern="100" dirty="0">
                        <a:solidFill>
                          <a:srgbClr val="FF0000"/>
                        </a:solidFill>
                        <a:effectLst/>
                        <a:latin typeface="宋体" panose="02010600030101010101" pitchFamily="2" charset="-122"/>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400" b="1" kern="0" dirty="0">
                          <a:effectLst/>
                          <a:latin typeface="宋体" panose="02010600030101010101" pitchFamily="2" charset="-122"/>
                          <a:ea typeface="宋体" panose="02010600030101010101" pitchFamily="2" charset="-122"/>
                        </a:rPr>
                        <a:t>高尚</a:t>
                      </a:r>
                      <a:r>
                        <a:rPr lang="zh-CN" sz="2400" b="1" kern="0" dirty="0" smtClean="0">
                          <a:effectLst/>
                          <a:latin typeface="宋体" panose="02010600030101010101" pitchFamily="2" charset="-122"/>
                          <a:ea typeface="宋体" panose="02010600030101010101" pitchFamily="2" charset="-122"/>
                        </a:rPr>
                        <a:t>的</a:t>
                      </a:r>
                      <a:r>
                        <a:rPr lang="zh-CN" altLang="en-US" sz="2400" b="1" kern="0" dirty="0" smtClean="0">
                          <a:effectLst/>
                          <a:latin typeface="宋体" panose="02010600030101010101" pitchFamily="2" charset="-122"/>
                          <a:ea typeface="宋体" panose="02010600030101010101" pitchFamily="2" charset="-122"/>
                        </a:rPr>
                        <a:t>学习</a:t>
                      </a:r>
                      <a:r>
                        <a:rPr lang="zh-CN" sz="2400" b="1" kern="0" dirty="0" smtClean="0">
                          <a:effectLst/>
                          <a:latin typeface="宋体" panose="02010600030101010101" pitchFamily="2" charset="-122"/>
                          <a:ea typeface="宋体" panose="02010600030101010101" pitchFamily="2" charset="-122"/>
                        </a:rPr>
                        <a:t>动</a:t>
                      </a:r>
                      <a:r>
                        <a:rPr lang="zh-CN" sz="2400" b="1" kern="0" dirty="0">
                          <a:effectLst/>
                          <a:latin typeface="宋体" panose="02010600030101010101" pitchFamily="2" charset="-122"/>
                          <a:ea typeface="宋体" panose="02010600030101010101" pitchFamily="2" charset="-122"/>
                        </a:rPr>
                        <a:t>机</a:t>
                      </a:r>
                      <a:endParaRPr lang="zh-CN" sz="2400" kern="100" dirty="0">
                        <a:effectLst/>
                        <a:latin typeface="宋体" panose="02010600030101010101" pitchFamily="2" charset="-122"/>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l">
                        <a:lnSpc>
                          <a:spcPct val="150000"/>
                        </a:lnSpc>
                        <a:spcAft>
                          <a:spcPts val="0"/>
                        </a:spcAft>
                      </a:pPr>
                      <a:r>
                        <a:rPr lang="zh-CN" sz="2400" kern="100" dirty="0">
                          <a:effectLst/>
                          <a:latin typeface="宋体" panose="02010600030101010101" pitchFamily="2" charset="-122"/>
                          <a:ea typeface="宋体" panose="02010600030101010101" pitchFamily="2" charset="-122"/>
                        </a:rPr>
                        <a:t>核心是</a:t>
                      </a:r>
                      <a:r>
                        <a:rPr lang="zh-CN" sz="2400" b="1" kern="100" dirty="0">
                          <a:solidFill>
                            <a:srgbClr val="FF0000"/>
                          </a:solidFill>
                          <a:effectLst/>
                          <a:latin typeface="宋体" panose="02010600030101010101" pitchFamily="2" charset="-122"/>
                          <a:ea typeface="宋体" panose="02010600030101010101" pitchFamily="2" charset="-122"/>
                        </a:rPr>
                        <a:t>利他主义</a:t>
                      </a:r>
                      <a:r>
                        <a:rPr lang="zh-CN" sz="2400" kern="100" dirty="0">
                          <a:effectLst/>
                          <a:latin typeface="宋体" panose="02010600030101010101" pitchFamily="2" charset="-122"/>
                          <a:ea typeface="宋体" panose="02010600030101010101" pitchFamily="2" charset="-122"/>
                        </a:rPr>
                        <a:t>，学生把当前的学习同国家和社会的利益联系在一起。</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135132">
                <a:tc vMerge="1">
                  <a:txBody>
                    <a:bodyPr/>
                    <a:lstStyle/>
                    <a:p>
                      <a:endParaRPr lang="zh-CN"/>
                    </a:p>
                  </a:txBody>
                  <a:tcPr/>
                </a:tc>
                <a:tc>
                  <a:txBody>
                    <a:bodyPr/>
                    <a:lstStyle/>
                    <a:p>
                      <a:pPr algn="ctr">
                        <a:lnSpc>
                          <a:spcPct val="150000"/>
                        </a:lnSpc>
                        <a:spcAft>
                          <a:spcPts val="0"/>
                        </a:spcAft>
                      </a:pPr>
                      <a:r>
                        <a:rPr lang="zh-CN" sz="2400" b="1" kern="0" dirty="0">
                          <a:effectLst/>
                          <a:latin typeface="宋体" panose="02010600030101010101" pitchFamily="2" charset="-122"/>
                          <a:ea typeface="宋体" panose="02010600030101010101" pitchFamily="2" charset="-122"/>
                        </a:rPr>
                        <a:t>低级</a:t>
                      </a:r>
                      <a:r>
                        <a:rPr lang="zh-CN" sz="2400" b="1" kern="0" dirty="0" smtClean="0">
                          <a:effectLst/>
                          <a:latin typeface="宋体" panose="02010600030101010101" pitchFamily="2" charset="-122"/>
                          <a:ea typeface="宋体" panose="02010600030101010101" pitchFamily="2" charset="-122"/>
                        </a:rPr>
                        <a:t>的</a:t>
                      </a:r>
                      <a:r>
                        <a:rPr lang="zh-CN" altLang="en-US" sz="2400" b="1" kern="0" dirty="0" smtClean="0">
                          <a:effectLst/>
                          <a:latin typeface="宋体" panose="02010600030101010101" pitchFamily="2" charset="-122"/>
                          <a:ea typeface="宋体" panose="02010600030101010101" pitchFamily="2" charset="-122"/>
                        </a:rPr>
                        <a:t>学习</a:t>
                      </a:r>
                      <a:r>
                        <a:rPr lang="zh-CN" sz="2400" b="1" kern="0" dirty="0" smtClean="0">
                          <a:effectLst/>
                          <a:latin typeface="宋体" panose="02010600030101010101" pitchFamily="2" charset="-122"/>
                          <a:ea typeface="宋体" panose="02010600030101010101" pitchFamily="2" charset="-122"/>
                        </a:rPr>
                        <a:t>动</a:t>
                      </a:r>
                      <a:r>
                        <a:rPr lang="zh-CN" sz="2400" b="1" kern="0" dirty="0">
                          <a:effectLst/>
                          <a:latin typeface="宋体" panose="02010600030101010101" pitchFamily="2" charset="-122"/>
                          <a:ea typeface="宋体" panose="02010600030101010101" pitchFamily="2" charset="-122"/>
                        </a:rPr>
                        <a:t>机</a:t>
                      </a:r>
                      <a:endParaRPr lang="zh-CN" sz="2400" kern="100" dirty="0">
                        <a:effectLst/>
                        <a:latin typeface="宋体" panose="02010600030101010101" pitchFamily="2" charset="-122"/>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l">
                        <a:lnSpc>
                          <a:spcPct val="150000"/>
                        </a:lnSpc>
                        <a:spcAft>
                          <a:spcPts val="0"/>
                        </a:spcAft>
                      </a:pPr>
                      <a:r>
                        <a:rPr lang="zh-CN" sz="2400" kern="100" dirty="0">
                          <a:effectLst/>
                          <a:latin typeface="宋体" panose="02010600030101010101" pitchFamily="2" charset="-122"/>
                          <a:ea typeface="宋体" panose="02010600030101010101" pitchFamily="2" charset="-122"/>
                        </a:rPr>
                        <a:t>核心是</a:t>
                      </a:r>
                      <a:r>
                        <a:rPr lang="zh-CN" sz="2400" b="1" kern="100" dirty="0">
                          <a:solidFill>
                            <a:srgbClr val="FF0000"/>
                          </a:solidFill>
                          <a:effectLst/>
                          <a:latin typeface="宋体" panose="02010600030101010101" pitchFamily="2" charset="-122"/>
                          <a:ea typeface="宋体" panose="02010600030101010101" pitchFamily="2" charset="-122"/>
                        </a:rPr>
                        <a:t>利己的、自我中心</a:t>
                      </a:r>
                      <a:r>
                        <a:rPr lang="zh-CN" sz="2400" kern="100" dirty="0">
                          <a:effectLst/>
                          <a:latin typeface="宋体" panose="02010600030101010101" pitchFamily="2" charset="-122"/>
                          <a:ea typeface="宋体" panose="02010600030101010101" pitchFamily="2" charset="-122"/>
                        </a:rPr>
                        <a:t>的，学习的动机只来源于自己眼前的利益。</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122707">
                <a:tc rowSpan="2">
                  <a:txBody>
                    <a:bodyPr/>
                    <a:lstStyle/>
                    <a:p>
                      <a:pPr algn="ctr">
                        <a:lnSpc>
                          <a:spcPct val="150000"/>
                        </a:lnSpc>
                        <a:spcAft>
                          <a:spcPts val="0"/>
                        </a:spcAft>
                      </a:pPr>
                      <a:r>
                        <a:rPr lang="zh-CN" sz="2400" b="1" kern="0" dirty="0" smtClean="0">
                          <a:effectLst/>
                          <a:latin typeface="宋体" panose="02010600030101010101" pitchFamily="2" charset="-122"/>
                          <a:ea typeface="宋体" panose="02010600030101010101" pitchFamily="2" charset="-122"/>
                        </a:rPr>
                        <a:t>动机</a:t>
                      </a:r>
                      <a:r>
                        <a:rPr lang="zh-CN" altLang="en-US" sz="2400" b="1" kern="0" dirty="0" smtClean="0">
                          <a:effectLst/>
                          <a:latin typeface="宋体" panose="02010600030101010101" pitchFamily="2" charset="-122"/>
                          <a:ea typeface="宋体" panose="02010600030101010101" pitchFamily="2" charset="-122"/>
                        </a:rPr>
                        <a:t>作用</a:t>
                      </a:r>
                      <a:r>
                        <a:rPr lang="zh-CN" altLang="en-US" sz="2400" b="1" kern="0" dirty="0" smtClean="0">
                          <a:solidFill>
                            <a:srgbClr val="FF0000"/>
                          </a:solidFill>
                          <a:effectLst/>
                          <a:latin typeface="宋体" panose="02010600030101010101" pitchFamily="2" charset="-122"/>
                          <a:ea typeface="宋体" panose="02010600030101010101" pitchFamily="2" charset="-122"/>
                        </a:rPr>
                        <a:t>与学习活动关系</a:t>
                      </a:r>
                      <a:endParaRPr lang="zh-CN" sz="2400" b="1" kern="100" dirty="0">
                        <a:solidFill>
                          <a:srgbClr val="FF0000"/>
                        </a:solidFill>
                        <a:effectLst/>
                        <a:latin typeface="宋体" panose="02010600030101010101" pitchFamily="2" charset="-122"/>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altLang="en-US" sz="2400" b="1" kern="0" dirty="0" smtClean="0">
                          <a:effectLst/>
                          <a:latin typeface="宋体" panose="02010600030101010101" pitchFamily="2" charset="-122"/>
                          <a:ea typeface="宋体" panose="02010600030101010101" pitchFamily="2" charset="-122"/>
                        </a:rPr>
                        <a:t>近景的直接性学习动机</a:t>
                      </a:r>
                      <a:endParaRPr lang="zh-CN" sz="2400" kern="100" dirty="0">
                        <a:effectLst/>
                        <a:latin typeface="宋体" panose="02010600030101010101" pitchFamily="2" charset="-122"/>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266700" algn="l" defTabSz="914400" rtl="0" eaLnBrk="1" fontAlgn="auto" latinLnBrk="0" hangingPunct="1">
                        <a:lnSpc>
                          <a:spcPct val="150000"/>
                        </a:lnSpc>
                        <a:spcBef>
                          <a:spcPts val="0"/>
                        </a:spcBef>
                        <a:spcAft>
                          <a:spcPts val="0"/>
                        </a:spcAft>
                        <a:buClrTx/>
                        <a:buSzTx/>
                        <a:buFontTx/>
                        <a:buNone/>
                        <a:defRPr/>
                      </a:pPr>
                      <a:r>
                        <a:rPr kumimoji="0" lang="zh-CN" altLang="en-US" sz="2400" b="1" i="0" u="none" strike="noStrike" kern="100" cap="none" spc="0" normalizeH="0" baseline="0" noProof="0" dirty="0" smtClean="0">
                          <a:ln>
                            <a:noFill/>
                          </a:ln>
                          <a:solidFill>
                            <a:srgbClr val="FF0000"/>
                          </a:solidFill>
                          <a:effectLst/>
                          <a:uLnTx/>
                          <a:uFillTx/>
                          <a:latin typeface="宋体" panose="02010600030101010101" pitchFamily="2" charset="-122"/>
                          <a:ea typeface="宋体" panose="02010600030101010101" pitchFamily="2" charset="-122"/>
                        </a:rPr>
                        <a:t>与学习活动直接联系的，</a:t>
                      </a:r>
                      <a:r>
                        <a:rPr kumimoji="0" lang="zh-CN" altLang="en-US" sz="2400" b="1" i="0" u="none" strike="noStrike" kern="10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rPr>
                        <a:t>这一动机来源于</a:t>
                      </a:r>
                      <a:r>
                        <a:rPr kumimoji="0" lang="zh-CN" altLang="en-US" sz="2400" b="1" i="0" u="none" strike="noStrike" kern="100" cap="none" spc="0" normalizeH="0" baseline="0" noProof="0" dirty="0" smtClean="0">
                          <a:ln>
                            <a:noFill/>
                          </a:ln>
                          <a:solidFill>
                            <a:srgbClr val="FF0000"/>
                          </a:solidFill>
                          <a:effectLst/>
                          <a:uLnTx/>
                          <a:uFillTx/>
                          <a:latin typeface="宋体" panose="02010600030101010101" pitchFamily="2" charset="-122"/>
                          <a:ea typeface="宋体" panose="02010600030101010101" pitchFamily="2" charset="-122"/>
                        </a:rPr>
                        <a:t>对学习内容或学习过程的兴趣。</a:t>
                      </a:r>
                      <a:r>
                        <a:rPr kumimoji="0" lang="zh-CN" altLang="en-US" sz="2400" b="1" i="0" u="none" strike="noStrike" kern="10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rPr>
                        <a:t>起作用</a:t>
                      </a:r>
                      <a:r>
                        <a:rPr kumimoji="0" lang="zh-CN" altLang="en-US" sz="2400" b="1" i="0" u="none" strike="noStrike" kern="100" cap="none" spc="0" normalizeH="0" baseline="0" noProof="0" dirty="0" smtClean="0">
                          <a:ln>
                            <a:noFill/>
                          </a:ln>
                          <a:solidFill>
                            <a:srgbClr val="FF0000"/>
                          </a:solidFill>
                          <a:effectLst/>
                          <a:uLnTx/>
                          <a:uFillTx/>
                          <a:latin typeface="宋体" panose="02010600030101010101" pitchFamily="2" charset="-122"/>
                          <a:ea typeface="宋体" panose="02010600030101010101" pitchFamily="2" charset="-122"/>
                        </a:rPr>
                        <a:t>的范围和效能较小</a:t>
                      </a:r>
                      <a:r>
                        <a:rPr kumimoji="0" lang="en-US" altLang="zh-CN" sz="2400" b="1" i="0" u="none" strike="noStrike" kern="100" cap="none" spc="0" normalizeH="0" baseline="0" noProof="0" dirty="0" smtClean="0">
                          <a:ln>
                            <a:noFill/>
                          </a:ln>
                          <a:solidFill>
                            <a:srgbClr val="FF0000"/>
                          </a:solidFill>
                          <a:effectLst/>
                          <a:uLnTx/>
                          <a:uFillTx/>
                          <a:latin typeface="宋体" panose="02010600030101010101" pitchFamily="2" charset="-122"/>
                          <a:ea typeface="宋体" panose="02010600030101010101" pitchFamily="2" charset="-122"/>
                        </a:rPr>
                        <a:t>,</a:t>
                      </a:r>
                      <a:r>
                        <a:rPr kumimoji="0" lang="zh-CN" altLang="en-US" sz="2400" b="1" i="0" u="none" strike="noStrike" kern="100" cap="none" spc="0" normalizeH="0" baseline="0" noProof="0" dirty="0" smtClean="0">
                          <a:ln>
                            <a:noFill/>
                          </a:ln>
                          <a:solidFill>
                            <a:srgbClr val="FF0000"/>
                          </a:solidFill>
                          <a:effectLst/>
                          <a:uLnTx/>
                          <a:uFillTx/>
                          <a:latin typeface="宋体" panose="02010600030101010101" pitchFamily="2" charset="-122"/>
                          <a:ea typeface="宋体" panose="02010600030101010101" pitchFamily="2" charset="-122"/>
                        </a:rPr>
                        <a:t>且容易受当时的具体条件和一些偶然的情景所影响。</a:t>
                      </a:r>
                      <a:endParaRPr kumimoji="0" lang="zh-CN" altLang="en-US" sz="24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074563">
                <a:tc vMerge="1">
                  <a:txBody>
                    <a:bodyPr/>
                    <a:lstStyle/>
                    <a:p>
                      <a:endParaRPr lang="zh-CN"/>
                    </a:p>
                  </a:txBody>
                  <a:tcPr/>
                </a:tc>
                <a:tc>
                  <a:txBody>
                    <a:bodyPr/>
                    <a:lstStyle/>
                    <a:p>
                      <a:pPr algn="ctr">
                        <a:lnSpc>
                          <a:spcPct val="150000"/>
                        </a:lnSpc>
                        <a:spcAft>
                          <a:spcPts val="0"/>
                        </a:spcAft>
                      </a:pPr>
                      <a:r>
                        <a:rPr lang="zh-CN" altLang="en-US" sz="2400" b="1" kern="0" dirty="0" smtClean="0">
                          <a:effectLst/>
                          <a:latin typeface="宋体" panose="02010600030101010101" pitchFamily="2" charset="-122"/>
                          <a:ea typeface="宋体" panose="02010600030101010101" pitchFamily="2" charset="-122"/>
                        </a:rPr>
                        <a:t>远景的间接性学习动机</a:t>
                      </a:r>
                      <a:endParaRPr lang="zh-CN" sz="2400" kern="100" dirty="0">
                        <a:effectLst/>
                        <a:latin typeface="宋体" panose="02010600030101010101" pitchFamily="2" charset="-122"/>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l">
                        <a:lnSpc>
                          <a:spcPct val="150000"/>
                        </a:lnSpc>
                        <a:spcAft>
                          <a:spcPts val="0"/>
                        </a:spcAft>
                      </a:pPr>
                      <a:r>
                        <a:rPr kumimoji="0" lang="zh-CN" altLang="en-US" sz="2400" b="0" i="0" u="none" strike="noStrike" kern="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rPr>
                        <a:t>与学习的</a:t>
                      </a:r>
                      <a:r>
                        <a:rPr kumimoji="0" lang="zh-CN" altLang="en-US" sz="2400" b="1" i="0" u="none" strike="noStrike" kern="0" cap="none" spc="0" normalizeH="0" baseline="0" noProof="0" dirty="0" smtClean="0">
                          <a:ln>
                            <a:noFill/>
                          </a:ln>
                          <a:solidFill>
                            <a:srgbClr val="FF0000"/>
                          </a:solidFill>
                          <a:effectLst/>
                          <a:uLnTx/>
                          <a:uFillTx/>
                          <a:latin typeface="宋体" panose="02010600030101010101" pitchFamily="2" charset="-122"/>
                          <a:ea typeface="宋体" panose="02010600030101010101" pitchFamily="2" charset="-122"/>
                        </a:rPr>
                        <a:t>社会意义和个人的前途</a:t>
                      </a:r>
                      <a:r>
                        <a:rPr kumimoji="0" lang="zh-CN" altLang="en-US" sz="2400" b="0" i="0" u="none" strike="noStrike" kern="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rPr>
                        <a:t>相联系。</a:t>
                      </a:r>
                      <a:r>
                        <a:rPr kumimoji="0" lang="zh-CN" altLang="en-US" sz="2400" b="1" i="0" u="none" strike="noStrike" kern="0" cap="none" spc="0" normalizeH="0" baseline="0" noProof="0" dirty="0" smtClean="0">
                          <a:ln>
                            <a:noFill/>
                          </a:ln>
                          <a:solidFill>
                            <a:srgbClr val="FF0000"/>
                          </a:solidFill>
                          <a:effectLst/>
                          <a:uLnTx/>
                          <a:uFillTx/>
                          <a:latin typeface="宋体" panose="02010600030101010101" pitchFamily="2" charset="-122"/>
                          <a:ea typeface="宋体" panose="02010600030101010101" pitchFamily="2" charset="-122"/>
                        </a:rPr>
                        <a:t>比较长远的、富于理性的，稳定、长久，起的作用时间长</a:t>
                      </a:r>
                      <a:r>
                        <a:rPr kumimoji="0" lang="zh-CN" altLang="en-US" sz="2400" b="0" i="0" u="none" strike="noStrike" kern="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rPr>
                        <a:t>。</a:t>
                      </a:r>
                      <a:endParaRPr lang="zh-CN" sz="2400" b="1" kern="100" dirty="0">
                        <a:solidFill>
                          <a:srgbClr val="FF0000"/>
                        </a:solidFill>
                        <a:effectLst/>
                        <a:latin typeface="宋体" panose="02010600030101010101" pitchFamily="2" charset="-122"/>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1157921">
                <a:tc rowSpan="2">
                  <a:txBody>
                    <a:bodyPr/>
                    <a:lstStyle/>
                    <a:p>
                      <a:pPr algn="ctr">
                        <a:lnSpc>
                          <a:spcPct val="150000"/>
                        </a:lnSpc>
                        <a:spcAft>
                          <a:spcPts val="0"/>
                        </a:spcAft>
                      </a:pPr>
                      <a:r>
                        <a:rPr lang="zh-CN" sz="2400" b="1" kern="0" dirty="0" smtClean="0">
                          <a:effectLst/>
                          <a:latin typeface="宋体" panose="02010600030101010101" pitchFamily="2" charset="-122"/>
                          <a:ea typeface="宋体" panose="02010600030101010101" pitchFamily="2" charset="-122"/>
                        </a:rPr>
                        <a:t>动</a:t>
                      </a:r>
                      <a:r>
                        <a:rPr lang="zh-CN" sz="2400" b="1" kern="0" dirty="0">
                          <a:effectLst/>
                          <a:latin typeface="宋体" panose="02010600030101010101" pitchFamily="2" charset="-122"/>
                          <a:ea typeface="宋体" panose="02010600030101010101" pitchFamily="2" charset="-122"/>
                        </a:rPr>
                        <a:t>机产生的</a:t>
                      </a:r>
                      <a:r>
                        <a:rPr lang="zh-CN" sz="2400" b="1" kern="0" dirty="0">
                          <a:solidFill>
                            <a:srgbClr val="FF0000"/>
                          </a:solidFill>
                          <a:effectLst/>
                          <a:latin typeface="宋体" panose="02010600030101010101" pitchFamily="2" charset="-122"/>
                          <a:ea typeface="宋体" panose="02010600030101010101" pitchFamily="2" charset="-122"/>
                        </a:rPr>
                        <a:t>动力来源</a:t>
                      </a:r>
                      <a:endParaRPr lang="zh-CN" sz="2400" b="1" kern="100" dirty="0">
                        <a:solidFill>
                          <a:srgbClr val="FF0000"/>
                        </a:solidFill>
                        <a:effectLst/>
                        <a:latin typeface="宋体" panose="02010600030101010101" pitchFamily="2" charset="-122"/>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400" b="1" kern="0" dirty="0">
                          <a:effectLst/>
                          <a:latin typeface="宋体" panose="02010600030101010101" pitchFamily="2" charset="-122"/>
                          <a:ea typeface="宋体" panose="02010600030101010101" pitchFamily="2" charset="-122"/>
                        </a:rPr>
                        <a:t>内部学习动机</a:t>
                      </a:r>
                      <a:endParaRPr lang="zh-CN" sz="2400" kern="100" dirty="0">
                        <a:effectLst/>
                        <a:latin typeface="宋体" panose="02010600030101010101" pitchFamily="2" charset="-122"/>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l">
                        <a:lnSpc>
                          <a:spcPct val="150000"/>
                        </a:lnSpc>
                        <a:spcAft>
                          <a:spcPts val="0"/>
                        </a:spcAft>
                      </a:pPr>
                      <a:r>
                        <a:rPr lang="zh-CN" altLang="en-US" sz="2400" kern="100" dirty="0" smtClean="0">
                          <a:effectLst/>
                          <a:latin typeface="宋体" panose="02010600030101010101" pitchFamily="2" charset="-122"/>
                          <a:ea typeface="宋体" panose="02010600030101010101" pitchFamily="2" charset="-122"/>
                        </a:rPr>
                        <a:t>对</a:t>
                      </a:r>
                      <a:r>
                        <a:rPr lang="zh-CN" altLang="en-US" sz="2400" b="1" kern="100" dirty="0" smtClean="0">
                          <a:solidFill>
                            <a:srgbClr val="FF0000"/>
                          </a:solidFill>
                          <a:effectLst/>
                          <a:latin typeface="宋体" panose="02010600030101010101" pitchFamily="2" charset="-122"/>
                          <a:ea typeface="宋体" panose="02010600030101010101" pitchFamily="2" charset="-122"/>
                        </a:rPr>
                        <a:t>学习本身的兴趣</a:t>
                      </a:r>
                      <a:r>
                        <a:rPr lang="zh-CN" altLang="en-US" sz="2400" kern="100" dirty="0" smtClean="0">
                          <a:effectLst/>
                          <a:latin typeface="宋体" panose="02010600030101010101" pitchFamily="2" charset="-122"/>
                          <a:ea typeface="宋体" panose="02010600030101010101" pitchFamily="2" charset="-122"/>
                        </a:rPr>
                        <a:t>所引起的动机，动机的满足在活动之内。</a:t>
                      </a:r>
                      <a:endParaRPr lang="zh-CN" sz="2400" kern="100" dirty="0">
                        <a:effectLst/>
                        <a:latin typeface="宋体" panose="02010600030101010101" pitchFamily="2" charset="-122"/>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1046450">
                <a:tc vMerge="1">
                  <a:txBody>
                    <a:bodyPr/>
                    <a:lstStyle/>
                    <a:p>
                      <a:endParaRPr lang="zh-CN"/>
                    </a:p>
                  </a:txBody>
                  <a:tcPr/>
                </a:tc>
                <a:tc>
                  <a:txBody>
                    <a:bodyPr/>
                    <a:lstStyle/>
                    <a:p>
                      <a:pPr algn="ctr">
                        <a:lnSpc>
                          <a:spcPct val="150000"/>
                        </a:lnSpc>
                        <a:spcAft>
                          <a:spcPts val="0"/>
                        </a:spcAft>
                      </a:pPr>
                      <a:r>
                        <a:rPr lang="zh-CN" sz="2400" b="1" kern="0">
                          <a:effectLst/>
                          <a:latin typeface="宋体" panose="02010600030101010101" pitchFamily="2" charset="-122"/>
                          <a:ea typeface="宋体" panose="02010600030101010101" pitchFamily="2" charset="-122"/>
                        </a:rPr>
                        <a:t>外部学习动机</a:t>
                      </a:r>
                      <a:endParaRPr lang="zh-CN" sz="2400" kern="100">
                        <a:effectLst/>
                        <a:latin typeface="宋体" panose="02010600030101010101" pitchFamily="2" charset="-122"/>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l">
                        <a:lnSpc>
                          <a:spcPct val="150000"/>
                        </a:lnSpc>
                        <a:spcAft>
                          <a:spcPts val="0"/>
                        </a:spcAft>
                      </a:pPr>
                      <a:r>
                        <a:rPr lang="zh-CN" altLang="en-US" sz="2400" kern="100" dirty="0" smtClean="0">
                          <a:effectLst/>
                          <a:latin typeface="宋体" panose="02010600030101010101" pitchFamily="2" charset="-122"/>
                          <a:ea typeface="宋体" panose="02010600030101010101" pitchFamily="2" charset="-122"/>
                        </a:rPr>
                        <a:t>由</a:t>
                      </a:r>
                      <a:r>
                        <a:rPr lang="zh-CN" altLang="en-US" sz="2400" b="1" kern="100" dirty="0" smtClean="0">
                          <a:solidFill>
                            <a:srgbClr val="FF0000"/>
                          </a:solidFill>
                          <a:effectLst/>
                          <a:latin typeface="宋体" panose="02010600030101010101" pitchFamily="2" charset="-122"/>
                          <a:ea typeface="宋体" panose="02010600030101010101" pitchFamily="2" charset="-122"/>
                        </a:rPr>
                        <a:t>外部诱因</a:t>
                      </a:r>
                      <a:r>
                        <a:rPr lang="zh-CN" altLang="en-US" sz="2400" kern="100" dirty="0" smtClean="0">
                          <a:effectLst/>
                          <a:latin typeface="宋体" panose="02010600030101010101" pitchFamily="2" charset="-122"/>
                          <a:ea typeface="宋体" panose="02010600030101010101" pitchFamily="2" charset="-122"/>
                        </a:rPr>
                        <a:t>所引起的动机，动机的满足不在活动之内，而在</a:t>
                      </a:r>
                      <a:r>
                        <a:rPr lang="zh-CN" altLang="en-US" sz="2400" b="1" kern="100" dirty="0" smtClean="0">
                          <a:solidFill>
                            <a:srgbClr val="FF0000"/>
                          </a:solidFill>
                          <a:effectLst/>
                          <a:latin typeface="宋体" panose="02010600030101010101" pitchFamily="2" charset="-122"/>
                          <a:ea typeface="宋体" panose="02010600030101010101" pitchFamily="2" charset="-122"/>
                        </a:rPr>
                        <a:t>活动之外。对学习所带来的结果感兴趣。</a:t>
                      </a:r>
                      <a:endParaRPr lang="zh-CN" sz="2400" b="1" kern="100" dirty="0">
                        <a:solidFill>
                          <a:srgbClr val="FF0000"/>
                        </a:solidFill>
                        <a:effectLst/>
                        <a:latin typeface="宋体" panose="02010600030101010101" pitchFamily="2" charset="-122"/>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spTree>
  </p:cSld>
  <p:clrMapOvr>
    <a:masterClrMapping/>
  </p:clrMapOvr>
  <p:transition spd="med"/>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165696" y="476170"/>
            <a:ext cx="4559261" cy="1045223"/>
          </a:xfrm>
          <a:prstGeom prst="rect">
            <a:avLst/>
          </a:prstGeom>
        </p:spPr>
        <p:txBody>
          <a:bodyPr wrap="none" anchor="ctr">
            <a:spAutoFit/>
          </a:bodyPr>
          <a:lstStyle/>
          <a:p>
            <a:pPr indent="203200" algn="just">
              <a:lnSpc>
                <a:spcPct val="172000"/>
              </a:lnSpc>
              <a:spcBef>
                <a:spcPts val="1300"/>
              </a:spcBef>
              <a:spcAft>
                <a:spcPts val="1300"/>
              </a:spcAft>
            </a:pPr>
            <a:r>
              <a:rPr lang="zh-CN" altLang="zh-CN" b="1" kern="100" dirty="0">
                <a:latin typeface="宋体" panose="02010600030101010101" pitchFamily="2" charset="-122"/>
                <a:ea typeface="宋体" panose="02010600030101010101" pitchFamily="2" charset="-122"/>
              </a:rPr>
              <a:t>四、学习动机的分类</a:t>
            </a:r>
          </a:p>
        </p:txBody>
      </p:sp>
      <p:sp>
        <p:nvSpPr>
          <p:cNvPr id="3" name="文本框 2"/>
          <p:cNvSpPr txBox="1"/>
          <p:nvPr/>
        </p:nvSpPr>
        <p:spPr>
          <a:xfrm>
            <a:off x="591820" y="1492885"/>
            <a:ext cx="11812905" cy="8216900"/>
          </a:xfrm>
          <a:prstGeom prst="rect">
            <a:avLst/>
          </a:prstGeom>
          <a:noFill/>
        </p:spPr>
        <p:txBody>
          <a:bodyPr wrap="square" rtlCol="0" anchor="t">
            <a:spAutoFit/>
          </a:bodyPr>
          <a:lstStyle/>
          <a:p>
            <a:pPr marL="0" indent="457200" latinLnBrk="0">
              <a:lnSpc>
                <a:spcPct val="150000"/>
              </a:lnSpc>
            </a:pPr>
            <a:r>
              <a:rPr lang="zh-CN" altLang="en-US" sz="3200" dirty="0">
                <a:latin typeface="宋体" panose="02010600030101010101" pitchFamily="2" charset="-122"/>
                <a:ea typeface="宋体" panose="02010600030101010101" pitchFamily="2" charset="-122"/>
                <a:cs typeface="宋体" panose="02010600030101010101" pitchFamily="2" charset="-122"/>
              </a:rPr>
              <a:t>根据</a:t>
            </a:r>
            <a:r>
              <a:rPr lang="zh-CN" altLang="en-US" sz="3200" b="1" u="sng" dirty="0">
                <a:latin typeface="宋体" panose="02010600030101010101" pitchFamily="2" charset="-122"/>
                <a:ea typeface="宋体" panose="02010600030101010101" pitchFamily="2" charset="-122"/>
                <a:cs typeface="宋体" panose="02010600030101010101" pitchFamily="2" charset="-122"/>
              </a:rPr>
              <a:t>学习动机起作用的时间长短</a:t>
            </a:r>
            <a:r>
              <a:rPr lang="zh-CN" altLang="en-US" sz="3200" dirty="0">
                <a:latin typeface="宋体" panose="02010600030101010101" pitchFamily="2" charset="-122"/>
                <a:ea typeface="宋体" panose="02010600030101010101" pitchFamily="2" charset="-122"/>
                <a:cs typeface="宋体" panose="02010600030101010101" pitchFamily="2" charset="-122"/>
              </a:rPr>
              <a:t>，可以把学习动机分为直接的近景性动机和间接的远景性动机。</a:t>
            </a:r>
          </a:p>
          <a:p>
            <a:pPr marL="0" indent="457200" latinLnBrk="0">
              <a:lnSpc>
                <a:spcPct val="150000"/>
              </a:lnSpc>
            </a:pPr>
            <a:r>
              <a:rPr lang="zh-CN" altLang="en-US" sz="3200" b="1" u="sng" dirty="0">
                <a:latin typeface="宋体" panose="02010600030101010101" pitchFamily="2" charset="-122"/>
                <a:ea typeface="宋体" panose="02010600030101010101" pitchFamily="2" charset="-122"/>
                <a:cs typeface="宋体" panose="02010600030101010101" pitchFamily="2" charset="-122"/>
              </a:rPr>
              <a:t>直接的近景性学习动机</a:t>
            </a:r>
            <a:r>
              <a:rPr lang="zh-CN" altLang="en-US" sz="3200" dirty="0">
                <a:latin typeface="宋体" panose="02010600030101010101" pitchFamily="2" charset="-122"/>
                <a:ea typeface="宋体" panose="02010600030101010101" pitchFamily="2" charset="-122"/>
                <a:cs typeface="宋体" panose="02010600030101010101" pitchFamily="2" charset="-122"/>
              </a:rPr>
              <a:t>，指由活动的直接结果所引起的对活动的动机，如学习是为了应付老师的测验或为博得老师的好评等。这种动机很具体，效果比较明显，但稳定性较差，容易受到环境中一些偶然因素的影响而产生变化。</a:t>
            </a:r>
          </a:p>
          <a:p>
            <a:pPr marL="0" indent="457200" latinLnBrk="0">
              <a:lnSpc>
                <a:spcPct val="150000"/>
              </a:lnSpc>
            </a:pPr>
            <a:r>
              <a:rPr lang="zh-CN" altLang="en-US" sz="3200" b="1" u="sng" dirty="0">
                <a:latin typeface="宋体" panose="02010600030101010101" pitchFamily="2" charset="-122"/>
                <a:ea typeface="宋体" panose="02010600030101010101" pitchFamily="2" charset="-122"/>
                <a:cs typeface="宋体" panose="02010600030101010101" pitchFamily="2" charset="-122"/>
              </a:rPr>
              <a:t>间接的远景性学习动机</a:t>
            </a:r>
            <a:r>
              <a:rPr lang="zh-CN" altLang="en-US" sz="3200" dirty="0">
                <a:latin typeface="宋体" panose="02010600030101010101" pitchFamily="2" charset="-122"/>
                <a:ea typeface="宋体" panose="02010600030101010101" pitchFamily="2" charset="-122"/>
                <a:cs typeface="宋体" panose="02010600030101010101" pitchFamily="2" charset="-122"/>
              </a:rPr>
              <a:t>，指由于了解活动的社会意义和活动结果的社会价值而引起的对某种活动的动机，如为实现个人对社会做贡献的远大理想而努力学习等。这种学习动机既有一定的社会性和理智色彩，又与个人的志向、理想、世界观相联系，因此，具有较强的稳定性和持久性，能在相当长的时间内起作用。</a:t>
            </a:r>
          </a:p>
        </p:txBody>
      </p:sp>
    </p:spTree>
  </p:cSld>
  <p:clrMapOvr>
    <a:masterClrMapping/>
  </p:clrMapOvr>
  <p:transition spd="med"/>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237703" y="1132384"/>
          <a:ext cx="12529393" cy="7985985"/>
        </p:xfrm>
        <a:graphic>
          <a:graphicData uri="http://schemas.openxmlformats.org/drawingml/2006/table">
            <a:tbl>
              <a:tblPr/>
              <a:tblGrid>
                <a:gridCol w="2086187">
                  <a:extLst>
                    <a:ext uri="{9D8B030D-6E8A-4147-A177-3AD203B41FA5}">
                      <a16:colId xmlns:a16="http://schemas.microsoft.com/office/drawing/2014/main" xmlns="" val="20000"/>
                    </a:ext>
                  </a:extLst>
                </a:gridCol>
                <a:gridCol w="2738349">
                  <a:extLst>
                    <a:ext uri="{9D8B030D-6E8A-4147-A177-3AD203B41FA5}">
                      <a16:colId xmlns:a16="http://schemas.microsoft.com/office/drawing/2014/main" xmlns="" val="20001"/>
                    </a:ext>
                  </a:extLst>
                </a:gridCol>
                <a:gridCol w="7704857">
                  <a:extLst>
                    <a:ext uri="{9D8B030D-6E8A-4147-A177-3AD203B41FA5}">
                      <a16:colId xmlns:a16="http://schemas.microsoft.com/office/drawing/2014/main" xmlns="" val="20002"/>
                    </a:ext>
                  </a:extLst>
                </a:gridCol>
              </a:tblGrid>
              <a:tr h="945105">
                <a:tc>
                  <a:txBody>
                    <a:bodyPr/>
                    <a:lstStyle/>
                    <a:p>
                      <a:pPr algn="ctr">
                        <a:spcAft>
                          <a:spcPts val="0"/>
                        </a:spcAft>
                      </a:pPr>
                      <a:r>
                        <a:rPr lang="zh-CN" sz="2400" b="1" kern="0" dirty="0">
                          <a:effectLst/>
                          <a:latin typeface="宋体" panose="02010600030101010101" pitchFamily="2" charset="-122"/>
                          <a:ea typeface="宋体" panose="02010600030101010101" pitchFamily="2" charset="-122"/>
                        </a:rPr>
                        <a:t>分类标准</a:t>
                      </a:r>
                      <a:endParaRPr lang="zh-CN" sz="2400" kern="100" dirty="0">
                        <a:effectLst/>
                        <a:latin typeface="宋体" panose="02010600030101010101" pitchFamily="2" charset="-122"/>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zh-CN" sz="2400" b="1" kern="0" dirty="0">
                          <a:effectLst/>
                          <a:latin typeface="宋体" panose="02010600030101010101" pitchFamily="2" charset="-122"/>
                          <a:ea typeface="宋体" panose="02010600030101010101" pitchFamily="2" charset="-122"/>
                        </a:rPr>
                        <a:t>具体分类名称</a:t>
                      </a:r>
                      <a:endParaRPr lang="zh-CN" sz="2400" kern="100" dirty="0">
                        <a:effectLst/>
                        <a:latin typeface="宋体" panose="02010600030101010101" pitchFamily="2" charset="-122"/>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zh-CN" sz="2400" b="1" kern="0" dirty="0">
                          <a:effectLst/>
                          <a:latin typeface="宋体" panose="02010600030101010101" pitchFamily="2" charset="-122"/>
                          <a:ea typeface="宋体" panose="02010600030101010101" pitchFamily="2" charset="-122"/>
                        </a:rPr>
                        <a:t>注释</a:t>
                      </a:r>
                      <a:endParaRPr lang="zh-CN" sz="2400" kern="100" dirty="0">
                        <a:effectLst/>
                        <a:latin typeface="宋体" panose="02010600030101010101" pitchFamily="2" charset="-122"/>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xmlns="" val="10000"/>
                  </a:ext>
                </a:extLst>
              </a:tr>
              <a:tr h="1719191">
                <a:tc rowSpan="2">
                  <a:txBody>
                    <a:bodyPr/>
                    <a:lstStyle/>
                    <a:p>
                      <a:pPr algn="ctr">
                        <a:lnSpc>
                          <a:spcPct val="150000"/>
                        </a:lnSpc>
                        <a:spcAft>
                          <a:spcPts val="0"/>
                        </a:spcAft>
                      </a:pPr>
                      <a:r>
                        <a:rPr lang="zh-CN" sz="2800" b="1" kern="0" dirty="0">
                          <a:effectLst/>
                          <a:latin typeface="宋体" panose="02010600030101010101" pitchFamily="2" charset="-122"/>
                          <a:ea typeface="宋体" panose="02010600030101010101" pitchFamily="2" charset="-122"/>
                        </a:rPr>
                        <a:t>按</a:t>
                      </a:r>
                      <a:r>
                        <a:rPr lang="zh-CN" sz="2800" b="1" kern="0" dirty="0" smtClean="0">
                          <a:effectLst/>
                          <a:latin typeface="宋体" panose="02010600030101010101" pitchFamily="2" charset="-122"/>
                          <a:ea typeface="宋体" panose="02010600030101010101" pitchFamily="2" charset="-122"/>
                        </a:rPr>
                        <a:t>学习动机</a:t>
                      </a:r>
                      <a:r>
                        <a:rPr lang="zh-CN" altLang="en-US" sz="2800" b="1" kern="0" dirty="0" smtClean="0">
                          <a:effectLst/>
                          <a:latin typeface="宋体" panose="02010600030101010101" pitchFamily="2" charset="-122"/>
                          <a:ea typeface="宋体" panose="02010600030101010101" pitchFamily="2" charset="-122"/>
                        </a:rPr>
                        <a:t>所起</a:t>
                      </a:r>
                      <a:r>
                        <a:rPr lang="zh-CN" altLang="en-US" sz="2800" b="1" kern="0" dirty="0" smtClean="0">
                          <a:solidFill>
                            <a:srgbClr val="FF0000"/>
                          </a:solidFill>
                          <a:effectLst/>
                          <a:latin typeface="宋体" panose="02010600030101010101" pitchFamily="2" charset="-122"/>
                          <a:ea typeface="宋体" panose="02010600030101010101" pitchFamily="2" charset="-122"/>
                        </a:rPr>
                        <a:t>作用范围</a:t>
                      </a:r>
                      <a:endParaRPr lang="zh-CN" sz="2800" b="1" kern="100" dirty="0">
                        <a:solidFill>
                          <a:srgbClr val="FF0000"/>
                        </a:solidFill>
                        <a:effectLst/>
                        <a:latin typeface="宋体" panose="02010600030101010101" pitchFamily="2" charset="-122"/>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altLang="en-US" sz="2800" b="1" kern="0" dirty="0" smtClean="0">
                          <a:effectLst/>
                          <a:latin typeface="宋体" panose="02010600030101010101" pitchFamily="2" charset="-122"/>
                          <a:ea typeface="宋体" panose="02010600030101010101" pitchFamily="2" charset="-122"/>
                        </a:rPr>
                        <a:t>一般学习</a:t>
                      </a:r>
                      <a:r>
                        <a:rPr lang="zh-CN" sz="2800" b="1" kern="0" dirty="0" smtClean="0">
                          <a:effectLst/>
                          <a:latin typeface="宋体" panose="02010600030101010101" pitchFamily="2" charset="-122"/>
                          <a:ea typeface="宋体" panose="02010600030101010101" pitchFamily="2" charset="-122"/>
                        </a:rPr>
                        <a:t>动机</a:t>
                      </a:r>
                      <a:endParaRPr lang="en-US" altLang="zh-CN" sz="2800" b="1" kern="0" dirty="0" smtClean="0">
                        <a:effectLst/>
                        <a:latin typeface="宋体" panose="02010600030101010101" pitchFamily="2" charset="-122"/>
                        <a:ea typeface="宋体" panose="02010600030101010101" pitchFamily="2" charset="-122"/>
                      </a:endParaRPr>
                    </a:p>
                    <a:p>
                      <a:pPr algn="ctr">
                        <a:lnSpc>
                          <a:spcPct val="150000"/>
                        </a:lnSpc>
                        <a:spcAft>
                          <a:spcPts val="0"/>
                        </a:spcAft>
                      </a:pPr>
                      <a:r>
                        <a:rPr lang="zh-CN" altLang="en-US" sz="2800" b="1" kern="0" dirty="0" smtClean="0">
                          <a:effectLst/>
                          <a:latin typeface="宋体" panose="02010600030101010101" pitchFamily="2" charset="-122"/>
                          <a:ea typeface="宋体" panose="02010600030101010101" pitchFamily="2" charset="-122"/>
                        </a:rPr>
                        <a:t>（普遍型学习动机）</a:t>
                      </a:r>
                      <a:endParaRPr lang="zh-CN" sz="2800" kern="100" dirty="0">
                        <a:effectLst/>
                        <a:latin typeface="宋体" panose="02010600030101010101" pitchFamily="2" charset="-122"/>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l">
                        <a:lnSpc>
                          <a:spcPct val="150000"/>
                        </a:lnSpc>
                        <a:spcAft>
                          <a:spcPts val="0"/>
                        </a:spcAft>
                      </a:pPr>
                      <a:r>
                        <a:rPr lang="zh-CN" altLang="en-US" sz="2800" b="0" kern="100" dirty="0" smtClean="0">
                          <a:solidFill>
                            <a:schemeClr val="tx1"/>
                          </a:solidFill>
                          <a:effectLst/>
                          <a:latin typeface="宋体" panose="02010600030101010101" pitchFamily="2" charset="-122"/>
                          <a:ea typeface="宋体" panose="02010600030101010101" pitchFamily="2" charset="-122"/>
                        </a:rPr>
                        <a:t>各种学习活动中，较稳定、持久地努力掌握知识经验的动机。主要产生于学生自身，与其价值观和性格特征密切相连，因此也被称为</a:t>
                      </a:r>
                      <a:r>
                        <a:rPr lang="zh-CN" altLang="en-US" sz="2800" b="0" kern="100" dirty="0" smtClean="0">
                          <a:solidFill>
                            <a:srgbClr val="FF0000"/>
                          </a:solidFill>
                          <a:effectLst/>
                          <a:latin typeface="宋体" panose="02010600030101010101" pitchFamily="2" charset="-122"/>
                          <a:ea typeface="宋体" panose="02010600030101010101" pitchFamily="2" charset="-122"/>
                        </a:rPr>
                        <a:t>性格动机</a:t>
                      </a:r>
                      <a:r>
                        <a:rPr lang="zh-CN" altLang="en-US" sz="2800" b="0" kern="100" dirty="0" smtClean="0">
                          <a:solidFill>
                            <a:schemeClr val="tx1"/>
                          </a:solidFill>
                          <a:effectLst/>
                          <a:latin typeface="宋体" panose="02010600030101010101" pitchFamily="2" charset="-122"/>
                          <a:ea typeface="宋体" panose="02010600030101010101" pitchFamily="2" charset="-122"/>
                        </a:rPr>
                        <a:t>，具有较高的稳定性</a:t>
                      </a:r>
                      <a:r>
                        <a:rPr lang="zh-CN" altLang="en-US" sz="2800" b="1" kern="100" dirty="0" smtClean="0">
                          <a:solidFill>
                            <a:schemeClr val="tx1"/>
                          </a:solidFill>
                          <a:effectLst/>
                          <a:latin typeface="宋体" panose="02010600030101010101" pitchFamily="2" charset="-122"/>
                          <a:ea typeface="宋体" panose="02010600030101010101" pitchFamily="2" charset="-122"/>
                        </a:rPr>
                        <a:t>。</a:t>
                      </a:r>
                      <a:endParaRPr lang="zh-CN" sz="2800" b="1" kern="100" dirty="0">
                        <a:solidFill>
                          <a:schemeClr val="tx1"/>
                        </a:solidFill>
                        <a:effectLst/>
                        <a:latin typeface="宋体" panose="02010600030101010101" pitchFamily="2" charset="-122"/>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504590">
                <a:tc vMerge="1">
                  <a:txBody>
                    <a:bodyPr/>
                    <a:lstStyle/>
                    <a:p>
                      <a:endParaRPr lang="zh-CN"/>
                    </a:p>
                  </a:txBody>
                  <a:tcPr/>
                </a:tc>
                <a:tc>
                  <a:txBody>
                    <a:bodyPr/>
                    <a:lstStyle/>
                    <a:p>
                      <a:pPr algn="ctr">
                        <a:lnSpc>
                          <a:spcPct val="150000"/>
                        </a:lnSpc>
                        <a:spcAft>
                          <a:spcPts val="0"/>
                        </a:spcAft>
                      </a:pPr>
                      <a:r>
                        <a:rPr lang="zh-CN" altLang="en-US" sz="2800" b="1" kern="0" dirty="0" smtClean="0">
                          <a:effectLst/>
                          <a:latin typeface="宋体" panose="02010600030101010101" pitchFamily="2" charset="-122"/>
                          <a:ea typeface="宋体" panose="02010600030101010101" pitchFamily="2" charset="-122"/>
                        </a:rPr>
                        <a:t>具体学习</a:t>
                      </a:r>
                      <a:r>
                        <a:rPr lang="zh-CN" sz="2800" b="1" kern="0" dirty="0" smtClean="0">
                          <a:effectLst/>
                          <a:latin typeface="宋体" panose="02010600030101010101" pitchFamily="2" charset="-122"/>
                          <a:ea typeface="宋体" panose="02010600030101010101" pitchFamily="2" charset="-122"/>
                        </a:rPr>
                        <a:t>动机</a:t>
                      </a:r>
                      <a:endParaRPr lang="en-US" altLang="zh-CN" sz="2800" b="1" kern="0" dirty="0" smtClean="0">
                        <a:effectLst/>
                        <a:latin typeface="宋体" panose="02010600030101010101" pitchFamily="2" charset="-122"/>
                        <a:ea typeface="宋体" panose="02010600030101010101" pitchFamily="2" charset="-122"/>
                      </a:endParaRPr>
                    </a:p>
                    <a:p>
                      <a:pPr algn="ctr">
                        <a:lnSpc>
                          <a:spcPct val="150000"/>
                        </a:lnSpc>
                        <a:spcAft>
                          <a:spcPts val="0"/>
                        </a:spcAft>
                      </a:pPr>
                      <a:r>
                        <a:rPr lang="zh-CN" altLang="en-US" sz="2800" b="1" kern="0" dirty="0" smtClean="0">
                          <a:effectLst/>
                          <a:latin typeface="宋体" panose="02010600030101010101" pitchFamily="2" charset="-122"/>
                          <a:ea typeface="宋体" panose="02010600030101010101" pitchFamily="2" charset="-122"/>
                        </a:rPr>
                        <a:t>（偏重型学习动机）</a:t>
                      </a:r>
                      <a:endParaRPr lang="zh-CN" sz="2800" kern="100" dirty="0">
                        <a:effectLst/>
                        <a:latin typeface="宋体" panose="02010600030101010101" pitchFamily="2" charset="-122"/>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l">
                        <a:lnSpc>
                          <a:spcPct val="150000"/>
                        </a:lnSpc>
                        <a:spcAft>
                          <a:spcPts val="0"/>
                        </a:spcAft>
                      </a:pPr>
                      <a:r>
                        <a:rPr lang="zh-CN" altLang="en-US" sz="2800" b="0" kern="100" dirty="0" smtClean="0">
                          <a:solidFill>
                            <a:schemeClr val="tx1"/>
                          </a:solidFill>
                          <a:effectLst/>
                          <a:latin typeface="宋体" panose="02010600030101010101" pitchFamily="2" charset="-122"/>
                          <a:ea typeface="宋体" panose="02010600030101010101" pitchFamily="2" charset="-122"/>
                        </a:rPr>
                        <a:t>在某一具体学习活动中表现出来的动机。这类动机主要受外界情境因素的影响，因此也被称为</a:t>
                      </a:r>
                      <a:r>
                        <a:rPr lang="zh-CN" altLang="en-US" sz="2800" b="0" kern="100" dirty="0" smtClean="0">
                          <a:solidFill>
                            <a:srgbClr val="FF0000"/>
                          </a:solidFill>
                          <a:effectLst/>
                          <a:latin typeface="宋体" panose="02010600030101010101" pitchFamily="2" charset="-122"/>
                          <a:ea typeface="宋体" panose="02010600030101010101" pitchFamily="2" charset="-122"/>
                        </a:rPr>
                        <a:t>情境动机</a:t>
                      </a:r>
                      <a:r>
                        <a:rPr lang="zh-CN" altLang="en-US" sz="2800" b="0" kern="100" dirty="0" smtClean="0">
                          <a:solidFill>
                            <a:schemeClr val="tx1"/>
                          </a:solidFill>
                          <a:effectLst/>
                          <a:latin typeface="宋体" panose="02010600030101010101" pitchFamily="2" charset="-122"/>
                          <a:ea typeface="宋体" panose="02010600030101010101" pitchFamily="2" charset="-122"/>
                        </a:rPr>
                        <a:t>，具有暂时性、不稳定性。</a:t>
                      </a:r>
                      <a:endParaRPr lang="zh-CN" sz="2800" b="0" kern="100" dirty="0">
                        <a:solidFill>
                          <a:schemeClr val="tx1"/>
                        </a:solidFill>
                        <a:effectLst/>
                        <a:latin typeface="宋体" panose="02010600030101010101" pitchFamily="2" charset="-122"/>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813599">
                <a:tc rowSpan="2">
                  <a:txBody>
                    <a:bodyPr/>
                    <a:lstStyle/>
                    <a:p>
                      <a:pPr algn="ctr">
                        <a:lnSpc>
                          <a:spcPct val="150000"/>
                        </a:lnSpc>
                        <a:spcAft>
                          <a:spcPts val="0"/>
                        </a:spcAft>
                      </a:pPr>
                      <a:r>
                        <a:rPr lang="zh-CN" altLang="en-US" sz="2800" b="1" kern="100" dirty="0" smtClean="0">
                          <a:solidFill>
                            <a:schemeClr val="tx1"/>
                          </a:solidFill>
                          <a:effectLst/>
                          <a:latin typeface="宋体" panose="02010600030101010101" pitchFamily="2" charset="-122"/>
                          <a:ea typeface="宋体" panose="02010600030101010101" pitchFamily="2" charset="-122"/>
                        </a:rPr>
                        <a:t>学习动机在学习活动中</a:t>
                      </a:r>
                      <a:r>
                        <a:rPr lang="zh-CN" altLang="en-US" sz="2800" b="1" kern="100" dirty="0" smtClean="0">
                          <a:solidFill>
                            <a:srgbClr val="FF0000"/>
                          </a:solidFill>
                          <a:effectLst/>
                          <a:latin typeface="宋体" panose="02010600030101010101" pitchFamily="2" charset="-122"/>
                          <a:ea typeface="宋体" panose="02010600030101010101" pitchFamily="2" charset="-122"/>
                        </a:rPr>
                        <a:t>作用的大小</a:t>
                      </a:r>
                      <a:endParaRPr lang="zh-CN" sz="2800" b="1" kern="100" dirty="0">
                        <a:solidFill>
                          <a:srgbClr val="FF0000"/>
                        </a:solidFill>
                        <a:effectLst/>
                        <a:latin typeface="宋体" panose="02010600030101010101" pitchFamily="2" charset="-122"/>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altLang="en-US" sz="2800" b="1" kern="100" dirty="0" smtClean="0">
                          <a:effectLst/>
                          <a:latin typeface="宋体" panose="02010600030101010101" pitchFamily="2" charset="-122"/>
                          <a:ea typeface="宋体" panose="02010600030101010101" pitchFamily="2" charset="-122"/>
                        </a:rPr>
                        <a:t>主导性学习动机</a:t>
                      </a:r>
                      <a:endParaRPr lang="zh-CN" sz="2800" b="1" kern="100" dirty="0">
                        <a:effectLst/>
                        <a:latin typeface="宋体" panose="02010600030101010101" pitchFamily="2" charset="-122"/>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l">
                        <a:lnSpc>
                          <a:spcPct val="150000"/>
                        </a:lnSpc>
                        <a:spcAft>
                          <a:spcPts val="0"/>
                        </a:spcAft>
                      </a:pPr>
                      <a:r>
                        <a:rPr lang="zh-CN" altLang="en-US" sz="2800" kern="100" dirty="0" smtClean="0">
                          <a:effectLst/>
                          <a:latin typeface="宋体" panose="02010600030101010101" pitchFamily="2" charset="-122"/>
                          <a:ea typeface="宋体" panose="02010600030101010101" pitchFamily="2" charset="-122"/>
                        </a:rPr>
                        <a:t>在某一时期起</a:t>
                      </a:r>
                      <a:r>
                        <a:rPr lang="zh-CN" altLang="en-US" sz="2800" b="1" kern="100" dirty="0" smtClean="0">
                          <a:solidFill>
                            <a:srgbClr val="FF0000"/>
                          </a:solidFill>
                          <a:effectLst/>
                          <a:latin typeface="宋体" panose="02010600030101010101" pitchFamily="2" charset="-122"/>
                          <a:ea typeface="宋体" panose="02010600030101010101" pitchFamily="2" charset="-122"/>
                        </a:rPr>
                        <a:t>主要作用和处于主导地位</a:t>
                      </a:r>
                      <a:r>
                        <a:rPr lang="zh-CN" altLang="en-US" sz="2800" kern="100" dirty="0" smtClean="0">
                          <a:effectLst/>
                          <a:latin typeface="宋体" panose="02010600030101010101" pitchFamily="2" charset="-122"/>
                          <a:ea typeface="宋体" panose="02010600030101010101" pitchFamily="2" charset="-122"/>
                        </a:rPr>
                        <a:t>的学习动机</a:t>
                      </a:r>
                      <a:endParaRPr lang="zh-CN" sz="2800" kern="100" dirty="0">
                        <a:effectLst/>
                        <a:latin typeface="宋体" panose="02010600030101010101" pitchFamily="2" charset="-122"/>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628992">
                <a:tc vMerge="1">
                  <a:txBody>
                    <a:bodyPr/>
                    <a:lstStyle/>
                    <a:p>
                      <a:endParaRPr lang="zh-CN"/>
                    </a:p>
                  </a:txBody>
                  <a:tcPr/>
                </a:tc>
                <a:tc>
                  <a:txBody>
                    <a:bodyPr/>
                    <a:lstStyle/>
                    <a:p>
                      <a:pPr algn="ctr">
                        <a:lnSpc>
                          <a:spcPct val="150000"/>
                        </a:lnSpc>
                        <a:spcAft>
                          <a:spcPts val="0"/>
                        </a:spcAft>
                      </a:pPr>
                      <a:r>
                        <a:rPr lang="zh-CN" altLang="en-US" sz="2800" b="1" kern="100" dirty="0" smtClean="0">
                          <a:effectLst/>
                          <a:latin typeface="宋体" panose="02010600030101010101" pitchFamily="2" charset="-122"/>
                          <a:ea typeface="宋体" panose="02010600030101010101" pitchFamily="2" charset="-122"/>
                        </a:rPr>
                        <a:t>辅助性学习动机</a:t>
                      </a:r>
                      <a:endParaRPr lang="zh-CN" sz="2800" b="1" kern="100" dirty="0">
                        <a:effectLst/>
                        <a:latin typeface="宋体" panose="02010600030101010101" pitchFamily="2" charset="-122"/>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l">
                        <a:lnSpc>
                          <a:spcPct val="150000"/>
                        </a:lnSpc>
                        <a:spcAft>
                          <a:spcPts val="0"/>
                        </a:spcAft>
                      </a:pPr>
                      <a:r>
                        <a:rPr lang="zh-CN" altLang="en-US" sz="2800" kern="100" dirty="0" smtClean="0">
                          <a:effectLst/>
                          <a:latin typeface="宋体" panose="02010600030101010101" pitchFamily="2" charset="-122"/>
                          <a:ea typeface="宋体" panose="02010600030101010101" pitchFamily="2" charset="-122"/>
                        </a:rPr>
                        <a:t>在某一时期处于</a:t>
                      </a:r>
                      <a:r>
                        <a:rPr lang="zh-CN" altLang="en-US" sz="2800" b="1" kern="100" dirty="0" smtClean="0">
                          <a:solidFill>
                            <a:srgbClr val="FF0000"/>
                          </a:solidFill>
                          <a:effectLst/>
                          <a:latin typeface="宋体" panose="02010600030101010101" pitchFamily="2" charset="-122"/>
                          <a:ea typeface="宋体" panose="02010600030101010101" pitchFamily="2" charset="-122"/>
                        </a:rPr>
                        <a:t>次要地位和作用较小</a:t>
                      </a:r>
                      <a:r>
                        <a:rPr lang="zh-CN" altLang="en-US" sz="2800" kern="100" dirty="0" smtClean="0">
                          <a:effectLst/>
                          <a:latin typeface="宋体" panose="02010600030101010101" pitchFamily="2" charset="-122"/>
                          <a:ea typeface="宋体" panose="02010600030101010101" pitchFamily="2" charset="-122"/>
                        </a:rPr>
                        <a:t>的学习动机</a:t>
                      </a:r>
                      <a:endParaRPr lang="zh-CN" sz="2800" kern="100" dirty="0">
                        <a:effectLst/>
                        <a:latin typeface="宋体" panose="02010600030101010101" pitchFamily="2" charset="-122"/>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Tree>
  </p:cSld>
  <p:clrMapOvr>
    <a:masterClrMapping/>
  </p:clrMapOvr>
  <p:transition spd="med"/>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aphicFrame>
        <p:nvGraphicFramePr>
          <p:cNvPr id="3" name="表格 2"/>
          <p:cNvGraphicFramePr>
            <a:graphicFrameLocks noGrp="1"/>
          </p:cNvGraphicFramePr>
          <p:nvPr/>
        </p:nvGraphicFramePr>
        <p:xfrm>
          <a:off x="237087" y="1420416"/>
          <a:ext cx="12529392" cy="4728416"/>
        </p:xfrm>
        <a:graphic>
          <a:graphicData uri="http://schemas.openxmlformats.org/drawingml/2006/table">
            <a:tbl>
              <a:tblPr/>
              <a:tblGrid>
                <a:gridCol w="2736304">
                  <a:extLst>
                    <a:ext uri="{9D8B030D-6E8A-4147-A177-3AD203B41FA5}">
                      <a16:colId xmlns:a16="http://schemas.microsoft.com/office/drawing/2014/main" xmlns="" val="20000"/>
                    </a:ext>
                  </a:extLst>
                </a:gridCol>
                <a:gridCol w="6553345">
                  <a:extLst>
                    <a:ext uri="{9D8B030D-6E8A-4147-A177-3AD203B41FA5}">
                      <a16:colId xmlns:a16="http://schemas.microsoft.com/office/drawing/2014/main" xmlns="" val="20001"/>
                    </a:ext>
                  </a:extLst>
                </a:gridCol>
                <a:gridCol w="3239743">
                  <a:extLst>
                    <a:ext uri="{9D8B030D-6E8A-4147-A177-3AD203B41FA5}">
                      <a16:colId xmlns:a16="http://schemas.microsoft.com/office/drawing/2014/main" xmlns="" val="20002"/>
                    </a:ext>
                  </a:extLst>
                </a:gridCol>
              </a:tblGrid>
              <a:tr h="671752">
                <a:tc>
                  <a:txBody>
                    <a:bodyPr/>
                    <a:lstStyle/>
                    <a:p>
                      <a:pPr indent="266700" algn="ctr">
                        <a:lnSpc>
                          <a:spcPct val="150000"/>
                        </a:lnSpc>
                        <a:spcAft>
                          <a:spcPts val="0"/>
                        </a:spcAft>
                      </a:pPr>
                      <a:r>
                        <a:rPr lang="en-US" sz="2400" b="1" dirty="0">
                          <a:effectLst/>
                          <a:latin typeface="宋体" panose="02010600030101010101" pitchFamily="2" charset="-122"/>
                          <a:ea typeface="宋体" panose="02010600030101010101" pitchFamily="2" charset="-122"/>
                        </a:rPr>
                        <a:t> </a:t>
                      </a:r>
                      <a:r>
                        <a:rPr lang="zh-CN" altLang="en-US" sz="2400" b="1" dirty="0" smtClean="0">
                          <a:effectLst/>
                          <a:latin typeface="宋体" panose="02010600030101010101" pitchFamily="2" charset="-122"/>
                          <a:ea typeface="宋体" panose="02010600030101010101" pitchFamily="2" charset="-122"/>
                        </a:rPr>
                        <a:t>类型</a:t>
                      </a:r>
                      <a:endParaRPr lang="zh-CN" sz="2400" dirty="0">
                        <a:effectLst/>
                        <a:latin typeface="宋体" panose="02010600030101010101" pitchFamily="2" charset="-122"/>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BEBE"/>
                    </a:solidFill>
                  </a:tcPr>
                </a:tc>
                <a:tc>
                  <a:txBody>
                    <a:bodyPr/>
                    <a:lstStyle/>
                    <a:p>
                      <a:pPr indent="266700" algn="ctr">
                        <a:lnSpc>
                          <a:spcPct val="150000"/>
                        </a:lnSpc>
                        <a:spcAft>
                          <a:spcPts val="0"/>
                        </a:spcAft>
                      </a:pPr>
                      <a:r>
                        <a:rPr lang="zh-CN" sz="2400" b="1" dirty="0">
                          <a:effectLst/>
                          <a:latin typeface="宋体" panose="02010600030101010101" pitchFamily="2" charset="-122"/>
                          <a:ea typeface="宋体" panose="02010600030101010101" pitchFamily="2" charset="-122"/>
                        </a:rPr>
                        <a:t>涵义</a:t>
                      </a:r>
                      <a:endParaRPr lang="zh-CN" sz="2400" dirty="0">
                        <a:effectLst/>
                        <a:latin typeface="宋体" panose="02010600030101010101" pitchFamily="2" charset="-122"/>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BEBE"/>
                    </a:solidFill>
                  </a:tcPr>
                </a:tc>
                <a:tc>
                  <a:txBody>
                    <a:bodyPr/>
                    <a:lstStyle/>
                    <a:p>
                      <a:pPr indent="266700" algn="ctr">
                        <a:lnSpc>
                          <a:spcPct val="150000"/>
                        </a:lnSpc>
                        <a:spcAft>
                          <a:spcPts val="0"/>
                        </a:spcAft>
                      </a:pPr>
                      <a:r>
                        <a:rPr lang="zh-CN" sz="2400" b="1" dirty="0">
                          <a:effectLst/>
                          <a:latin typeface="宋体" panose="02010600030101010101" pitchFamily="2" charset="-122"/>
                          <a:ea typeface="宋体" panose="02010600030101010101" pitchFamily="2" charset="-122"/>
                        </a:rPr>
                        <a:t>特点</a:t>
                      </a:r>
                      <a:endParaRPr lang="zh-CN" sz="2400" dirty="0">
                        <a:effectLst/>
                        <a:latin typeface="宋体" panose="02010600030101010101" pitchFamily="2" charset="-122"/>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BEBE"/>
                    </a:solidFill>
                  </a:tcPr>
                </a:tc>
                <a:extLst>
                  <a:ext uri="{0D108BD9-81ED-4DB2-BD59-A6C34878D82A}">
                    <a16:rowId xmlns:a16="http://schemas.microsoft.com/office/drawing/2014/main" xmlns="" val="10000"/>
                  </a:ext>
                </a:extLst>
              </a:tr>
              <a:tr h="1169497">
                <a:tc>
                  <a:txBody>
                    <a:bodyPr/>
                    <a:lstStyle/>
                    <a:p>
                      <a:pPr indent="0" algn="ctr">
                        <a:lnSpc>
                          <a:spcPct val="150000"/>
                        </a:lnSpc>
                        <a:spcAft>
                          <a:spcPts val="0"/>
                        </a:spcAft>
                      </a:pPr>
                      <a:r>
                        <a:rPr lang="zh-CN" altLang="en-US" sz="2400" b="1" dirty="0" smtClean="0">
                          <a:effectLst/>
                          <a:latin typeface="宋体" panose="02010600030101010101" pitchFamily="2" charset="-122"/>
                          <a:ea typeface="宋体" panose="02010600030101010101" pitchFamily="2" charset="-122"/>
                        </a:rPr>
                        <a:t>认知内驱力</a:t>
                      </a:r>
                      <a:endParaRPr lang="zh-CN" sz="2400" b="1" dirty="0">
                        <a:effectLst/>
                        <a:latin typeface="宋体" panose="02010600030101010101" pitchFamily="2" charset="-122"/>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l">
                        <a:lnSpc>
                          <a:spcPct val="150000"/>
                        </a:lnSpc>
                        <a:spcAft>
                          <a:spcPts val="0"/>
                        </a:spcAft>
                      </a:pPr>
                      <a:r>
                        <a:rPr lang="zh-CN" altLang="en-US" sz="2400" kern="100" dirty="0" smtClean="0">
                          <a:effectLst/>
                          <a:latin typeface="宋体" panose="02010600030101010101" pitchFamily="2" charset="-122"/>
                          <a:ea typeface="宋体" panose="02010600030101010101" pitchFamily="2" charset="-122"/>
                        </a:rPr>
                        <a:t>要求理解事物、掌握知识，系统地阐述并解决问题的需要。</a:t>
                      </a:r>
                      <a:endParaRPr lang="zh-CN" sz="2400" dirty="0">
                        <a:effectLst/>
                        <a:latin typeface="宋体" panose="02010600030101010101" pitchFamily="2" charset="-122"/>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266700" algn="l" defTabSz="914400" rtl="0" eaLnBrk="1" fontAlgn="auto" latinLnBrk="0" hangingPunct="1">
                        <a:lnSpc>
                          <a:spcPct val="150000"/>
                        </a:lnSpc>
                        <a:spcBef>
                          <a:spcPts val="0"/>
                        </a:spcBef>
                        <a:spcAft>
                          <a:spcPts val="0"/>
                        </a:spcAft>
                        <a:buClrTx/>
                        <a:buSzTx/>
                        <a:buFontTx/>
                        <a:buNone/>
                        <a:defRPr/>
                      </a:pPr>
                      <a:r>
                        <a:rPr lang="zh-CN" altLang="zh-CN" sz="2400" kern="100" dirty="0" smtClean="0">
                          <a:effectLst/>
                          <a:latin typeface="宋体" panose="02010600030101010101" pitchFamily="2" charset="-122"/>
                          <a:ea typeface="宋体" panose="02010600030101010101" pitchFamily="2" charset="-122"/>
                        </a:rPr>
                        <a:t>内部动机；</a:t>
                      </a:r>
                      <a:r>
                        <a:rPr lang="zh-CN" altLang="en-US" sz="2400" kern="100" dirty="0" smtClean="0">
                          <a:effectLst/>
                          <a:latin typeface="宋体" panose="02010600030101010101" pitchFamily="2" charset="-122"/>
                          <a:ea typeface="宋体" panose="02010600030101010101" pitchFamily="2" charset="-122"/>
                        </a:rPr>
                        <a:t>青年期；</a:t>
                      </a:r>
                      <a:endParaRPr lang="en-US" altLang="zh-CN" sz="2400" kern="100" dirty="0" smtClean="0">
                        <a:effectLst/>
                        <a:latin typeface="宋体" panose="02010600030101010101" pitchFamily="2" charset="-122"/>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224136">
                <a:tc>
                  <a:txBody>
                    <a:bodyPr/>
                    <a:lstStyle/>
                    <a:p>
                      <a:pPr indent="0" algn="ctr">
                        <a:lnSpc>
                          <a:spcPct val="150000"/>
                        </a:lnSpc>
                        <a:spcAft>
                          <a:spcPts val="0"/>
                        </a:spcAft>
                      </a:pPr>
                      <a:r>
                        <a:rPr lang="zh-CN" altLang="en-US" sz="2400" b="1" dirty="0" smtClean="0">
                          <a:effectLst/>
                          <a:latin typeface="宋体" panose="02010600030101010101" pitchFamily="2" charset="-122"/>
                          <a:ea typeface="宋体" panose="02010600030101010101" pitchFamily="2" charset="-122"/>
                        </a:rPr>
                        <a:t>自我提高内驱力</a:t>
                      </a:r>
                      <a:endParaRPr lang="zh-CN" sz="2400" b="1" dirty="0">
                        <a:effectLst/>
                        <a:latin typeface="宋体" panose="02010600030101010101" pitchFamily="2" charset="-122"/>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l">
                        <a:lnSpc>
                          <a:spcPct val="150000"/>
                        </a:lnSpc>
                        <a:spcAft>
                          <a:spcPts val="0"/>
                        </a:spcAft>
                      </a:pPr>
                      <a:r>
                        <a:rPr lang="zh-CN" altLang="en-US" sz="2400" kern="100" dirty="0" smtClean="0">
                          <a:effectLst/>
                          <a:latin typeface="宋体" panose="02010600030101010101" pitchFamily="2" charset="-122"/>
                          <a:ea typeface="宋体" panose="02010600030101010101" pitchFamily="2" charset="-122"/>
                        </a:rPr>
                        <a:t>个体由自己的学业成就而获得相应的地位和威望的需要。</a:t>
                      </a:r>
                      <a:endParaRPr lang="zh-CN" sz="2400" dirty="0">
                        <a:effectLst/>
                        <a:latin typeface="宋体" panose="02010600030101010101" pitchFamily="2" charset="-122"/>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l">
                        <a:lnSpc>
                          <a:spcPct val="150000"/>
                        </a:lnSpc>
                        <a:spcAft>
                          <a:spcPts val="0"/>
                        </a:spcAft>
                      </a:pPr>
                      <a:r>
                        <a:rPr lang="zh-CN" sz="2400" kern="100" dirty="0">
                          <a:effectLst/>
                          <a:latin typeface="宋体" panose="02010600030101010101" pitchFamily="2" charset="-122"/>
                          <a:ea typeface="宋体" panose="02010600030101010101" pitchFamily="2" charset="-122"/>
                        </a:rPr>
                        <a:t>外部动机</a:t>
                      </a:r>
                      <a:r>
                        <a:rPr lang="zh-CN" sz="2400" kern="100" dirty="0" smtClean="0">
                          <a:effectLst/>
                          <a:latin typeface="宋体" panose="02010600030101010101" pitchFamily="2" charset="-122"/>
                          <a:ea typeface="宋体" panose="02010600030101010101" pitchFamily="2" charset="-122"/>
                        </a:rPr>
                        <a:t>；</a:t>
                      </a:r>
                      <a:r>
                        <a:rPr lang="zh-CN" altLang="en-US" sz="2400" kern="100" dirty="0" smtClean="0">
                          <a:effectLst/>
                          <a:latin typeface="宋体" panose="02010600030101010101" pitchFamily="2" charset="-122"/>
                          <a:ea typeface="宋体" panose="02010600030101010101" pitchFamily="2" charset="-122"/>
                        </a:rPr>
                        <a:t>青年期；</a:t>
                      </a:r>
                      <a:endParaRPr lang="en-US" altLang="zh-CN" sz="2400" kern="100" dirty="0" smtClean="0">
                        <a:effectLst/>
                        <a:latin typeface="宋体" panose="02010600030101010101" pitchFamily="2" charset="-122"/>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663031">
                <a:tc>
                  <a:txBody>
                    <a:bodyPr/>
                    <a:lstStyle/>
                    <a:p>
                      <a:pPr indent="0" algn="ctr">
                        <a:lnSpc>
                          <a:spcPct val="150000"/>
                        </a:lnSpc>
                        <a:spcAft>
                          <a:spcPts val="0"/>
                        </a:spcAft>
                      </a:pPr>
                      <a:r>
                        <a:rPr lang="zh-CN" altLang="en-US" sz="2400" b="1" dirty="0" smtClean="0">
                          <a:effectLst/>
                          <a:latin typeface="宋体" panose="02010600030101010101" pitchFamily="2" charset="-122"/>
                          <a:ea typeface="宋体" panose="02010600030101010101" pitchFamily="2" charset="-122"/>
                        </a:rPr>
                        <a:t>附属内驱力</a:t>
                      </a:r>
                      <a:endParaRPr lang="zh-CN" sz="2400" b="1" dirty="0">
                        <a:effectLst/>
                        <a:latin typeface="宋体" panose="02010600030101010101" pitchFamily="2" charset="-122"/>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l">
                        <a:lnSpc>
                          <a:spcPct val="150000"/>
                        </a:lnSpc>
                        <a:spcAft>
                          <a:spcPts val="0"/>
                        </a:spcAft>
                      </a:pPr>
                      <a:r>
                        <a:rPr lang="zh-CN" altLang="en-US" sz="2400" dirty="0" smtClean="0">
                          <a:effectLst/>
                          <a:latin typeface="宋体" panose="02010600030101010101" pitchFamily="2" charset="-122"/>
                          <a:ea typeface="宋体" panose="02010600030101010101" pitchFamily="2" charset="-122"/>
                        </a:rPr>
                        <a:t>个体为了获得长者（如教师、家长等）的赞许而表现出来的把工作、学习做好的一种需要。</a:t>
                      </a:r>
                      <a:endParaRPr lang="zh-CN" sz="2400" dirty="0">
                        <a:effectLst/>
                        <a:latin typeface="宋体" panose="02010600030101010101" pitchFamily="2" charset="-122"/>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266700" algn="l" defTabSz="914400" rtl="0" eaLnBrk="1" fontAlgn="auto" latinLnBrk="0" hangingPunct="1">
                        <a:lnSpc>
                          <a:spcPct val="150000"/>
                        </a:lnSpc>
                        <a:spcBef>
                          <a:spcPts val="0"/>
                        </a:spcBef>
                        <a:spcAft>
                          <a:spcPts val="0"/>
                        </a:spcAft>
                        <a:buClrTx/>
                        <a:buSzTx/>
                        <a:buFontTx/>
                        <a:buNone/>
                        <a:defRPr/>
                      </a:pPr>
                      <a:r>
                        <a:rPr lang="zh-CN" altLang="zh-CN" sz="2400" kern="100" dirty="0" smtClean="0">
                          <a:effectLst/>
                          <a:latin typeface="宋体" panose="02010600030101010101" pitchFamily="2" charset="-122"/>
                          <a:ea typeface="宋体" panose="02010600030101010101" pitchFamily="2" charset="-122"/>
                        </a:rPr>
                        <a:t>外部动机；</a:t>
                      </a:r>
                      <a:r>
                        <a:rPr lang="zh-CN" altLang="en-US" sz="2400" kern="100" dirty="0" smtClean="0">
                          <a:effectLst/>
                          <a:latin typeface="宋体" panose="02010600030101010101" pitchFamily="2" charset="-122"/>
                          <a:ea typeface="宋体" panose="02010600030101010101" pitchFamily="2" charset="-122"/>
                        </a:rPr>
                        <a:t>在儿童期最为突出</a:t>
                      </a:r>
                      <a:endParaRPr lang="zh-CN" altLang="zh-CN" sz="2400" dirty="0" smtClean="0">
                        <a:effectLst/>
                        <a:latin typeface="宋体" panose="02010600030101010101" pitchFamily="2" charset="-122"/>
                        <a:ea typeface="宋体" panose="02010600030101010101" pitchFamily="2" charset="-122"/>
                      </a:endParaRPr>
                    </a:p>
                    <a:p>
                      <a:pPr indent="266700" algn="l">
                        <a:lnSpc>
                          <a:spcPct val="150000"/>
                        </a:lnSpc>
                        <a:spcAft>
                          <a:spcPts val="0"/>
                        </a:spcAft>
                      </a:pPr>
                      <a:endParaRPr lang="zh-CN" sz="2400" dirty="0">
                        <a:effectLst/>
                        <a:latin typeface="宋体" panose="02010600030101010101" pitchFamily="2" charset="-122"/>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5" name="Rectangle 1"/>
          <p:cNvSpPr>
            <a:spLocks noChangeArrowheads="1"/>
          </p:cNvSpPr>
          <p:nvPr/>
        </p:nvSpPr>
        <p:spPr bwMode="auto">
          <a:xfrm>
            <a:off x="211206" y="763633"/>
            <a:ext cx="576064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indent="2667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268605" defTabSz="914400"/>
            <a:r>
              <a:rPr lang="zh-CN" altLang="en-US" sz="3200" b="1"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奥苏贝尔成就动机的分类</a:t>
            </a:r>
            <a:endParaRPr lang="zh-CN" altLang="en-US" sz="3200" dirty="0" smtClean="0">
              <a:solidFill>
                <a:srgbClr val="000000"/>
              </a:solidFill>
            </a:endParaRPr>
          </a:p>
        </p:txBody>
      </p:sp>
      <p:sp>
        <p:nvSpPr>
          <p:cNvPr id="4" name="矩形 3"/>
          <p:cNvSpPr/>
          <p:nvPr/>
        </p:nvSpPr>
        <p:spPr>
          <a:xfrm>
            <a:off x="335568" y="6244952"/>
            <a:ext cx="12385376" cy="3329758"/>
          </a:xfrm>
          <a:prstGeom prst="rect">
            <a:avLst/>
          </a:prstGeom>
        </p:spPr>
        <p:txBody>
          <a:bodyPr wrap="square">
            <a:spAutoFit/>
          </a:bodyPr>
          <a:lstStyle/>
          <a:p>
            <a:pPr>
              <a:lnSpc>
                <a:spcPct val="150000"/>
              </a:lnSpc>
            </a:pPr>
            <a:r>
              <a:rPr lang="zh-CN" altLang="en-US" sz="2400" dirty="0">
                <a:latin typeface="宋体" panose="02010600030101010101" pitchFamily="2" charset="-122"/>
                <a:ea typeface="宋体" panose="02010600030101010101" pitchFamily="2" charset="-122"/>
              </a:rPr>
              <a:t>引</a:t>
            </a:r>
            <a:r>
              <a:rPr lang="zh-CN" altLang="en-US" sz="2400" dirty="0" smtClean="0">
                <a:latin typeface="宋体" panose="02010600030101010101" pitchFamily="2" charset="-122"/>
                <a:ea typeface="宋体" panose="02010600030101010101" pitchFamily="2" charset="-122"/>
              </a:rPr>
              <a:t>起附属内</a:t>
            </a:r>
            <a:r>
              <a:rPr lang="zh-CN" altLang="en-US" sz="2400" dirty="0">
                <a:latin typeface="宋体" panose="02010600030101010101" pitchFamily="2" charset="-122"/>
                <a:ea typeface="宋体" panose="02010600030101010101" pitchFamily="2" charset="-122"/>
              </a:rPr>
              <a:t>驱力</a:t>
            </a:r>
            <a:r>
              <a:rPr lang="en-US" altLang="zh-CN" sz="2400" dirty="0">
                <a:latin typeface="宋体" panose="02010600030101010101" pitchFamily="2" charset="-122"/>
                <a:ea typeface="宋体" panose="02010600030101010101" pitchFamily="2" charset="-122"/>
              </a:rPr>
              <a:t>,</a:t>
            </a:r>
            <a:r>
              <a:rPr lang="zh-CN" altLang="en-US" sz="2400" dirty="0">
                <a:latin typeface="宋体" panose="02010600030101010101" pitchFamily="2" charset="-122"/>
                <a:ea typeface="宋体" panose="02010600030101010101" pitchFamily="2" charset="-122"/>
              </a:rPr>
              <a:t>需要三个条件</a:t>
            </a:r>
            <a:r>
              <a:rPr lang="en-US" altLang="zh-CN" sz="2400" dirty="0">
                <a:latin typeface="宋体" panose="02010600030101010101" pitchFamily="2" charset="-122"/>
                <a:ea typeface="宋体" panose="02010600030101010101" pitchFamily="2" charset="-122"/>
              </a:rPr>
              <a:t>:</a:t>
            </a:r>
            <a:r>
              <a:rPr lang="zh-CN" altLang="en-US" sz="2400" b="1" dirty="0" smtClean="0">
                <a:latin typeface="宋体" panose="02010600030101010101" pitchFamily="2" charset="-122"/>
                <a:ea typeface="宋体" panose="02010600030101010101" pitchFamily="2" charset="-122"/>
              </a:rPr>
              <a:t>第一，学</a:t>
            </a:r>
            <a:r>
              <a:rPr lang="zh-CN" altLang="en-US" sz="2400" b="1" dirty="0">
                <a:latin typeface="宋体" panose="02010600030101010101" pitchFamily="2" charset="-122"/>
                <a:ea typeface="宋体" panose="02010600030101010101" pitchFamily="2" charset="-122"/>
              </a:rPr>
              <a:t>生与长者在感情上具有依附性</a:t>
            </a:r>
            <a:r>
              <a:rPr lang="en-US" altLang="zh-CN" sz="2400" b="1" dirty="0">
                <a:latin typeface="宋体" panose="02010600030101010101" pitchFamily="2" charset="-122"/>
                <a:ea typeface="宋体" panose="02010600030101010101" pitchFamily="2" charset="-122"/>
              </a:rPr>
              <a:t>,</a:t>
            </a:r>
            <a:r>
              <a:rPr lang="zh-CN" altLang="en-US" sz="2400" b="1" dirty="0">
                <a:latin typeface="宋体" panose="02010600030101010101" pitchFamily="2" charset="-122"/>
                <a:ea typeface="宋体" panose="02010600030101010101" pitchFamily="2" charset="-122"/>
              </a:rPr>
              <a:t>长者是学生追随和效法的对象</a:t>
            </a:r>
            <a:r>
              <a:rPr lang="zh-CN" altLang="en-US" sz="2400" dirty="0">
                <a:latin typeface="宋体" panose="02010600030101010101" pitchFamily="2" charset="-122"/>
                <a:ea typeface="宋体" panose="02010600030101010101" pitchFamily="2" charset="-122"/>
              </a:rPr>
              <a:t>。</a:t>
            </a:r>
            <a:r>
              <a:rPr lang="zh-CN" altLang="en-US" sz="2400" b="1" dirty="0">
                <a:latin typeface="宋体" panose="02010600030101010101" pitchFamily="2" charset="-122"/>
                <a:ea typeface="宋体" panose="02010600030101010101" pitchFamily="2" charset="-122"/>
              </a:rPr>
              <a:t>第二</a:t>
            </a:r>
            <a:r>
              <a:rPr lang="en-US" altLang="zh-CN" sz="2400" b="1" dirty="0">
                <a:latin typeface="宋体" panose="02010600030101010101" pitchFamily="2" charset="-122"/>
                <a:ea typeface="宋体" panose="02010600030101010101" pitchFamily="2" charset="-122"/>
              </a:rPr>
              <a:t>,</a:t>
            </a:r>
            <a:r>
              <a:rPr lang="zh-CN" altLang="en-US" sz="2400" b="1" dirty="0">
                <a:latin typeface="宋体" panose="02010600030101010101" pitchFamily="2" charset="-122"/>
                <a:ea typeface="宋体" panose="02010600030101010101" pitchFamily="2" charset="-122"/>
              </a:rPr>
              <a:t>学生</a:t>
            </a:r>
            <a:r>
              <a:rPr lang="zh-CN" altLang="en-US" sz="2400" b="1" dirty="0" smtClean="0">
                <a:latin typeface="宋体" panose="02010600030101010101" pitchFamily="2" charset="-122"/>
                <a:ea typeface="宋体" panose="02010600030101010101" pitchFamily="2" charset="-122"/>
              </a:rPr>
              <a:t>从长</a:t>
            </a:r>
            <a:r>
              <a:rPr lang="zh-CN" altLang="en-US" sz="2400" b="1" dirty="0">
                <a:latin typeface="宋体" panose="02010600030101010101" pitchFamily="2" charset="-122"/>
                <a:ea typeface="宋体" panose="02010600030101010101" pitchFamily="2" charset="-122"/>
              </a:rPr>
              <a:t>者那儿博得的赞许或认可中</a:t>
            </a:r>
            <a:r>
              <a:rPr lang="en-US" altLang="zh-CN" sz="2400" b="1" dirty="0">
                <a:latin typeface="宋体" panose="02010600030101010101" pitchFamily="2" charset="-122"/>
                <a:ea typeface="宋体" panose="02010600030101010101" pitchFamily="2" charset="-122"/>
              </a:rPr>
              <a:t>,</a:t>
            </a:r>
            <a:r>
              <a:rPr lang="zh-CN" altLang="en-US" sz="2400" b="1" dirty="0">
                <a:latin typeface="宋体" panose="02010600030101010101" pitchFamily="2" charset="-122"/>
                <a:ea typeface="宋体" panose="02010600030101010101" pitchFamily="2" charset="-122"/>
              </a:rPr>
              <a:t>可获得一种派生地位。</a:t>
            </a:r>
            <a:r>
              <a:rPr lang="zh-CN" altLang="en-US" sz="2400" dirty="0">
                <a:latin typeface="宋体" panose="02010600030101010101" pitchFamily="2" charset="-122"/>
                <a:ea typeface="宋体" panose="02010600030101010101" pitchFamily="2" charset="-122"/>
              </a:rPr>
              <a:t>所谓派生地位</a:t>
            </a:r>
            <a:r>
              <a:rPr lang="en-US" altLang="zh-CN" sz="2400" dirty="0">
                <a:latin typeface="宋体" panose="02010600030101010101" pitchFamily="2" charset="-122"/>
                <a:ea typeface="宋体" panose="02010600030101010101" pitchFamily="2" charset="-122"/>
              </a:rPr>
              <a:t>,</a:t>
            </a:r>
            <a:r>
              <a:rPr lang="zh-CN" altLang="en-US" sz="2400" dirty="0">
                <a:latin typeface="宋体" panose="02010600030101010101" pitchFamily="2" charset="-122"/>
                <a:ea typeface="宋体" panose="02010600030101010101" pitchFamily="2" charset="-122"/>
              </a:rPr>
              <a:t>指不是</a:t>
            </a:r>
            <a:r>
              <a:rPr lang="zh-CN" altLang="en-US" sz="2400" dirty="0" smtClean="0">
                <a:latin typeface="宋体" panose="02010600030101010101" pitchFamily="2" charset="-122"/>
                <a:ea typeface="宋体" panose="02010600030101010101" pitchFamily="2" charset="-122"/>
              </a:rPr>
              <a:t>由他</a:t>
            </a:r>
            <a:r>
              <a:rPr lang="zh-CN" altLang="en-US" sz="2400" dirty="0">
                <a:latin typeface="宋体" panose="02010600030101010101" pitchFamily="2" charset="-122"/>
                <a:ea typeface="宋体" panose="02010600030101010101" pitchFamily="2" charset="-122"/>
              </a:rPr>
              <a:t>本身的成就水平决定的</a:t>
            </a:r>
            <a:r>
              <a:rPr lang="en-US" altLang="zh-CN" sz="2400" dirty="0">
                <a:latin typeface="宋体" panose="02010600030101010101" pitchFamily="2" charset="-122"/>
                <a:ea typeface="宋体" panose="02010600030101010101" pitchFamily="2" charset="-122"/>
              </a:rPr>
              <a:t>,</a:t>
            </a:r>
            <a:r>
              <a:rPr lang="zh-CN" altLang="en-US" sz="2400" dirty="0">
                <a:latin typeface="宋体" panose="02010600030101010101" pitchFamily="2" charset="-122"/>
                <a:ea typeface="宋体" panose="02010600030101010101" pitchFamily="2" charset="-122"/>
              </a:rPr>
              <a:t>而是从他不断追随和效法的某个人或某些人不断给</a:t>
            </a:r>
            <a:r>
              <a:rPr lang="zh-CN" altLang="en-US" sz="2400" dirty="0" smtClean="0">
                <a:latin typeface="宋体" panose="02010600030101010101" pitchFamily="2" charset="-122"/>
                <a:ea typeface="宋体" panose="02010600030101010101" pitchFamily="2" charset="-122"/>
              </a:rPr>
              <a:t>予的</a:t>
            </a:r>
            <a:r>
              <a:rPr lang="zh-CN" altLang="en-US" sz="2400" dirty="0">
                <a:latin typeface="宋体" panose="02010600030101010101" pitchFamily="2" charset="-122"/>
                <a:ea typeface="宋体" panose="02010600030101010101" pitchFamily="2" charset="-122"/>
              </a:rPr>
              <a:t>赞许或认可中引申出来的地位或待遇。</a:t>
            </a:r>
            <a:r>
              <a:rPr lang="zh-CN" altLang="en-US" sz="2400" b="1" dirty="0">
                <a:latin typeface="宋体" panose="02010600030101010101" pitchFamily="2" charset="-122"/>
                <a:ea typeface="宋体" panose="02010600030101010101" pitchFamily="2" charset="-122"/>
              </a:rPr>
              <a:t>第三</a:t>
            </a:r>
            <a:r>
              <a:rPr lang="en-US" altLang="zh-CN" sz="2400" b="1" dirty="0">
                <a:latin typeface="宋体" panose="02010600030101010101" pitchFamily="2" charset="-122"/>
                <a:ea typeface="宋体" panose="02010600030101010101" pitchFamily="2" charset="-122"/>
              </a:rPr>
              <a:t>,</a:t>
            </a:r>
            <a:r>
              <a:rPr lang="zh-CN" altLang="en-US" sz="2400" b="1" dirty="0">
                <a:latin typeface="宋体" panose="02010600030101010101" pitchFamily="2" charset="-122"/>
                <a:ea typeface="宋体" panose="02010600030101010101" pitchFamily="2" charset="-122"/>
              </a:rPr>
              <a:t>享受这种派生地位乐趣的人</a:t>
            </a:r>
            <a:r>
              <a:rPr lang="en-US" altLang="zh-CN" sz="2400" b="1" dirty="0">
                <a:latin typeface="宋体" panose="02010600030101010101" pitchFamily="2" charset="-122"/>
                <a:ea typeface="宋体" panose="02010600030101010101" pitchFamily="2" charset="-122"/>
              </a:rPr>
              <a:t>,</a:t>
            </a:r>
            <a:r>
              <a:rPr lang="zh-CN" altLang="en-US" sz="2400" b="1" dirty="0" smtClean="0">
                <a:latin typeface="宋体" panose="02010600030101010101" pitchFamily="2" charset="-122"/>
                <a:ea typeface="宋体" panose="02010600030101010101" pitchFamily="2" charset="-122"/>
              </a:rPr>
              <a:t>会有</a:t>
            </a:r>
            <a:r>
              <a:rPr lang="zh-CN" altLang="en-US" sz="2400" b="1" dirty="0">
                <a:latin typeface="宋体" panose="02010600030101010101" pitchFamily="2" charset="-122"/>
                <a:ea typeface="宋体" panose="02010600030101010101" pitchFamily="2" charset="-122"/>
              </a:rPr>
              <a:t>意识地使自己的行为符合长者的标准和期望</a:t>
            </a:r>
            <a:r>
              <a:rPr lang="en-US" altLang="zh-CN" sz="2400" b="1" dirty="0">
                <a:latin typeface="宋体" panose="02010600030101010101" pitchFamily="2" charset="-122"/>
                <a:ea typeface="宋体" panose="02010600030101010101" pitchFamily="2" charset="-122"/>
              </a:rPr>
              <a:t>,</a:t>
            </a:r>
            <a:r>
              <a:rPr lang="zh-CN" altLang="en-US" sz="2400" b="1" dirty="0">
                <a:latin typeface="宋体" panose="02010600030101010101" pitchFamily="2" charset="-122"/>
                <a:ea typeface="宋体" panose="02010600030101010101" pitchFamily="2" charset="-122"/>
              </a:rPr>
              <a:t>借以获得并保持长者的赞许</a:t>
            </a:r>
            <a:r>
              <a:rPr lang="en-US" altLang="zh-CN" sz="2400" dirty="0">
                <a:latin typeface="宋体" panose="02010600030101010101" pitchFamily="2" charset="-122"/>
                <a:ea typeface="宋体" panose="02010600030101010101" pitchFamily="2" charset="-122"/>
              </a:rPr>
              <a:t>,</a:t>
            </a:r>
            <a:r>
              <a:rPr lang="zh-CN" altLang="en-US" sz="2400" dirty="0" smtClean="0">
                <a:latin typeface="宋体" panose="02010600030101010101" pitchFamily="2" charset="-122"/>
                <a:ea typeface="宋体" panose="02010600030101010101" pitchFamily="2" charset="-122"/>
              </a:rPr>
              <a:t>这种</a:t>
            </a:r>
            <a:r>
              <a:rPr lang="zh-CN" altLang="en-US" sz="2400" dirty="0">
                <a:latin typeface="宋体" panose="02010600030101010101" pitchFamily="2" charset="-122"/>
                <a:ea typeface="宋体" panose="02010600030101010101" pitchFamily="2" charset="-122"/>
              </a:rPr>
              <a:t>赞许往往会使一个人的派生地位更确定、更巩固。</a:t>
            </a:r>
          </a:p>
        </p:txBody>
      </p:sp>
    </p:spTree>
  </p:cSld>
  <p:clrMapOvr>
    <a:masterClrMapping/>
  </p:clrMapOvr>
  <p:transition spd="med"/>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234168" y="484312"/>
            <a:ext cx="11665296" cy="1045223"/>
          </a:xfrm>
          <a:prstGeom prst="rect">
            <a:avLst/>
          </a:prstGeom>
        </p:spPr>
        <p:txBody>
          <a:bodyPr wrap="square">
            <a:spAutoFit/>
          </a:bodyPr>
          <a:lstStyle/>
          <a:p>
            <a:pPr indent="203200" algn="just">
              <a:lnSpc>
                <a:spcPct val="172000"/>
              </a:lnSpc>
              <a:spcBef>
                <a:spcPts val="1300"/>
              </a:spcBef>
              <a:spcAft>
                <a:spcPts val="1300"/>
              </a:spcAft>
            </a:pPr>
            <a:r>
              <a:rPr lang="zh-CN" altLang="zh-CN" b="1" kern="100" dirty="0">
                <a:latin typeface="Calibri" panose="020F0502020204030204" pitchFamily="34" charset="0"/>
                <a:ea typeface="方正卡通简体"/>
              </a:rPr>
              <a:t>五、学习动机与学习效果的关系</a:t>
            </a:r>
            <a:endParaRPr lang="zh-CN" altLang="zh-CN" b="1" kern="100" dirty="0">
              <a:effectLst/>
              <a:latin typeface="Calibri" panose="020F0502020204030204" pitchFamily="34" charset="0"/>
              <a:ea typeface="方正卡通简体"/>
            </a:endParaRPr>
          </a:p>
        </p:txBody>
      </p:sp>
      <p:pic>
        <p:nvPicPr>
          <p:cNvPr id="3" name="图片 2" descr="QQ图片20130726162405"/>
          <p:cNvPicPr/>
          <p:nvPr/>
        </p:nvPicPr>
        <p:blipFill>
          <a:blip r:embed="rId4" cstate="print">
            <a:clrChange>
              <a:clrFrom>
                <a:srgbClr val="FFFFFF"/>
              </a:clrFrom>
              <a:clrTo>
                <a:srgbClr val="FFFFFF">
                  <a:alpha val="0"/>
                </a:srgbClr>
              </a:clrTo>
            </a:clrChange>
          </a:blip>
          <a:srcRect/>
          <a:stretch>
            <a:fillRect/>
          </a:stretch>
        </p:blipFill>
        <p:spPr>
          <a:xfrm>
            <a:off x="206238" y="2356520"/>
            <a:ext cx="7898224" cy="5184576"/>
          </a:xfrm>
          <a:prstGeom prst="rect">
            <a:avLst/>
          </a:prstGeom>
          <a:noFill/>
          <a:ln w="9525">
            <a:noFill/>
            <a:miter lim="800000"/>
            <a:headEnd/>
            <a:tailEnd/>
          </a:ln>
          <a:effectLst/>
        </p:spPr>
      </p:pic>
      <p:sp>
        <p:nvSpPr>
          <p:cNvPr id="5" name="矩形 4"/>
          <p:cNvSpPr/>
          <p:nvPr/>
        </p:nvSpPr>
        <p:spPr>
          <a:xfrm>
            <a:off x="1533848" y="7640271"/>
            <a:ext cx="5040560" cy="1200329"/>
          </a:xfrm>
          <a:prstGeom prst="rect">
            <a:avLst/>
          </a:prstGeom>
        </p:spPr>
        <p:txBody>
          <a:bodyPr wrap="square">
            <a:spAutoFit/>
          </a:bodyPr>
          <a:lstStyle/>
          <a:p>
            <a:pPr algn="ctr"/>
            <a:r>
              <a:rPr lang="zh-CN" altLang="zh-CN" b="1" kern="1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耶克斯和多得</a:t>
            </a:r>
            <a:r>
              <a:rPr lang="zh-CN" altLang="zh-CN" b="1" kern="1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森</a:t>
            </a:r>
            <a:r>
              <a:rPr lang="zh-CN" altLang="en-US" b="1" kern="1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定律</a:t>
            </a:r>
            <a:endParaRPr lang="en-US" altLang="zh-CN" b="1" kern="1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algn="ctr"/>
            <a:r>
              <a:rPr lang="zh-CN" altLang="en-US" b="1" dirty="0">
                <a:solidFill>
                  <a:srgbClr val="FF0000"/>
                </a:solidFill>
              </a:rPr>
              <a:t>倒</a:t>
            </a:r>
            <a:r>
              <a:rPr lang="en-US" altLang="zh-CN" b="1" dirty="0">
                <a:solidFill>
                  <a:srgbClr val="FF0000"/>
                </a:solidFill>
              </a:rPr>
              <a:t>U</a:t>
            </a:r>
            <a:r>
              <a:rPr lang="zh-CN" altLang="en-US" b="1" dirty="0">
                <a:solidFill>
                  <a:srgbClr val="FF0000"/>
                </a:solidFill>
              </a:rPr>
              <a:t>形</a:t>
            </a:r>
            <a:r>
              <a:rPr lang="zh-CN" altLang="en-US" b="1" dirty="0">
                <a:solidFill>
                  <a:schemeClr val="tx1"/>
                </a:solidFill>
              </a:rPr>
              <a:t>曲线</a:t>
            </a:r>
          </a:p>
        </p:txBody>
      </p:sp>
      <p:sp>
        <p:nvSpPr>
          <p:cNvPr id="4" name="矩形 3"/>
          <p:cNvSpPr/>
          <p:nvPr/>
        </p:nvSpPr>
        <p:spPr>
          <a:xfrm>
            <a:off x="7938766" y="1880909"/>
            <a:ext cx="4900338" cy="67403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50000"/>
              </a:lnSpc>
            </a:pPr>
            <a:r>
              <a:rPr lang="zh-CN" altLang="en-US" sz="3200" dirty="0" smtClean="0"/>
              <a:t>（</a:t>
            </a:r>
            <a:r>
              <a:rPr lang="en-US" altLang="zh-CN" sz="3200" dirty="0"/>
              <a:t>1</a:t>
            </a:r>
            <a:r>
              <a:rPr lang="zh-CN" altLang="en-US" sz="3200" dirty="0"/>
              <a:t>）各种活动都存在一个</a:t>
            </a:r>
            <a:r>
              <a:rPr lang="zh-CN" altLang="en-US" sz="3200" b="1" dirty="0">
                <a:solidFill>
                  <a:srgbClr val="FF0000"/>
                </a:solidFill>
              </a:rPr>
              <a:t>最佳的动机水平</a:t>
            </a:r>
            <a:r>
              <a:rPr lang="zh-CN" altLang="en-US" sz="3200" dirty="0" smtClean="0"/>
              <a:t>。</a:t>
            </a:r>
            <a:endParaRPr lang="en-US" altLang="zh-CN" sz="3200" dirty="0" smtClean="0"/>
          </a:p>
          <a:p>
            <a:pPr>
              <a:lnSpc>
                <a:spcPct val="150000"/>
              </a:lnSpc>
            </a:pPr>
            <a:r>
              <a:rPr lang="zh-CN" altLang="en-US" sz="3200" dirty="0"/>
              <a:t>（</a:t>
            </a:r>
            <a:r>
              <a:rPr lang="en-US" altLang="zh-CN" sz="3200" dirty="0"/>
              <a:t>2</a:t>
            </a:r>
            <a:r>
              <a:rPr lang="zh-CN" altLang="en-US" sz="3200" dirty="0"/>
              <a:t>）动机的最佳水平随任务</a:t>
            </a:r>
            <a:r>
              <a:rPr lang="zh-CN" altLang="en-US" sz="3200" b="1" dirty="0">
                <a:solidFill>
                  <a:srgbClr val="FF0000"/>
                </a:solidFill>
              </a:rPr>
              <a:t>性质的不同而不同</a:t>
            </a:r>
            <a:r>
              <a:rPr lang="zh-CN" altLang="en-US" sz="3200" dirty="0" smtClean="0"/>
              <a:t>。</a:t>
            </a:r>
            <a:endParaRPr lang="en-US" altLang="zh-CN" sz="3200" dirty="0" smtClean="0"/>
          </a:p>
          <a:p>
            <a:pPr>
              <a:lnSpc>
                <a:spcPct val="150000"/>
              </a:lnSpc>
            </a:pPr>
            <a:r>
              <a:rPr lang="zh-CN" altLang="en-US" sz="3200" dirty="0"/>
              <a:t>（</a:t>
            </a:r>
            <a:r>
              <a:rPr lang="en-US" altLang="zh-CN" sz="3200" dirty="0"/>
              <a:t>3</a:t>
            </a:r>
            <a:r>
              <a:rPr lang="zh-CN" altLang="en-US" sz="3200" dirty="0"/>
              <a:t>）动机强度与学习效率之间的关系不是一种线性关系，而是</a:t>
            </a:r>
            <a:r>
              <a:rPr lang="zh-CN" altLang="en-US" sz="3200" b="1" dirty="0">
                <a:solidFill>
                  <a:srgbClr val="FF0000"/>
                </a:solidFill>
              </a:rPr>
              <a:t>倒</a:t>
            </a:r>
            <a:r>
              <a:rPr lang="en-US" altLang="zh-CN" sz="3200" b="1" dirty="0">
                <a:solidFill>
                  <a:srgbClr val="FF0000"/>
                </a:solidFill>
              </a:rPr>
              <a:t>U</a:t>
            </a:r>
            <a:r>
              <a:rPr lang="zh-CN" altLang="en-US" sz="3200" b="1" dirty="0">
                <a:solidFill>
                  <a:srgbClr val="FF0000"/>
                </a:solidFill>
              </a:rPr>
              <a:t>形曲线</a:t>
            </a:r>
            <a:r>
              <a:rPr lang="zh-CN" altLang="en-US" sz="3200" dirty="0"/>
              <a:t>。</a:t>
            </a:r>
          </a:p>
          <a:p>
            <a:pPr>
              <a:lnSpc>
                <a:spcPct val="150000"/>
              </a:lnSpc>
            </a:pPr>
            <a:r>
              <a:rPr lang="zh-CN" altLang="en-US" sz="3200" dirty="0"/>
              <a:t>中等强度的动机最有利于任务的完成。</a:t>
            </a:r>
          </a:p>
        </p:txBody>
      </p:sp>
    </p:spTree>
  </p:cSld>
  <p:clrMapOvr>
    <a:masterClrMapping/>
  </p:clrMapOvr>
  <p:transition spd="med"/>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478064" y="700336"/>
            <a:ext cx="4817344" cy="823623"/>
          </a:xfrm>
          <a:prstGeom prst="rect">
            <a:avLst/>
          </a:prstGeom>
        </p:spPr>
        <p:txBody>
          <a:bodyPr wrap="none">
            <a:spAutoFit/>
          </a:bodyPr>
          <a:lstStyle/>
          <a:p>
            <a:pPr algn="ctr">
              <a:lnSpc>
                <a:spcPct val="132000"/>
              </a:lnSpc>
              <a:spcBef>
                <a:spcPts val="1200"/>
              </a:spcBef>
              <a:spcAft>
                <a:spcPts val="320"/>
              </a:spcAft>
            </a:pPr>
            <a:r>
              <a:rPr lang="zh-CN" altLang="zh-CN" b="1" kern="100" dirty="0">
                <a:latin typeface="Cambria" panose="02040503050406030204" pitchFamily="18" charset="0"/>
                <a:ea typeface="方正粗倩简体"/>
                <a:cs typeface="Times New Roman" panose="02020603050405020304" pitchFamily="18" charset="0"/>
              </a:rPr>
              <a:t>第二节　学习动机理论</a:t>
            </a:r>
            <a:endParaRPr lang="zh-CN" altLang="zh-CN" b="1" kern="100" dirty="0">
              <a:effectLst/>
              <a:latin typeface="Cambria" panose="02040503050406030204" pitchFamily="18" charset="0"/>
              <a:ea typeface="方正粗倩简体"/>
              <a:cs typeface="Times New Roman" panose="02020603050405020304" pitchFamily="18" charset="0"/>
            </a:endParaRPr>
          </a:p>
        </p:txBody>
      </p:sp>
      <p:sp>
        <p:nvSpPr>
          <p:cNvPr id="4" name="矩形 3"/>
          <p:cNvSpPr/>
          <p:nvPr/>
        </p:nvSpPr>
        <p:spPr>
          <a:xfrm>
            <a:off x="309712" y="1571287"/>
            <a:ext cx="12457384" cy="7201972"/>
          </a:xfrm>
          <a:prstGeom prst="rect">
            <a:avLst/>
          </a:prstGeom>
        </p:spPr>
        <p:txBody>
          <a:bodyPr wrap="square">
            <a:spAutoFit/>
          </a:bodyPr>
          <a:lstStyle/>
          <a:p>
            <a:pPr>
              <a:lnSpc>
                <a:spcPct val="150000"/>
              </a:lnSpc>
            </a:pPr>
            <a:r>
              <a:rPr lang="zh-CN" altLang="en-US" sz="2800" b="1" dirty="0"/>
              <a:t>一、强化理</a:t>
            </a:r>
            <a:r>
              <a:rPr lang="zh-CN" altLang="en-US" sz="2800" b="1" dirty="0" smtClean="0"/>
              <a:t>论</a:t>
            </a:r>
            <a:endParaRPr lang="en-US" altLang="zh-CN" sz="2800" b="1" dirty="0" smtClean="0"/>
          </a:p>
          <a:p>
            <a:pPr>
              <a:lnSpc>
                <a:spcPct val="150000"/>
              </a:lnSpc>
            </a:pPr>
            <a:r>
              <a:rPr lang="zh-CN" altLang="en-US" sz="2800" dirty="0"/>
              <a:t>人的学习行为倾向完全取决于某种行为</a:t>
            </a:r>
            <a:r>
              <a:rPr lang="zh-CN" altLang="en-US" sz="2800" dirty="0" smtClean="0"/>
              <a:t>与刺</a:t>
            </a:r>
            <a:r>
              <a:rPr lang="zh-CN" altLang="en-US" sz="2800" dirty="0"/>
              <a:t>激建立的联系，</a:t>
            </a:r>
            <a:r>
              <a:rPr lang="zh-CN" altLang="en-US" sz="2800" b="1" dirty="0">
                <a:solidFill>
                  <a:srgbClr val="FF0000"/>
                </a:solidFill>
              </a:rPr>
              <a:t>不断强化</a:t>
            </a:r>
            <a:r>
              <a:rPr lang="zh-CN" altLang="en-US" sz="2800" dirty="0"/>
              <a:t>可以加强这种联结，使受到强化的行为比没受强化的行为更倾向于再</a:t>
            </a:r>
            <a:r>
              <a:rPr lang="zh-CN" altLang="en-US" sz="2800" dirty="0" smtClean="0"/>
              <a:t>次出</a:t>
            </a:r>
            <a:r>
              <a:rPr lang="zh-CN" altLang="en-US" sz="2800" dirty="0"/>
              <a:t>现</a:t>
            </a:r>
            <a:r>
              <a:rPr lang="zh-CN" altLang="en-US" sz="2800" dirty="0" smtClean="0"/>
              <a:t>。</a:t>
            </a:r>
            <a:endParaRPr lang="en-US" altLang="zh-CN" sz="2800" dirty="0" smtClean="0"/>
          </a:p>
          <a:p>
            <a:pPr>
              <a:lnSpc>
                <a:spcPct val="150000"/>
              </a:lnSpc>
            </a:pPr>
            <a:r>
              <a:rPr lang="zh-CN" altLang="en-US" sz="2800" b="1" dirty="0"/>
              <a:t>二、需要层次理</a:t>
            </a:r>
            <a:r>
              <a:rPr lang="zh-CN" altLang="en-US" sz="2800" b="1" dirty="0" smtClean="0"/>
              <a:t>论</a:t>
            </a:r>
            <a:endParaRPr lang="en-US" altLang="zh-CN" sz="2800" b="1" dirty="0" smtClean="0"/>
          </a:p>
          <a:p>
            <a:pPr>
              <a:lnSpc>
                <a:spcPct val="150000"/>
              </a:lnSpc>
            </a:pPr>
            <a:r>
              <a:rPr lang="en-US" altLang="zh-CN" sz="2800" dirty="0" smtClean="0"/>
              <a:t>1.</a:t>
            </a:r>
            <a:r>
              <a:rPr lang="zh-CN" altLang="en-US" sz="2800" dirty="0" smtClean="0"/>
              <a:t>人</a:t>
            </a:r>
            <a:r>
              <a:rPr lang="zh-CN" altLang="en-US" sz="2800" dirty="0"/>
              <a:t>本主义心理学家</a:t>
            </a:r>
            <a:r>
              <a:rPr lang="zh-CN" altLang="en-US" sz="2800" b="1" dirty="0">
                <a:solidFill>
                  <a:srgbClr val="FF0000"/>
                </a:solidFill>
              </a:rPr>
              <a:t>马斯洛</a:t>
            </a:r>
            <a:r>
              <a:rPr lang="zh-CN" altLang="en-US" sz="2800" dirty="0"/>
              <a:t>提</a:t>
            </a:r>
            <a:r>
              <a:rPr lang="zh-CN" altLang="en-US" sz="2800" dirty="0" smtClean="0"/>
              <a:t>出</a:t>
            </a:r>
            <a:endParaRPr lang="en-US" altLang="zh-CN" sz="2800" dirty="0" smtClean="0"/>
          </a:p>
          <a:p>
            <a:pPr>
              <a:lnSpc>
                <a:spcPct val="150000"/>
              </a:lnSpc>
            </a:pPr>
            <a:r>
              <a:rPr lang="en-US" altLang="zh-CN" sz="2800" dirty="0" smtClean="0"/>
              <a:t>2.</a:t>
            </a:r>
            <a:r>
              <a:rPr lang="zh-CN" altLang="en-US" sz="2800" dirty="0" smtClean="0"/>
              <a:t>在</a:t>
            </a:r>
            <a:r>
              <a:rPr lang="zh-CN" altLang="en-US" sz="2800" dirty="0"/>
              <a:t>人自我实现的创造</a:t>
            </a:r>
            <a:r>
              <a:rPr lang="zh-CN" altLang="en-US" sz="2800" dirty="0" smtClean="0"/>
              <a:t>性过</a:t>
            </a:r>
            <a:r>
              <a:rPr lang="zh-CN" altLang="en-US" sz="2800" dirty="0"/>
              <a:t>程中</a:t>
            </a:r>
            <a:r>
              <a:rPr lang="zh-CN" altLang="en-US" sz="2800" dirty="0" smtClean="0"/>
              <a:t>，</a:t>
            </a:r>
            <a:endParaRPr lang="en-US" altLang="zh-CN" sz="2800" dirty="0" smtClean="0"/>
          </a:p>
          <a:p>
            <a:pPr>
              <a:lnSpc>
                <a:spcPct val="150000"/>
              </a:lnSpc>
            </a:pPr>
            <a:r>
              <a:rPr lang="zh-CN" altLang="en-US" sz="2800" dirty="0" smtClean="0"/>
              <a:t>产</a:t>
            </a:r>
            <a:r>
              <a:rPr lang="zh-CN" altLang="en-US" sz="2800" dirty="0"/>
              <a:t>生出一种所谓的</a:t>
            </a:r>
            <a:r>
              <a:rPr lang="zh-CN" altLang="en-US" sz="2800" b="1" dirty="0">
                <a:solidFill>
                  <a:srgbClr val="FF0000"/>
                </a:solidFill>
              </a:rPr>
              <a:t>“高峰体验”</a:t>
            </a:r>
            <a:r>
              <a:rPr lang="zh-CN" altLang="en-US" sz="2800" dirty="0" smtClean="0"/>
              <a:t>的</a:t>
            </a:r>
            <a:endParaRPr lang="en-US" altLang="zh-CN" sz="2800" dirty="0" smtClean="0"/>
          </a:p>
          <a:p>
            <a:pPr>
              <a:lnSpc>
                <a:spcPct val="150000"/>
              </a:lnSpc>
            </a:pPr>
            <a:r>
              <a:rPr lang="zh-CN" altLang="en-US" sz="2800" dirty="0" smtClean="0"/>
              <a:t>情感。</a:t>
            </a:r>
            <a:endParaRPr lang="en-US" altLang="zh-CN" sz="2800" dirty="0" smtClean="0"/>
          </a:p>
          <a:p>
            <a:pPr>
              <a:lnSpc>
                <a:spcPct val="150000"/>
              </a:lnSpc>
            </a:pPr>
            <a:r>
              <a:rPr lang="en-US" altLang="zh-CN" sz="2800" dirty="0" smtClean="0"/>
              <a:t>3.</a:t>
            </a:r>
            <a:r>
              <a:rPr lang="zh-CN" altLang="en-US" sz="2800" dirty="0" smtClean="0"/>
              <a:t>学生在校最为缺失</a:t>
            </a:r>
            <a:r>
              <a:rPr lang="zh-CN" altLang="en-US" sz="2800" b="1" dirty="0" smtClean="0">
                <a:solidFill>
                  <a:srgbClr val="FF0000"/>
                </a:solidFill>
              </a:rPr>
              <a:t>爱的需要。</a:t>
            </a:r>
            <a:endParaRPr lang="en-US" altLang="zh-CN" sz="2800" b="1" dirty="0" smtClean="0">
              <a:solidFill>
                <a:srgbClr val="FF0000"/>
              </a:solidFill>
            </a:endParaRPr>
          </a:p>
          <a:p>
            <a:pPr>
              <a:lnSpc>
                <a:spcPct val="150000"/>
              </a:lnSpc>
            </a:pPr>
            <a:r>
              <a:rPr lang="en-US" altLang="zh-CN" sz="2800" b="1" dirty="0" smtClean="0">
                <a:solidFill>
                  <a:srgbClr val="FF0000"/>
                </a:solidFill>
              </a:rPr>
              <a:t>4.</a:t>
            </a:r>
            <a:r>
              <a:rPr lang="zh-CN" altLang="en-US" sz="2800" b="1" dirty="0">
                <a:solidFill>
                  <a:srgbClr val="FF0000"/>
                </a:solidFill>
              </a:rPr>
              <a:t>低级需要只要有部分满足</a:t>
            </a:r>
            <a:r>
              <a:rPr lang="zh-CN" altLang="en-US" sz="2800" b="1" dirty="0" smtClean="0">
                <a:solidFill>
                  <a:srgbClr val="FF0000"/>
                </a:solidFill>
              </a:rPr>
              <a:t>，</a:t>
            </a:r>
            <a:endParaRPr lang="en-US" altLang="zh-CN" sz="2800" b="1" dirty="0" smtClean="0">
              <a:solidFill>
                <a:srgbClr val="FF0000"/>
              </a:solidFill>
            </a:endParaRPr>
          </a:p>
          <a:p>
            <a:pPr>
              <a:lnSpc>
                <a:spcPct val="150000"/>
              </a:lnSpc>
            </a:pPr>
            <a:r>
              <a:rPr lang="zh-CN" altLang="en-US" sz="2800" b="1" dirty="0" smtClean="0">
                <a:solidFill>
                  <a:srgbClr val="FF0000"/>
                </a:solidFill>
              </a:rPr>
              <a:t>较</a:t>
            </a:r>
            <a:r>
              <a:rPr lang="zh-CN" altLang="en-US" sz="2800" b="1" dirty="0">
                <a:solidFill>
                  <a:srgbClr val="FF0000"/>
                </a:solidFill>
              </a:rPr>
              <a:t>高的需要就有可能出</a:t>
            </a:r>
            <a:r>
              <a:rPr lang="zh-CN" altLang="en-US" sz="2800" b="1" dirty="0" smtClean="0">
                <a:solidFill>
                  <a:srgbClr val="FF0000"/>
                </a:solidFill>
              </a:rPr>
              <a:t>现</a:t>
            </a:r>
            <a:r>
              <a:rPr lang="zh-CN" altLang="en-US" sz="2800" dirty="0" smtClean="0"/>
              <a:t>。</a:t>
            </a:r>
            <a:endParaRPr lang="en-US" altLang="zh-CN" sz="2800" b="1" dirty="0" smtClean="0">
              <a:solidFill>
                <a:srgbClr val="FF0000"/>
              </a:solidFill>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3702" y="3516530"/>
            <a:ext cx="6120680" cy="6096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453728" y="579413"/>
            <a:ext cx="12313368" cy="9233297"/>
          </a:xfrm>
          <a:prstGeom prst="rect">
            <a:avLst/>
          </a:prstGeom>
        </p:spPr>
        <p:txBody>
          <a:bodyPr wrap="square">
            <a:spAutoFit/>
          </a:bodyPr>
          <a:lstStyle/>
          <a:p>
            <a:pPr>
              <a:lnSpc>
                <a:spcPct val="150000"/>
              </a:lnSpc>
            </a:pPr>
            <a:r>
              <a:rPr lang="zh-CN" altLang="en-US" b="1" dirty="0"/>
              <a:t>三、成就动机理论</a:t>
            </a:r>
          </a:p>
          <a:p>
            <a:pPr indent="457200">
              <a:lnSpc>
                <a:spcPct val="150000"/>
              </a:lnSpc>
            </a:pPr>
            <a:r>
              <a:rPr lang="zh-CN" altLang="en-US" b="1" dirty="0">
                <a:solidFill>
                  <a:srgbClr val="FF0000"/>
                </a:solidFill>
              </a:rPr>
              <a:t>阿特金森</a:t>
            </a:r>
            <a:r>
              <a:rPr lang="zh-CN" altLang="en-US" dirty="0"/>
              <a:t>是成就动机理论的主要代表人物</a:t>
            </a:r>
            <a:r>
              <a:rPr lang="zh-CN" altLang="en-US" dirty="0" smtClean="0"/>
              <a:t>，把</a:t>
            </a:r>
            <a:r>
              <a:rPr lang="zh-CN" altLang="en-US" dirty="0"/>
              <a:t>个体的成就动机分成两类：</a:t>
            </a:r>
            <a:r>
              <a:rPr lang="zh-CN" altLang="en-US" b="1" dirty="0"/>
              <a:t>一类是力求成功的动机</a:t>
            </a:r>
            <a:r>
              <a:rPr lang="zh-CN" altLang="en-US" dirty="0"/>
              <a:t>（选择成功概率为</a:t>
            </a:r>
            <a:r>
              <a:rPr lang="en-US" altLang="zh-CN" b="1" dirty="0">
                <a:solidFill>
                  <a:srgbClr val="FF0000"/>
                </a:solidFill>
              </a:rPr>
              <a:t>50%</a:t>
            </a:r>
            <a:r>
              <a:rPr lang="en-US" altLang="zh-CN" dirty="0"/>
              <a:t> </a:t>
            </a:r>
            <a:r>
              <a:rPr lang="zh-CN" altLang="en-US" dirty="0"/>
              <a:t>的任务）；</a:t>
            </a:r>
            <a:r>
              <a:rPr lang="zh-CN" altLang="en-US" b="1" dirty="0"/>
              <a:t>另一类是避免失败的动机（</a:t>
            </a:r>
            <a:r>
              <a:rPr lang="zh-CN" altLang="en-US" dirty="0"/>
              <a:t>倾向于选择非常容易或非常困难的任务</a:t>
            </a:r>
            <a:r>
              <a:rPr lang="zh-CN" altLang="en-US" b="1" dirty="0" smtClean="0"/>
              <a:t>）</a:t>
            </a:r>
            <a:endParaRPr lang="en-US" altLang="zh-CN" b="1" dirty="0" smtClean="0"/>
          </a:p>
          <a:p>
            <a:pPr>
              <a:lnSpc>
                <a:spcPct val="150000"/>
              </a:lnSpc>
            </a:pPr>
            <a:r>
              <a:rPr lang="zh-CN" altLang="en-US" b="1" dirty="0"/>
              <a:t>四、成败归因理</a:t>
            </a:r>
            <a:r>
              <a:rPr lang="zh-CN" altLang="en-US" b="1" dirty="0" smtClean="0"/>
              <a:t>论</a:t>
            </a:r>
            <a:endParaRPr lang="en-US" altLang="zh-CN" b="1" dirty="0" smtClean="0"/>
          </a:p>
          <a:p>
            <a:pPr indent="457200">
              <a:lnSpc>
                <a:spcPct val="150000"/>
              </a:lnSpc>
            </a:pPr>
            <a:r>
              <a:rPr lang="zh-CN" altLang="en-US" dirty="0" smtClean="0"/>
              <a:t>最</a:t>
            </a:r>
            <a:r>
              <a:rPr lang="zh-CN" altLang="en-US" dirty="0"/>
              <a:t>早提出归因理论的是</a:t>
            </a:r>
            <a:r>
              <a:rPr lang="zh-CN" altLang="en-US" b="1" dirty="0">
                <a:solidFill>
                  <a:srgbClr val="FF0000"/>
                </a:solidFill>
              </a:rPr>
              <a:t>海德，维纳</a:t>
            </a:r>
            <a:r>
              <a:rPr lang="zh-CN" altLang="en-US" dirty="0">
                <a:solidFill>
                  <a:schemeClr val="tx1"/>
                </a:solidFill>
              </a:rPr>
              <a:t>对行为结果的归因进行了</a:t>
            </a:r>
            <a:r>
              <a:rPr lang="zh-CN" altLang="en-US" dirty="0" smtClean="0">
                <a:solidFill>
                  <a:schemeClr val="tx1"/>
                </a:solidFill>
              </a:rPr>
              <a:t>系统</a:t>
            </a:r>
            <a:r>
              <a:rPr lang="zh-CN" altLang="en-US" dirty="0">
                <a:solidFill>
                  <a:schemeClr val="tx1"/>
                </a:solidFill>
              </a:rPr>
              <a:t>探</a:t>
            </a:r>
            <a:r>
              <a:rPr lang="zh-CN" altLang="en-US" dirty="0" smtClean="0">
                <a:solidFill>
                  <a:schemeClr val="tx1"/>
                </a:solidFill>
              </a:rPr>
              <a:t>讨。</a:t>
            </a:r>
            <a:endParaRPr lang="en-US" altLang="zh-CN" dirty="0" smtClean="0">
              <a:solidFill>
                <a:schemeClr val="tx1"/>
              </a:solidFill>
            </a:endParaRPr>
          </a:p>
          <a:p>
            <a:pPr indent="457200">
              <a:lnSpc>
                <a:spcPct val="150000"/>
              </a:lnSpc>
            </a:pPr>
            <a:r>
              <a:rPr lang="zh-CN" altLang="en-US" dirty="0" smtClean="0">
                <a:solidFill>
                  <a:schemeClr val="tx1"/>
                </a:solidFill>
              </a:rPr>
              <a:t>（</a:t>
            </a:r>
            <a:r>
              <a:rPr lang="zh-CN" altLang="en-US" b="1" dirty="0" smtClean="0">
                <a:solidFill>
                  <a:srgbClr val="FF0000"/>
                </a:solidFill>
              </a:rPr>
              <a:t>失</a:t>
            </a:r>
            <a:r>
              <a:rPr lang="zh-CN" altLang="en-US" b="1" dirty="0">
                <a:solidFill>
                  <a:srgbClr val="FF0000"/>
                </a:solidFill>
              </a:rPr>
              <a:t>败归</a:t>
            </a:r>
            <a:r>
              <a:rPr lang="zh-CN" altLang="en-US" b="1" dirty="0" smtClean="0">
                <a:solidFill>
                  <a:srgbClr val="FF0000"/>
                </a:solidFill>
              </a:rPr>
              <a:t>于能</a:t>
            </a:r>
            <a:r>
              <a:rPr lang="zh-CN" altLang="en-US" b="1" dirty="0">
                <a:solidFill>
                  <a:srgbClr val="FF0000"/>
                </a:solidFill>
              </a:rPr>
              <a:t>力低</a:t>
            </a:r>
            <a:r>
              <a:rPr lang="zh-CN" altLang="en-US" dirty="0">
                <a:solidFill>
                  <a:schemeClr val="tx1"/>
                </a:solidFill>
              </a:rPr>
              <a:t>）习得性无</a:t>
            </a:r>
            <a:r>
              <a:rPr lang="zh-CN" altLang="en-US" dirty="0" smtClean="0">
                <a:solidFill>
                  <a:schemeClr val="tx1"/>
                </a:solidFill>
              </a:rPr>
              <a:t>助：当</a:t>
            </a:r>
            <a:r>
              <a:rPr lang="zh-CN" altLang="en-US" dirty="0">
                <a:solidFill>
                  <a:schemeClr val="tx1"/>
                </a:solidFill>
              </a:rPr>
              <a:t>个体感到无论做什么事情都不会对自己的重要生活事件产生影响时所</a:t>
            </a:r>
            <a:r>
              <a:rPr lang="zh-CN" altLang="en-US" dirty="0" smtClean="0">
                <a:solidFill>
                  <a:schemeClr val="tx1"/>
                </a:solidFill>
              </a:rPr>
              <a:t>体验</a:t>
            </a:r>
            <a:r>
              <a:rPr lang="zh-CN" altLang="en-US" dirty="0">
                <a:solidFill>
                  <a:schemeClr val="tx1"/>
                </a:solidFill>
              </a:rPr>
              <a:t>到的一种抑郁状</a:t>
            </a:r>
            <a:r>
              <a:rPr lang="zh-CN" altLang="en-US" dirty="0" smtClean="0">
                <a:solidFill>
                  <a:schemeClr val="tx1"/>
                </a:solidFill>
              </a:rPr>
              <a:t>态。</a:t>
            </a:r>
            <a:endParaRPr lang="zh-CN" altLang="en-US" dirty="0">
              <a:solidFill>
                <a:schemeClr val="tx1"/>
              </a:solidFill>
            </a:endParaRPr>
          </a:p>
        </p:txBody>
      </p:sp>
    </p:spTree>
  </p:cSld>
  <p:clrMapOvr>
    <a:masterClrMapping/>
  </p:clrMapOvr>
  <p:transition spd="med"/>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453728" y="916360"/>
            <a:ext cx="11017224" cy="646331"/>
          </a:xfrm>
          <a:prstGeom prst="rect">
            <a:avLst/>
          </a:prstGeom>
        </p:spPr>
        <p:txBody>
          <a:bodyPr wrap="square">
            <a:spAutoFit/>
          </a:bodyPr>
          <a:lstStyle/>
          <a:p>
            <a:pPr algn="ctr">
              <a:spcAft>
                <a:spcPts val="0"/>
              </a:spcAft>
            </a:pPr>
            <a:r>
              <a:rPr lang="zh-CN" altLang="zh-CN" b="1" kern="0" dirty="0">
                <a:latin typeface="Times New Roman" panose="02020603050405020304" pitchFamily="18" charset="0"/>
                <a:ea typeface="仿宋_GB2312"/>
              </a:rPr>
              <a:t>★维纳成败归因理论的六因素与三维度表格</a:t>
            </a:r>
            <a:endParaRPr lang="zh-CN" altLang="zh-CN" kern="100" dirty="0">
              <a:effectLst/>
              <a:latin typeface="Times New Roman" panose="02020603050405020304" pitchFamily="18" charset="0"/>
              <a:ea typeface="宋体" panose="02010600030101010101" pitchFamily="2" charset="-122"/>
            </a:endParaRPr>
          </a:p>
        </p:txBody>
      </p:sp>
      <p:graphicFrame>
        <p:nvGraphicFramePr>
          <p:cNvPr id="3" name="表格 2"/>
          <p:cNvGraphicFramePr>
            <a:graphicFrameLocks noGrp="1"/>
          </p:cNvGraphicFramePr>
          <p:nvPr/>
        </p:nvGraphicFramePr>
        <p:xfrm>
          <a:off x="1029792" y="1780456"/>
          <a:ext cx="11017223" cy="7560840"/>
        </p:xfrm>
        <a:graphic>
          <a:graphicData uri="http://schemas.openxmlformats.org/drawingml/2006/table">
            <a:tbl>
              <a:tblPr firstRow="1" firstCol="1" bandRow="1"/>
              <a:tblGrid>
                <a:gridCol w="1572409">
                  <a:extLst>
                    <a:ext uri="{9D8B030D-6E8A-4147-A177-3AD203B41FA5}">
                      <a16:colId xmlns:a16="http://schemas.microsoft.com/office/drawing/2014/main" xmlns="" val="20000"/>
                    </a:ext>
                  </a:extLst>
                </a:gridCol>
                <a:gridCol w="1573704">
                  <a:extLst>
                    <a:ext uri="{9D8B030D-6E8A-4147-A177-3AD203B41FA5}">
                      <a16:colId xmlns:a16="http://schemas.microsoft.com/office/drawing/2014/main" xmlns="" val="20001"/>
                    </a:ext>
                  </a:extLst>
                </a:gridCol>
                <a:gridCol w="1573704">
                  <a:extLst>
                    <a:ext uri="{9D8B030D-6E8A-4147-A177-3AD203B41FA5}">
                      <a16:colId xmlns:a16="http://schemas.microsoft.com/office/drawing/2014/main" xmlns="" val="20002"/>
                    </a:ext>
                  </a:extLst>
                </a:gridCol>
                <a:gridCol w="1573704">
                  <a:extLst>
                    <a:ext uri="{9D8B030D-6E8A-4147-A177-3AD203B41FA5}">
                      <a16:colId xmlns:a16="http://schemas.microsoft.com/office/drawing/2014/main" xmlns="" val="20003"/>
                    </a:ext>
                  </a:extLst>
                </a:gridCol>
                <a:gridCol w="1573704">
                  <a:extLst>
                    <a:ext uri="{9D8B030D-6E8A-4147-A177-3AD203B41FA5}">
                      <a16:colId xmlns:a16="http://schemas.microsoft.com/office/drawing/2014/main" xmlns="" val="20004"/>
                    </a:ext>
                  </a:extLst>
                </a:gridCol>
                <a:gridCol w="1574999">
                  <a:extLst>
                    <a:ext uri="{9D8B030D-6E8A-4147-A177-3AD203B41FA5}">
                      <a16:colId xmlns:a16="http://schemas.microsoft.com/office/drawing/2014/main" xmlns="" val="20005"/>
                    </a:ext>
                  </a:extLst>
                </a:gridCol>
                <a:gridCol w="1574999">
                  <a:extLst>
                    <a:ext uri="{9D8B030D-6E8A-4147-A177-3AD203B41FA5}">
                      <a16:colId xmlns:a16="http://schemas.microsoft.com/office/drawing/2014/main" xmlns="" val="20006"/>
                    </a:ext>
                  </a:extLst>
                </a:gridCol>
              </a:tblGrid>
              <a:tr h="945105">
                <a:tc rowSpan="2">
                  <a:txBody>
                    <a:bodyPr/>
                    <a:lstStyle/>
                    <a:p>
                      <a:pPr algn="r">
                        <a:spcAft>
                          <a:spcPts val="0"/>
                        </a:spcAft>
                      </a:pPr>
                      <a:r>
                        <a:rPr lang="zh-CN" sz="2800" b="1" kern="0" dirty="0">
                          <a:effectLst/>
                          <a:latin typeface="Times New Roman" panose="02020603050405020304" pitchFamily="18" charset="0"/>
                          <a:ea typeface="仿宋_GB2312"/>
                        </a:rPr>
                        <a:t>维度</a:t>
                      </a:r>
                      <a:endParaRPr lang="zh-CN" sz="2800" kern="100" dirty="0">
                        <a:effectLst/>
                        <a:latin typeface="Times New Roman" panose="02020603050405020304" pitchFamily="18" charset="0"/>
                        <a:ea typeface="宋体" panose="02010600030101010101" pitchFamily="2" charset="-122"/>
                      </a:endParaRPr>
                    </a:p>
                    <a:p>
                      <a:pPr algn="l">
                        <a:spcAft>
                          <a:spcPts val="0"/>
                        </a:spcAft>
                      </a:pPr>
                      <a:r>
                        <a:rPr lang="zh-CN" sz="2800" b="1" kern="0" dirty="0">
                          <a:effectLst/>
                          <a:latin typeface="Times New Roman" panose="02020603050405020304" pitchFamily="18" charset="0"/>
                          <a:ea typeface="仿宋_GB2312"/>
                        </a:rPr>
                        <a:t>因素</a:t>
                      </a:r>
                      <a:endParaRPr lang="zh-CN" sz="280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rgbClr val="74D280"/>
                    </a:solidFill>
                  </a:tcPr>
                </a:tc>
                <a:tc gridSpan="2">
                  <a:txBody>
                    <a:bodyPr/>
                    <a:lstStyle/>
                    <a:p>
                      <a:pPr algn="ctr">
                        <a:spcAft>
                          <a:spcPts val="0"/>
                        </a:spcAft>
                      </a:pPr>
                      <a:r>
                        <a:rPr lang="zh-CN" sz="2800" b="1" kern="0">
                          <a:effectLst/>
                          <a:latin typeface="Times New Roman" panose="02020603050405020304" pitchFamily="18" charset="0"/>
                          <a:ea typeface="仿宋_GB2312"/>
                        </a:rPr>
                        <a:t>因素来源</a:t>
                      </a:r>
                      <a:endParaRPr lang="zh-CN" sz="28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4D280"/>
                    </a:solidFill>
                  </a:tcPr>
                </a:tc>
                <a:tc hMerge="1">
                  <a:txBody>
                    <a:bodyPr/>
                    <a:lstStyle/>
                    <a:p>
                      <a:endParaRPr lang="zh-CN"/>
                    </a:p>
                  </a:txBody>
                  <a:tcPr/>
                </a:tc>
                <a:tc gridSpan="2">
                  <a:txBody>
                    <a:bodyPr/>
                    <a:lstStyle/>
                    <a:p>
                      <a:pPr algn="ctr">
                        <a:spcAft>
                          <a:spcPts val="0"/>
                        </a:spcAft>
                      </a:pPr>
                      <a:r>
                        <a:rPr lang="zh-CN" sz="2800" b="1" kern="0">
                          <a:effectLst/>
                          <a:latin typeface="Times New Roman" panose="02020603050405020304" pitchFamily="18" charset="0"/>
                          <a:ea typeface="仿宋_GB2312"/>
                        </a:rPr>
                        <a:t>稳定性</a:t>
                      </a:r>
                      <a:endParaRPr lang="zh-CN" sz="28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4D280"/>
                    </a:solidFill>
                  </a:tcPr>
                </a:tc>
                <a:tc hMerge="1">
                  <a:txBody>
                    <a:bodyPr/>
                    <a:lstStyle/>
                    <a:p>
                      <a:endParaRPr lang="zh-CN"/>
                    </a:p>
                  </a:txBody>
                  <a:tcPr/>
                </a:tc>
                <a:tc gridSpan="2">
                  <a:txBody>
                    <a:bodyPr/>
                    <a:lstStyle/>
                    <a:p>
                      <a:pPr algn="ctr">
                        <a:spcAft>
                          <a:spcPts val="0"/>
                        </a:spcAft>
                      </a:pPr>
                      <a:r>
                        <a:rPr lang="zh-CN" sz="2800" b="1" kern="0">
                          <a:effectLst/>
                          <a:latin typeface="Times New Roman" panose="02020603050405020304" pitchFamily="18" charset="0"/>
                          <a:ea typeface="仿宋_GB2312"/>
                        </a:rPr>
                        <a:t>可控制性</a:t>
                      </a:r>
                      <a:endParaRPr lang="zh-CN" sz="28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4D280"/>
                    </a:solidFill>
                  </a:tcPr>
                </a:tc>
                <a:tc hMerge="1">
                  <a:txBody>
                    <a:bodyPr/>
                    <a:lstStyle/>
                    <a:p>
                      <a:endParaRPr lang="zh-CN"/>
                    </a:p>
                  </a:txBody>
                  <a:tcPr/>
                </a:tc>
                <a:extLst>
                  <a:ext uri="{0D108BD9-81ED-4DB2-BD59-A6C34878D82A}">
                    <a16:rowId xmlns:a16="http://schemas.microsoft.com/office/drawing/2014/main" xmlns="" val="10000"/>
                  </a:ext>
                </a:extLst>
              </a:tr>
              <a:tr h="945105">
                <a:tc vMerge="1">
                  <a:txBody>
                    <a:bodyPr/>
                    <a:lstStyle/>
                    <a:p>
                      <a:endParaRPr lang="zh-CN"/>
                    </a:p>
                  </a:txBody>
                  <a:tcPr/>
                </a:tc>
                <a:tc>
                  <a:txBody>
                    <a:bodyPr/>
                    <a:lstStyle/>
                    <a:p>
                      <a:pPr algn="ctr">
                        <a:spcAft>
                          <a:spcPts val="0"/>
                        </a:spcAft>
                      </a:pPr>
                      <a:r>
                        <a:rPr lang="zh-CN" sz="2800" kern="0">
                          <a:effectLst/>
                          <a:latin typeface="Times New Roman" panose="02020603050405020304" pitchFamily="18" charset="0"/>
                          <a:ea typeface="仿宋_GB2312"/>
                        </a:rPr>
                        <a:t>内部</a:t>
                      </a:r>
                      <a:endParaRPr lang="zh-CN" sz="28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4D280"/>
                    </a:solidFill>
                  </a:tcPr>
                </a:tc>
                <a:tc>
                  <a:txBody>
                    <a:bodyPr/>
                    <a:lstStyle/>
                    <a:p>
                      <a:pPr algn="ctr">
                        <a:spcAft>
                          <a:spcPts val="0"/>
                        </a:spcAft>
                      </a:pPr>
                      <a:r>
                        <a:rPr lang="zh-CN" sz="2800" kern="0">
                          <a:effectLst/>
                          <a:latin typeface="Times New Roman" panose="02020603050405020304" pitchFamily="18" charset="0"/>
                          <a:ea typeface="仿宋_GB2312"/>
                        </a:rPr>
                        <a:t>外部</a:t>
                      </a:r>
                      <a:endParaRPr lang="zh-CN" sz="28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4D280"/>
                    </a:solidFill>
                  </a:tcPr>
                </a:tc>
                <a:tc>
                  <a:txBody>
                    <a:bodyPr/>
                    <a:lstStyle/>
                    <a:p>
                      <a:pPr algn="ctr">
                        <a:spcAft>
                          <a:spcPts val="0"/>
                        </a:spcAft>
                      </a:pPr>
                      <a:r>
                        <a:rPr lang="zh-CN" sz="2800" kern="0">
                          <a:effectLst/>
                          <a:latin typeface="Times New Roman" panose="02020603050405020304" pitchFamily="18" charset="0"/>
                          <a:ea typeface="仿宋_GB2312"/>
                        </a:rPr>
                        <a:t>稳定</a:t>
                      </a:r>
                      <a:endParaRPr lang="zh-CN" sz="28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4D280"/>
                    </a:solidFill>
                  </a:tcPr>
                </a:tc>
                <a:tc>
                  <a:txBody>
                    <a:bodyPr/>
                    <a:lstStyle/>
                    <a:p>
                      <a:pPr algn="ctr">
                        <a:spcAft>
                          <a:spcPts val="0"/>
                        </a:spcAft>
                      </a:pPr>
                      <a:r>
                        <a:rPr lang="zh-CN" sz="2800" kern="0">
                          <a:effectLst/>
                          <a:latin typeface="Times New Roman" panose="02020603050405020304" pitchFamily="18" charset="0"/>
                          <a:ea typeface="仿宋_GB2312"/>
                        </a:rPr>
                        <a:t>不稳定</a:t>
                      </a:r>
                      <a:endParaRPr lang="zh-CN" sz="28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4D280"/>
                    </a:solidFill>
                  </a:tcPr>
                </a:tc>
                <a:tc>
                  <a:txBody>
                    <a:bodyPr/>
                    <a:lstStyle/>
                    <a:p>
                      <a:pPr algn="ctr">
                        <a:spcAft>
                          <a:spcPts val="0"/>
                        </a:spcAft>
                      </a:pPr>
                      <a:r>
                        <a:rPr lang="zh-CN" sz="2800" kern="0">
                          <a:effectLst/>
                          <a:latin typeface="Times New Roman" panose="02020603050405020304" pitchFamily="18" charset="0"/>
                          <a:ea typeface="仿宋_GB2312"/>
                        </a:rPr>
                        <a:t>可控制</a:t>
                      </a:r>
                      <a:endParaRPr lang="zh-CN" sz="28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4D280"/>
                    </a:solidFill>
                  </a:tcPr>
                </a:tc>
                <a:tc>
                  <a:txBody>
                    <a:bodyPr/>
                    <a:lstStyle/>
                    <a:p>
                      <a:pPr algn="ctr">
                        <a:spcAft>
                          <a:spcPts val="0"/>
                        </a:spcAft>
                      </a:pPr>
                      <a:r>
                        <a:rPr lang="zh-CN" sz="2800" kern="0">
                          <a:effectLst/>
                          <a:latin typeface="Times New Roman" panose="02020603050405020304" pitchFamily="18" charset="0"/>
                          <a:ea typeface="仿宋_GB2312"/>
                        </a:rPr>
                        <a:t>不可控制</a:t>
                      </a:r>
                      <a:endParaRPr lang="zh-CN" sz="28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4D280"/>
                    </a:solidFill>
                  </a:tcPr>
                </a:tc>
                <a:extLst>
                  <a:ext uri="{0D108BD9-81ED-4DB2-BD59-A6C34878D82A}">
                    <a16:rowId xmlns:a16="http://schemas.microsoft.com/office/drawing/2014/main" xmlns="" val="10001"/>
                  </a:ext>
                </a:extLst>
              </a:tr>
              <a:tr h="945105">
                <a:tc>
                  <a:txBody>
                    <a:bodyPr/>
                    <a:lstStyle/>
                    <a:p>
                      <a:pPr algn="ctr">
                        <a:spcAft>
                          <a:spcPts val="0"/>
                        </a:spcAft>
                      </a:pPr>
                      <a:r>
                        <a:rPr lang="zh-CN" sz="2800" b="1" kern="0" dirty="0">
                          <a:effectLst/>
                          <a:latin typeface="Times New Roman" panose="02020603050405020304" pitchFamily="18" charset="0"/>
                          <a:ea typeface="仿宋_GB2312"/>
                        </a:rPr>
                        <a:t>能力</a:t>
                      </a:r>
                      <a:endParaRPr lang="zh-CN" sz="2800" b="1"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2800" kern="0">
                          <a:effectLst/>
                          <a:latin typeface="Times New Roman" panose="02020603050405020304" pitchFamily="18" charset="0"/>
                          <a:ea typeface="仿宋_GB2312"/>
                        </a:rPr>
                        <a:t>√</a:t>
                      </a:r>
                      <a:endParaRPr lang="zh-CN" sz="28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66700" algn="ctr">
                        <a:spcAft>
                          <a:spcPts val="0"/>
                        </a:spcAft>
                      </a:pPr>
                      <a:r>
                        <a:rPr lang="en-US" sz="2800" kern="0" dirty="0">
                          <a:effectLst/>
                          <a:latin typeface="仿宋_GB2312"/>
                          <a:ea typeface="宋体" panose="02010600030101010101" pitchFamily="2" charset="-122"/>
                        </a:rPr>
                        <a:t> </a:t>
                      </a:r>
                      <a:endParaRPr lang="zh-CN" sz="280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2800" kern="0" dirty="0">
                          <a:effectLst/>
                          <a:latin typeface="Times New Roman" panose="02020603050405020304" pitchFamily="18" charset="0"/>
                          <a:ea typeface="仿宋_GB2312"/>
                        </a:rPr>
                        <a:t>√</a:t>
                      </a:r>
                      <a:endParaRPr lang="zh-CN" sz="280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66700" algn="ctr">
                        <a:spcAft>
                          <a:spcPts val="0"/>
                        </a:spcAft>
                      </a:pPr>
                      <a:r>
                        <a:rPr lang="en-US" sz="2800" kern="0">
                          <a:effectLst/>
                          <a:latin typeface="仿宋_GB2312"/>
                          <a:ea typeface="宋体" panose="02010600030101010101" pitchFamily="2" charset="-122"/>
                        </a:rPr>
                        <a:t> </a:t>
                      </a:r>
                      <a:endParaRPr lang="zh-CN" sz="28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66700" algn="ctr">
                        <a:spcAft>
                          <a:spcPts val="0"/>
                        </a:spcAft>
                      </a:pPr>
                      <a:r>
                        <a:rPr lang="en-US" sz="2800" kern="0">
                          <a:effectLst/>
                          <a:latin typeface="仿宋_GB2312"/>
                          <a:ea typeface="宋体" panose="02010600030101010101" pitchFamily="2" charset="-122"/>
                        </a:rPr>
                        <a:t> </a:t>
                      </a:r>
                      <a:endParaRPr lang="zh-CN" sz="28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2800" kern="0">
                          <a:effectLst/>
                          <a:latin typeface="Times New Roman" panose="02020603050405020304" pitchFamily="18" charset="0"/>
                          <a:ea typeface="仿宋_GB2312"/>
                        </a:rPr>
                        <a:t>√</a:t>
                      </a:r>
                      <a:endParaRPr lang="zh-CN" sz="28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945105">
                <a:tc>
                  <a:txBody>
                    <a:bodyPr/>
                    <a:lstStyle/>
                    <a:p>
                      <a:pPr algn="ctr">
                        <a:spcAft>
                          <a:spcPts val="0"/>
                        </a:spcAft>
                      </a:pPr>
                      <a:r>
                        <a:rPr lang="zh-CN" sz="2800" b="1" kern="0" dirty="0">
                          <a:effectLst/>
                          <a:latin typeface="Times New Roman" panose="02020603050405020304" pitchFamily="18" charset="0"/>
                          <a:ea typeface="仿宋_GB2312"/>
                        </a:rPr>
                        <a:t>努力程度</a:t>
                      </a:r>
                      <a:endParaRPr lang="zh-CN" sz="2800" b="1"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2800" kern="0">
                          <a:effectLst/>
                          <a:latin typeface="Times New Roman" panose="02020603050405020304" pitchFamily="18" charset="0"/>
                          <a:ea typeface="仿宋_GB2312"/>
                        </a:rPr>
                        <a:t>√</a:t>
                      </a:r>
                      <a:endParaRPr lang="zh-CN" sz="28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66700" algn="ctr">
                        <a:spcAft>
                          <a:spcPts val="0"/>
                        </a:spcAft>
                      </a:pPr>
                      <a:r>
                        <a:rPr lang="en-US" sz="2800" kern="0">
                          <a:effectLst/>
                          <a:latin typeface="仿宋_GB2312"/>
                          <a:ea typeface="宋体" panose="02010600030101010101" pitchFamily="2" charset="-122"/>
                        </a:rPr>
                        <a:t> </a:t>
                      </a:r>
                      <a:endParaRPr lang="zh-CN" sz="28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66700" algn="ctr">
                        <a:spcAft>
                          <a:spcPts val="0"/>
                        </a:spcAft>
                      </a:pPr>
                      <a:r>
                        <a:rPr lang="en-US" sz="2800" kern="0">
                          <a:effectLst/>
                          <a:latin typeface="仿宋_GB2312"/>
                          <a:ea typeface="宋体" panose="02010600030101010101" pitchFamily="2" charset="-122"/>
                        </a:rPr>
                        <a:t> </a:t>
                      </a:r>
                      <a:endParaRPr lang="zh-CN" sz="28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2800" kern="0">
                          <a:effectLst/>
                          <a:latin typeface="Times New Roman" panose="02020603050405020304" pitchFamily="18" charset="0"/>
                          <a:ea typeface="仿宋_GB2312"/>
                        </a:rPr>
                        <a:t>√</a:t>
                      </a:r>
                      <a:endParaRPr lang="zh-CN" sz="28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2800" kern="0">
                          <a:effectLst/>
                          <a:latin typeface="Times New Roman" panose="02020603050405020304" pitchFamily="18" charset="0"/>
                          <a:ea typeface="仿宋_GB2312"/>
                        </a:rPr>
                        <a:t>√</a:t>
                      </a:r>
                      <a:endParaRPr lang="zh-CN" sz="28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66700" algn="ctr">
                        <a:spcAft>
                          <a:spcPts val="0"/>
                        </a:spcAft>
                      </a:pPr>
                      <a:r>
                        <a:rPr lang="en-US" sz="2800" kern="0">
                          <a:effectLst/>
                          <a:latin typeface="仿宋_GB2312"/>
                          <a:ea typeface="宋体" panose="02010600030101010101" pitchFamily="2" charset="-122"/>
                        </a:rPr>
                        <a:t> </a:t>
                      </a:r>
                      <a:endParaRPr lang="zh-CN" sz="28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945105">
                <a:tc>
                  <a:txBody>
                    <a:bodyPr/>
                    <a:lstStyle/>
                    <a:p>
                      <a:pPr algn="ctr">
                        <a:spcAft>
                          <a:spcPts val="0"/>
                        </a:spcAft>
                      </a:pPr>
                      <a:r>
                        <a:rPr lang="zh-CN" sz="2800" b="1" kern="0" dirty="0">
                          <a:effectLst/>
                          <a:latin typeface="Times New Roman" panose="02020603050405020304" pitchFamily="18" charset="0"/>
                          <a:ea typeface="仿宋_GB2312"/>
                        </a:rPr>
                        <a:t>工作难度</a:t>
                      </a:r>
                      <a:endParaRPr lang="zh-CN" sz="2800" b="1"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66700" algn="ctr">
                        <a:spcAft>
                          <a:spcPts val="0"/>
                        </a:spcAft>
                      </a:pPr>
                      <a:r>
                        <a:rPr lang="en-US" sz="2800" kern="0">
                          <a:effectLst/>
                          <a:latin typeface="仿宋_GB2312"/>
                          <a:ea typeface="宋体" panose="02010600030101010101" pitchFamily="2" charset="-122"/>
                        </a:rPr>
                        <a:t> </a:t>
                      </a:r>
                      <a:endParaRPr lang="zh-CN" sz="28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2800" kern="0">
                          <a:effectLst/>
                          <a:latin typeface="Times New Roman" panose="02020603050405020304" pitchFamily="18" charset="0"/>
                          <a:ea typeface="仿宋_GB2312"/>
                        </a:rPr>
                        <a:t>√</a:t>
                      </a:r>
                      <a:endParaRPr lang="zh-CN" sz="28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2800" kern="0">
                          <a:effectLst/>
                          <a:latin typeface="Times New Roman" panose="02020603050405020304" pitchFamily="18" charset="0"/>
                          <a:ea typeface="仿宋_GB2312"/>
                        </a:rPr>
                        <a:t>√</a:t>
                      </a:r>
                      <a:endParaRPr lang="zh-CN" sz="28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66700" algn="ctr">
                        <a:spcAft>
                          <a:spcPts val="0"/>
                        </a:spcAft>
                      </a:pPr>
                      <a:r>
                        <a:rPr lang="en-US" sz="2800" kern="0">
                          <a:effectLst/>
                          <a:latin typeface="仿宋_GB2312"/>
                          <a:ea typeface="宋体" panose="02010600030101010101" pitchFamily="2" charset="-122"/>
                        </a:rPr>
                        <a:t> </a:t>
                      </a:r>
                      <a:endParaRPr lang="zh-CN" sz="28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66700" algn="ctr">
                        <a:spcAft>
                          <a:spcPts val="0"/>
                        </a:spcAft>
                      </a:pPr>
                      <a:r>
                        <a:rPr lang="en-US" sz="2800" kern="0">
                          <a:effectLst/>
                          <a:latin typeface="仿宋_GB2312"/>
                          <a:ea typeface="宋体" panose="02010600030101010101" pitchFamily="2" charset="-122"/>
                        </a:rPr>
                        <a:t> </a:t>
                      </a:r>
                      <a:endParaRPr lang="zh-CN" sz="28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2800" kern="0">
                          <a:effectLst/>
                          <a:latin typeface="Times New Roman" panose="02020603050405020304" pitchFamily="18" charset="0"/>
                          <a:ea typeface="仿宋_GB2312"/>
                        </a:rPr>
                        <a:t>√</a:t>
                      </a:r>
                      <a:endParaRPr lang="zh-CN" sz="28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945105">
                <a:tc>
                  <a:txBody>
                    <a:bodyPr/>
                    <a:lstStyle/>
                    <a:p>
                      <a:pPr algn="ctr">
                        <a:spcAft>
                          <a:spcPts val="0"/>
                        </a:spcAft>
                      </a:pPr>
                      <a:r>
                        <a:rPr lang="zh-CN" sz="2800" b="1" kern="0" dirty="0">
                          <a:effectLst/>
                          <a:latin typeface="Times New Roman" panose="02020603050405020304" pitchFamily="18" charset="0"/>
                          <a:ea typeface="仿宋_GB2312"/>
                        </a:rPr>
                        <a:t>运气</a:t>
                      </a:r>
                      <a:endParaRPr lang="zh-CN" sz="2800" b="1"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66700" algn="ctr">
                        <a:spcAft>
                          <a:spcPts val="0"/>
                        </a:spcAft>
                      </a:pPr>
                      <a:r>
                        <a:rPr lang="en-US" sz="2800" kern="0">
                          <a:effectLst/>
                          <a:latin typeface="仿宋_GB2312"/>
                          <a:ea typeface="宋体" panose="02010600030101010101" pitchFamily="2" charset="-122"/>
                        </a:rPr>
                        <a:t> </a:t>
                      </a:r>
                      <a:endParaRPr lang="zh-CN" sz="28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2800" kern="0">
                          <a:effectLst/>
                          <a:latin typeface="Times New Roman" panose="02020603050405020304" pitchFamily="18" charset="0"/>
                          <a:ea typeface="仿宋_GB2312"/>
                        </a:rPr>
                        <a:t>√</a:t>
                      </a:r>
                      <a:endParaRPr lang="zh-CN" sz="28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66700" algn="ctr">
                        <a:spcAft>
                          <a:spcPts val="0"/>
                        </a:spcAft>
                      </a:pPr>
                      <a:r>
                        <a:rPr lang="en-US" sz="2800" kern="0">
                          <a:effectLst/>
                          <a:latin typeface="仿宋_GB2312"/>
                          <a:ea typeface="宋体" panose="02010600030101010101" pitchFamily="2" charset="-122"/>
                        </a:rPr>
                        <a:t> </a:t>
                      </a:r>
                      <a:endParaRPr lang="zh-CN" sz="28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2800" kern="0">
                          <a:effectLst/>
                          <a:latin typeface="Times New Roman" panose="02020603050405020304" pitchFamily="18" charset="0"/>
                          <a:ea typeface="仿宋_GB2312"/>
                        </a:rPr>
                        <a:t>√</a:t>
                      </a:r>
                      <a:endParaRPr lang="zh-CN" sz="28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66700" algn="ctr">
                        <a:spcAft>
                          <a:spcPts val="0"/>
                        </a:spcAft>
                      </a:pPr>
                      <a:r>
                        <a:rPr lang="en-US" sz="2800" kern="0">
                          <a:effectLst/>
                          <a:latin typeface="仿宋_GB2312"/>
                          <a:ea typeface="宋体" panose="02010600030101010101" pitchFamily="2" charset="-122"/>
                        </a:rPr>
                        <a:t> </a:t>
                      </a:r>
                      <a:endParaRPr lang="zh-CN" sz="28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2800" kern="0">
                          <a:effectLst/>
                          <a:latin typeface="Times New Roman" panose="02020603050405020304" pitchFamily="18" charset="0"/>
                          <a:ea typeface="仿宋_GB2312"/>
                        </a:rPr>
                        <a:t>√</a:t>
                      </a:r>
                      <a:endParaRPr lang="zh-CN" sz="28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945105">
                <a:tc>
                  <a:txBody>
                    <a:bodyPr/>
                    <a:lstStyle/>
                    <a:p>
                      <a:pPr algn="ctr">
                        <a:spcAft>
                          <a:spcPts val="0"/>
                        </a:spcAft>
                      </a:pPr>
                      <a:r>
                        <a:rPr lang="zh-CN" sz="2800" b="1" kern="0" dirty="0">
                          <a:effectLst/>
                          <a:latin typeface="Times New Roman" panose="02020603050405020304" pitchFamily="18" charset="0"/>
                          <a:ea typeface="仿宋_GB2312"/>
                        </a:rPr>
                        <a:t>身心状况</a:t>
                      </a:r>
                      <a:endParaRPr lang="zh-CN" sz="2800" b="1"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2800" kern="0">
                          <a:effectLst/>
                          <a:latin typeface="Times New Roman" panose="02020603050405020304" pitchFamily="18" charset="0"/>
                          <a:ea typeface="仿宋_GB2312"/>
                        </a:rPr>
                        <a:t>√</a:t>
                      </a:r>
                      <a:endParaRPr lang="zh-CN" sz="28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66700" algn="ctr">
                        <a:spcAft>
                          <a:spcPts val="0"/>
                        </a:spcAft>
                      </a:pPr>
                      <a:r>
                        <a:rPr lang="en-US" sz="2800" kern="0">
                          <a:effectLst/>
                          <a:latin typeface="仿宋_GB2312"/>
                          <a:ea typeface="宋体" panose="02010600030101010101" pitchFamily="2" charset="-122"/>
                        </a:rPr>
                        <a:t> </a:t>
                      </a:r>
                      <a:endParaRPr lang="zh-CN" sz="28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66700" algn="ctr">
                        <a:spcAft>
                          <a:spcPts val="0"/>
                        </a:spcAft>
                      </a:pPr>
                      <a:r>
                        <a:rPr lang="en-US" sz="2800" kern="0">
                          <a:effectLst/>
                          <a:latin typeface="仿宋_GB2312"/>
                          <a:ea typeface="宋体" panose="02010600030101010101" pitchFamily="2" charset="-122"/>
                        </a:rPr>
                        <a:t> </a:t>
                      </a:r>
                      <a:endParaRPr lang="zh-CN" sz="28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2800" kern="0">
                          <a:effectLst/>
                          <a:latin typeface="Times New Roman" panose="02020603050405020304" pitchFamily="18" charset="0"/>
                          <a:ea typeface="仿宋_GB2312"/>
                        </a:rPr>
                        <a:t>√</a:t>
                      </a:r>
                      <a:endParaRPr lang="zh-CN" sz="28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66700" algn="ctr">
                        <a:spcAft>
                          <a:spcPts val="0"/>
                        </a:spcAft>
                      </a:pPr>
                      <a:r>
                        <a:rPr lang="en-US" sz="2800" kern="0">
                          <a:effectLst/>
                          <a:latin typeface="仿宋_GB2312"/>
                          <a:ea typeface="宋体" panose="02010600030101010101" pitchFamily="2" charset="-122"/>
                        </a:rPr>
                        <a:t> </a:t>
                      </a:r>
                      <a:endParaRPr lang="zh-CN" sz="28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2800" kern="0">
                          <a:effectLst/>
                          <a:latin typeface="Times New Roman" panose="02020603050405020304" pitchFamily="18" charset="0"/>
                          <a:ea typeface="仿宋_GB2312"/>
                        </a:rPr>
                        <a:t>√</a:t>
                      </a:r>
                      <a:endParaRPr lang="zh-CN" sz="28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945105">
                <a:tc>
                  <a:txBody>
                    <a:bodyPr/>
                    <a:lstStyle/>
                    <a:p>
                      <a:pPr algn="ctr">
                        <a:spcAft>
                          <a:spcPts val="0"/>
                        </a:spcAft>
                      </a:pPr>
                      <a:r>
                        <a:rPr lang="zh-CN" sz="2800" b="1" kern="0" dirty="0">
                          <a:effectLst/>
                          <a:latin typeface="Times New Roman" panose="02020603050405020304" pitchFamily="18" charset="0"/>
                          <a:ea typeface="仿宋_GB2312"/>
                        </a:rPr>
                        <a:t>外界环境</a:t>
                      </a:r>
                      <a:endParaRPr lang="zh-CN" sz="2800" b="1"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66700" algn="ctr">
                        <a:spcAft>
                          <a:spcPts val="0"/>
                        </a:spcAft>
                      </a:pPr>
                      <a:r>
                        <a:rPr lang="en-US" sz="2800" kern="0" dirty="0">
                          <a:effectLst/>
                          <a:latin typeface="仿宋_GB2312"/>
                          <a:ea typeface="宋体" panose="02010600030101010101" pitchFamily="2" charset="-122"/>
                        </a:rPr>
                        <a:t> </a:t>
                      </a:r>
                      <a:endParaRPr lang="zh-CN" sz="280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2800" kern="0">
                          <a:effectLst/>
                          <a:latin typeface="Times New Roman" panose="02020603050405020304" pitchFamily="18" charset="0"/>
                          <a:ea typeface="仿宋_GB2312"/>
                        </a:rPr>
                        <a:t>√</a:t>
                      </a:r>
                      <a:endParaRPr lang="zh-CN" sz="28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66700" algn="ctr">
                        <a:spcAft>
                          <a:spcPts val="0"/>
                        </a:spcAft>
                      </a:pPr>
                      <a:r>
                        <a:rPr lang="en-US" sz="2800" kern="0">
                          <a:effectLst/>
                          <a:latin typeface="仿宋_GB2312"/>
                          <a:ea typeface="宋体" panose="02010600030101010101" pitchFamily="2" charset="-122"/>
                        </a:rPr>
                        <a:t> </a:t>
                      </a:r>
                      <a:endParaRPr lang="zh-CN" sz="28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2800" kern="0">
                          <a:effectLst/>
                          <a:latin typeface="Times New Roman" panose="02020603050405020304" pitchFamily="18" charset="0"/>
                          <a:ea typeface="仿宋_GB2312"/>
                        </a:rPr>
                        <a:t>√</a:t>
                      </a:r>
                      <a:endParaRPr lang="zh-CN" sz="28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66700" algn="ctr">
                        <a:spcAft>
                          <a:spcPts val="0"/>
                        </a:spcAft>
                      </a:pPr>
                      <a:r>
                        <a:rPr lang="en-US" sz="2800" kern="0">
                          <a:effectLst/>
                          <a:latin typeface="仿宋_GB2312"/>
                          <a:ea typeface="宋体" panose="02010600030101010101" pitchFamily="2" charset="-122"/>
                        </a:rPr>
                        <a:t> </a:t>
                      </a:r>
                      <a:endParaRPr lang="zh-CN" sz="28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2800" kern="0" dirty="0">
                          <a:effectLst/>
                          <a:latin typeface="Times New Roman" panose="02020603050405020304" pitchFamily="18" charset="0"/>
                          <a:ea typeface="仿宋_GB2312"/>
                        </a:rPr>
                        <a:t>√</a:t>
                      </a:r>
                      <a:endParaRPr lang="zh-CN" sz="280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bl>
          </a:graphicData>
        </a:graphic>
      </p:graphicFrame>
    </p:spTree>
  </p:cSld>
  <p:clrMapOvr>
    <a:masterClrMapping/>
  </p:clrMapOvr>
  <p:transition spd="med"/>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237704" y="628328"/>
            <a:ext cx="12457384" cy="8217634"/>
          </a:xfrm>
          <a:prstGeom prst="rect">
            <a:avLst/>
          </a:prstGeom>
        </p:spPr>
        <p:txBody>
          <a:bodyPr wrap="square">
            <a:spAutoFit/>
          </a:bodyPr>
          <a:lstStyle/>
          <a:p>
            <a:pPr indent="457200" algn="just">
              <a:lnSpc>
                <a:spcPct val="150000"/>
              </a:lnSpc>
              <a:spcBef>
                <a:spcPts val="0"/>
              </a:spcBef>
              <a:spcAft>
                <a:spcPts val="0"/>
              </a:spcAft>
            </a:pPr>
            <a:r>
              <a:rPr lang="zh-CN" altLang="en-US" sz="3200" b="1" kern="100" dirty="0">
                <a:latin typeface="+mn-ea"/>
                <a:ea typeface="+mn-ea"/>
              </a:rPr>
              <a:t>五、自我效能感理论</a:t>
            </a:r>
          </a:p>
          <a:p>
            <a:pPr indent="457200" algn="just">
              <a:lnSpc>
                <a:spcPct val="150000"/>
              </a:lnSpc>
              <a:spcBef>
                <a:spcPts val="0"/>
              </a:spcBef>
              <a:spcAft>
                <a:spcPts val="0"/>
              </a:spcAft>
            </a:pPr>
            <a:r>
              <a:rPr lang="en-US" altLang="zh-CN" sz="3200" kern="100" dirty="0" smtClean="0">
                <a:latin typeface="+mn-ea"/>
                <a:ea typeface="+mn-ea"/>
              </a:rPr>
              <a:t>1.</a:t>
            </a:r>
            <a:r>
              <a:rPr lang="zh-CN" altLang="en-US" sz="3200" kern="100" dirty="0" smtClean="0">
                <a:latin typeface="+mn-ea"/>
                <a:ea typeface="+mn-ea"/>
              </a:rPr>
              <a:t>美</a:t>
            </a:r>
            <a:r>
              <a:rPr lang="zh-CN" altLang="en-US" sz="3200" kern="100" dirty="0">
                <a:latin typeface="+mn-ea"/>
                <a:ea typeface="+mn-ea"/>
              </a:rPr>
              <a:t>国社会心理学家</a:t>
            </a:r>
            <a:r>
              <a:rPr lang="zh-CN" altLang="en-US" sz="3200" b="1" kern="100" dirty="0">
                <a:solidFill>
                  <a:srgbClr val="FF0000"/>
                </a:solidFill>
                <a:latin typeface="+mn-ea"/>
                <a:ea typeface="+mn-ea"/>
              </a:rPr>
              <a:t>班杜拉</a:t>
            </a:r>
            <a:r>
              <a:rPr lang="zh-CN" altLang="en-US" sz="3200" kern="100" dirty="0">
                <a:latin typeface="+mn-ea"/>
                <a:ea typeface="+mn-ea"/>
              </a:rPr>
              <a:t>于</a:t>
            </a:r>
            <a:r>
              <a:rPr lang="en-US" altLang="zh-CN" sz="3200" kern="100" dirty="0">
                <a:latin typeface="+mn-ea"/>
                <a:ea typeface="+mn-ea"/>
              </a:rPr>
              <a:t>1977</a:t>
            </a:r>
            <a:r>
              <a:rPr lang="zh-CN" altLang="en-US" sz="3200" kern="100" dirty="0">
                <a:latin typeface="+mn-ea"/>
                <a:ea typeface="+mn-ea"/>
              </a:rPr>
              <a:t>年提</a:t>
            </a:r>
            <a:r>
              <a:rPr lang="zh-CN" altLang="en-US" sz="3200" kern="100" dirty="0" smtClean="0">
                <a:latin typeface="+mn-ea"/>
                <a:ea typeface="+mn-ea"/>
              </a:rPr>
              <a:t>出</a:t>
            </a:r>
            <a:endParaRPr lang="en-US" altLang="zh-CN" sz="3200" kern="100" dirty="0" smtClean="0">
              <a:latin typeface="+mn-ea"/>
              <a:ea typeface="+mn-ea"/>
            </a:endParaRPr>
          </a:p>
          <a:p>
            <a:pPr indent="457200" algn="just">
              <a:lnSpc>
                <a:spcPct val="150000"/>
              </a:lnSpc>
              <a:spcBef>
                <a:spcPts val="0"/>
              </a:spcBef>
              <a:spcAft>
                <a:spcPts val="0"/>
              </a:spcAft>
            </a:pPr>
            <a:r>
              <a:rPr lang="en-US" altLang="zh-CN" sz="3200" kern="100" dirty="0" smtClean="0">
                <a:latin typeface="+mn-ea"/>
                <a:ea typeface="+mn-ea"/>
              </a:rPr>
              <a:t>2.</a:t>
            </a:r>
            <a:r>
              <a:rPr lang="zh-CN" altLang="en-US" sz="3200" kern="100" dirty="0" smtClean="0">
                <a:latin typeface="+mn-ea"/>
                <a:ea typeface="+mn-ea"/>
              </a:rPr>
              <a:t>指</a:t>
            </a:r>
            <a:r>
              <a:rPr lang="zh-CN" altLang="en-US" sz="3200" kern="100" dirty="0">
                <a:latin typeface="+mn-ea"/>
                <a:ea typeface="+mn-ea"/>
              </a:rPr>
              <a:t>个人对自己是否具有通过努</a:t>
            </a:r>
            <a:r>
              <a:rPr lang="zh-CN" altLang="en-US" sz="3200" kern="100" dirty="0" smtClean="0">
                <a:latin typeface="+mn-ea"/>
                <a:ea typeface="+mn-ea"/>
              </a:rPr>
              <a:t>力成</a:t>
            </a:r>
            <a:r>
              <a:rPr lang="zh-CN" altLang="en-US" sz="3200" kern="100" dirty="0">
                <a:latin typeface="+mn-ea"/>
                <a:ea typeface="+mn-ea"/>
              </a:rPr>
              <a:t>功完成某种活动的能力所持有的</a:t>
            </a:r>
            <a:r>
              <a:rPr lang="zh-CN" altLang="en-US" sz="3200" b="1" kern="100" dirty="0">
                <a:solidFill>
                  <a:srgbClr val="FF0000"/>
                </a:solidFill>
                <a:latin typeface="+mn-ea"/>
                <a:ea typeface="+mn-ea"/>
              </a:rPr>
              <a:t>主观判断与信念</a:t>
            </a:r>
            <a:r>
              <a:rPr lang="zh-CN" altLang="en-US" sz="3200" kern="100" dirty="0">
                <a:latin typeface="+mn-ea"/>
                <a:ea typeface="+mn-ea"/>
              </a:rPr>
              <a:t>。</a:t>
            </a:r>
          </a:p>
          <a:p>
            <a:pPr indent="457200" algn="just">
              <a:lnSpc>
                <a:spcPct val="150000"/>
              </a:lnSpc>
              <a:spcBef>
                <a:spcPts val="0"/>
              </a:spcBef>
              <a:spcAft>
                <a:spcPts val="0"/>
              </a:spcAft>
            </a:pPr>
            <a:r>
              <a:rPr lang="en-US" altLang="zh-CN" sz="3200" kern="100" dirty="0" smtClean="0">
                <a:latin typeface="+mn-ea"/>
                <a:ea typeface="+mn-ea"/>
              </a:rPr>
              <a:t>3.</a:t>
            </a:r>
            <a:r>
              <a:rPr lang="zh-CN" altLang="en-US" sz="3200" b="1" kern="100" dirty="0" smtClean="0">
                <a:solidFill>
                  <a:srgbClr val="FF0000"/>
                </a:solidFill>
                <a:latin typeface="+mn-ea"/>
                <a:ea typeface="+mn-ea"/>
              </a:rPr>
              <a:t>结</a:t>
            </a:r>
            <a:r>
              <a:rPr lang="zh-CN" altLang="en-US" sz="3200" b="1" kern="100" dirty="0">
                <a:solidFill>
                  <a:srgbClr val="FF0000"/>
                </a:solidFill>
                <a:latin typeface="+mn-ea"/>
                <a:ea typeface="+mn-ea"/>
              </a:rPr>
              <a:t>果期待</a:t>
            </a:r>
            <a:r>
              <a:rPr lang="zh-CN" altLang="en-US" sz="3200" kern="100" dirty="0">
                <a:latin typeface="+mn-ea"/>
                <a:ea typeface="+mn-ea"/>
              </a:rPr>
              <a:t>指一个人对某一特定的行为将造成某种结果的</a:t>
            </a:r>
            <a:r>
              <a:rPr lang="zh-CN" altLang="en-US" sz="3200" kern="100" dirty="0" smtClean="0">
                <a:latin typeface="+mn-ea"/>
                <a:ea typeface="+mn-ea"/>
              </a:rPr>
              <a:t>估计。</a:t>
            </a:r>
            <a:endParaRPr lang="en-US" altLang="zh-CN" sz="3200" kern="100" dirty="0" smtClean="0">
              <a:latin typeface="+mn-ea"/>
              <a:ea typeface="+mn-ea"/>
            </a:endParaRPr>
          </a:p>
          <a:p>
            <a:pPr indent="457200" algn="just">
              <a:lnSpc>
                <a:spcPct val="150000"/>
              </a:lnSpc>
              <a:spcBef>
                <a:spcPts val="0"/>
              </a:spcBef>
              <a:spcAft>
                <a:spcPts val="0"/>
              </a:spcAft>
            </a:pPr>
            <a:r>
              <a:rPr lang="en-US" altLang="zh-CN" sz="3200" kern="100" dirty="0" smtClean="0">
                <a:latin typeface="+mn-ea"/>
                <a:ea typeface="+mn-ea"/>
              </a:rPr>
              <a:t>4.</a:t>
            </a:r>
            <a:r>
              <a:rPr lang="zh-CN" altLang="en-US" sz="3200" b="1" kern="100" dirty="0" smtClean="0">
                <a:solidFill>
                  <a:srgbClr val="FF0000"/>
                </a:solidFill>
                <a:latin typeface="+mn-ea"/>
                <a:ea typeface="+mn-ea"/>
              </a:rPr>
              <a:t>功</a:t>
            </a:r>
            <a:r>
              <a:rPr lang="zh-CN" altLang="en-US" sz="3200" b="1" kern="100" dirty="0">
                <a:solidFill>
                  <a:srgbClr val="FF0000"/>
                </a:solidFill>
                <a:latin typeface="+mn-ea"/>
                <a:ea typeface="+mn-ea"/>
              </a:rPr>
              <a:t>效期待</a:t>
            </a:r>
            <a:r>
              <a:rPr lang="zh-CN" altLang="en-US" sz="3200" kern="100" dirty="0">
                <a:latin typeface="+mn-ea"/>
                <a:ea typeface="+mn-ea"/>
              </a:rPr>
              <a:t>指一个人能成功地执行某种可以产生一定结果的行为的信念。当确信有能力进行某一活动时，</a:t>
            </a:r>
            <a:r>
              <a:rPr lang="zh-CN" altLang="en-US" sz="3200" kern="100" dirty="0" smtClean="0">
                <a:latin typeface="+mn-ea"/>
                <a:ea typeface="+mn-ea"/>
              </a:rPr>
              <a:t>一个</a:t>
            </a:r>
            <a:r>
              <a:rPr lang="zh-CN" altLang="en-US" sz="3200" kern="100" dirty="0">
                <a:latin typeface="+mn-ea"/>
                <a:ea typeface="+mn-ea"/>
              </a:rPr>
              <a:t>人就会有高度的“自我效能感”，就会去进行那一活</a:t>
            </a:r>
            <a:r>
              <a:rPr lang="zh-CN" altLang="en-US" sz="3200" kern="100" dirty="0" smtClean="0">
                <a:latin typeface="+mn-ea"/>
                <a:ea typeface="+mn-ea"/>
              </a:rPr>
              <a:t>动。</a:t>
            </a:r>
            <a:endParaRPr lang="en-US" altLang="zh-CN" sz="3200" kern="100" dirty="0" smtClean="0">
              <a:latin typeface="+mn-ea"/>
              <a:ea typeface="+mn-ea"/>
            </a:endParaRPr>
          </a:p>
          <a:p>
            <a:pPr indent="457200" algn="just">
              <a:lnSpc>
                <a:spcPct val="150000"/>
              </a:lnSpc>
              <a:spcBef>
                <a:spcPts val="0"/>
              </a:spcBef>
              <a:spcAft>
                <a:spcPts val="0"/>
              </a:spcAft>
            </a:pPr>
            <a:r>
              <a:rPr lang="en-US" altLang="zh-CN" sz="3200" kern="100" dirty="0" smtClean="0">
                <a:latin typeface="+mn-ea"/>
                <a:ea typeface="+mn-ea"/>
              </a:rPr>
              <a:t>5.</a:t>
            </a:r>
            <a:r>
              <a:rPr lang="zh-CN" altLang="en-US" sz="3200" kern="100" dirty="0" smtClean="0">
                <a:latin typeface="+mn-ea"/>
                <a:ea typeface="+mn-ea"/>
              </a:rPr>
              <a:t>影</a:t>
            </a:r>
            <a:r>
              <a:rPr lang="zh-CN" altLang="en-US" sz="3200" kern="100" dirty="0">
                <a:latin typeface="+mn-ea"/>
                <a:ea typeface="+mn-ea"/>
              </a:rPr>
              <a:t>响自我效能形成的主要因</a:t>
            </a:r>
            <a:r>
              <a:rPr lang="zh-CN" altLang="en-US" sz="3200" kern="100" dirty="0" smtClean="0">
                <a:latin typeface="+mn-ea"/>
                <a:ea typeface="+mn-ea"/>
              </a:rPr>
              <a:t>素：</a:t>
            </a:r>
            <a:endParaRPr lang="zh-CN" altLang="en-US" sz="3200" kern="100" dirty="0">
              <a:latin typeface="+mn-ea"/>
              <a:ea typeface="+mn-ea"/>
            </a:endParaRPr>
          </a:p>
          <a:p>
            <a:pPr algn="just">
              <a:lnSpc>
                <a:spcPct val="150000"/>
              </a:lnSpc>
              <a:spcBef>
                <a:spcPts val="0"/>
              </a:spcBef>
              <a:spcAft>
                <a:spcPts val="0"/>
              </a:spcAft>
            </a:pPr>
            <a:r>
              <a:rPr lang="zh-CN" altLang="en-US" sz="3200" b="1" kern="100" dirty="0" smtClean="0">
                <a:solidFill>
                  <a:srgbClr val="FF0000"/>
                </a:solidFill>
                <a:latin typeface="+mn-ea"/>
                <a:ea typeface="+mn-ea"/>
              </a:rPr>
              <a:t>（</a:t>
            </a:r>
            <a:r>
              <a:rPr lang="en-US" altLang="zh-CN" sz="3200" b="1" kern="100" dirty="0" smtClean="0">
                <a:solidFill>
                  <a:srgbClr val="FF0000"/>
                </a:solidFill>
                <a:latin typeface="+mn-ea"/>
                <a:ea typeface="+mn-ea"/>
              </a:rPr>
              <a:t>1</a:t>
            </a:r>
            <a:r>
              <a:rPr lang="zh-CN" altLang="en-US" sz="3200" b="1" kern="100" dirty="0" smtClean="0">
                <a:solidFill>
                  <a:srgbClr val="FF0000"/>
                </a:solidFill>
                <a:latin typeface="+mn-ea"/>
                <a:ea typeface="+mn-ea"/>
              </a:rPr>
              <a:t>）个</a:t>
            </a:r>
            <a:r>
              <a:rPr lang="zh-CN" altLang="en-US" sz="3200" b="1" kern="100" dirty="0">
                <a:solidFill>
                  <a:srgbClr val="FF0000"/>
                </a:solidFill>
                <a:latin typeface="+mn-ea"/>
                <a:ea typeface="+mn-ea"/>
              </a:rPr>
              <a:t>人自身行为的成败经</a:t>
            </a:r>
            <a:r>
              <a:rPr lang="zh-CN" altLang="en-US" sz="3200" b="1" kern="100" dirty="0" smtClean="0">
                <a:solidFill>
                  <a:srgbClr val="FF0000"/>
                </a:solidFill>
                <a:latin typeface="+mn-ea"/>
                <a:ea typeface="+mn-ea"/>
              </a:rPr>
              <a:t>验</a:t>
            </a:r>
            <a:r>
              <a:rPr lang="en-US" altLang="zh-CN" sz="3200" b="1" kern="100" dirty="0">
                <a:solidFill>
                  <a:srgbClr val="FF0000"/>
                </a:solidFill>
                <a:latin typeface="+mn-ea"/>
                <a:ea typeface="+mn-ea"/>
              </a:rPr>
              <a:t> </a:t>
            </a:r>
            <a:r>
              <a:rPr lang="en-US" altLang="zh-CN" sz="3200" b="1" kern="100" dirty="0" smtClean="0">
                <a:solidFill>
                  <a:srgbClr val="FF0000"/>
                </a:solidFill>
                <a:latin typeface="+mn-ea"/>
                <a:ea typeface="+mn-ea"/>
              </a:rPr>
              <a:t>  </a:t>
            </a:r>
            <a:r>
              <a:rPr lang="zh-CN" altLang="en-US" sz="3200" b="1" kern="100" dirty="0" smtClean="0">
                <a:solidFill>
                  <a:srgbClr val="FF0000"/>
                </a:solidFill>
                <a:latin typeface="+mn-ea"/>
                <a:ea typeface="+mn-ea"/>
              </a:rPr>
              <a:t>（</a:t>
            </a:r>
            <a:r>
              <a:rPr lang="en-US" altLang="zh-CN" sz="3200" b="1" kern="100" dirty="0" smtClean="0">
                <a:solidFill>
                  <a:srgbClr val="FF0000"/>
                </a:solidFill>
                <a:latin typeface="+mn-ea"/>
                <a:ea typeface="+mn-ea"/>
              </a:rPr>
              <a:t>2</a:t>
            </a:r>
            <a:r>
              <a:rPr lang="zh-CN" altLang="en-US" sz="3200" b="1" kern="100" dirty="0" smtClean="0">
                <a:solidFill>
                  <a:srgbClr val="FF0000"/>
                </a:solidFill>
                <a:latin typeface="+mn-ea"/>
                <a:ea typeface="+mn-ea"/>
              </a:rPr>
              <a:t>）替</a:t>
            </a:r>
            <a:r>
              <a:rPr lang="zh-CN" altLang="en-US" sz="3200" b="1" kern="100" dirty="0">
                <a:solidFill>
                  <a:srgbClr val="FF0000"/>
                </a:solidFill>
                <a:latin typeface="+mn-ea"/>
                <a:ea typeface="+mn-ea"/>
              </a:rPr>
              <a:t>代性经</a:t>
            </a:r>
            <a:r>
              <a:rPr lang="zh-CN" altLang="en-US" sz="3200" b="1" kern="100" dirty="0" smtClean="0">
                <a:solidFill>
                  <a:srgbClr val="FF0000"/>
                </a:solidFill>
                <a:latin typeface="+mn-ea"/>
                <a:ea typeface="+mn-ea"/>
              </a:rPr>
              <a:t>验</a:t>
            </a:r>
            <a:endParaRPr lang="en-US" altLang="zh-CN" sz="3200" b="1" kern="100" dirty="0" smtClean="0">
              <a:solidFill>
                <a:srgbClr val="FF0000"/>
              </a:solidFill>
              <a:latin typeface="+mn-ea"/>
              <a:ea typeface="+mn-ea"/>
            </a:endParaRPr>
          </a:p>
          <a:p>
            <a:pPr algn="just">
              <a:lnSpc>
                <a:spcPct val="150000"/>
              </a:lnSpc>
              <a:spcBef>
                <a:spcPts val="0"/>
              </a:spcBef>
              <a:spcAft>
                <a:spcPts val="0"/>
              </a:spcAft>
            </a:pPr>
            <a:r>
              <a:rPr lang="zh-CN" altLang="en-US" sz="3200" b="1" kern="100" dirty="0" smtClean="0">
                <a:solidFill>
                  <a:srgbClr val="FF0000"/>
                </a:solidFill>
                <a:latin typeface="+mn-ea"/>
                <a:ea typeface="+mn-ea"/>
              </a:rPr>
              <a:t>（</a:t>
            </a:r>
            <a:r>
              <a:rPr lang="en-US" altLang="zh-CN" sz="3200" b="1" kern="100" dirty="0" smtClean="0">
                <a:solidFill>
                  <a:srgbClr val="FF0000"/>
                </a:solidFill>
                <a:latin typeface="+mn-ea"/>
                <a:ea typeface="+mn-ea"/>
              </a:rPr>
              <a:t>3</a:t>
            </a:r>
            <a:r>
              <a:rPr lang="zh-CN" altLang="en-US" sz="3200" b="1" kern="100" dirty="0" smtClean="0">
                <a:solidFill>
                  <a:srgbClr val="FF0000"/>
                </a:solidFill>
                <a:latin typeface="+mn-ea"/>
                <a:ea typeface="+mn-ea"/>
              </a:rPr>
              <a:t>）言</a:t>
            </a:r>
            <a:r>
              <a:rPr lang="zh-CN" altLang="en-US" sz="3200" b="1" kern="100" dirty="0">
                <a:solidFill>
                  <a:srgbClr val="FF0000"/>
                </a:solidFill>
                <a:latin typeface="+mn-ea"/>
                <a:ea typeface="+mn-ea"/>
              </a:rPr>
              <a:t>语劝</a:t>
            </a:r>
            <a:r>
              <a:rPr lang="zh-CN" altLang="en-US" sz="3200" b="1" kern="100" dirty="0" smtClean="0">
                <a:solidFill>
                  <a:srgbClr val="FF0000"/>
                </a:solidFill>
                <a:latin typeface="+mn-ea"/>
                <a:ea typeface="+mn-ea"/>
              </a:rPr>
              <a:t>说</a:t>
            </a:r>
            <a:r>
              <a:rPr lang="en-US" altLang="zh-CN" sz="3200" b="1" kern="100" dirty="0">
                <a:solidFill>
                  <a:srgbClr val="FF0000"/>
                </a:solidFill>
                <a:latin typeface="+mn-ea"/>
                <a:ea typeface="+mn-ea"/>
              </a:rPr>
              <a:t> </a:t>
            </a:r>
            <a:r>
              <a:rPr lang="en-US" altLang="zh-CN" sz="3200" b="1" kern="100" dirty="0" smtClean="0">
                <a:solidFill>
                  <a:srgbClr val="FF0000"/>
                </a:solidFill>
                <a:latin typeface="+mn-ea"/>
                <a:ea typeface="+mn-ea"/>
              </a:rPr>
              <a:t>                </a:t>
            </a:r>
            <a:r>
              <a:rPr lang="zh-CN" altLang="en-US" sz="3200" b="1" kern="100" dirty="0" smtClean="0">
                <a:solidFill>
                  <a:srgbClr val="FF0000"/>
                </a:solidFill>
                <a:latin typeface="+mn-ea"/>
                <a:ea typeface="+mn-ea"/>
              </a:rPr>
              <a:t>（</a:t>
            </a:r>
            <a:r>
              <a:rPr lang="en-US" altLang="zh-CN" sz="3200" b="1" kern="100" dirty="0" smtClean="0">
                <a:solidFill>
                  <a:srgbClr val="FF0000"/>
                </a:solidFill>
                <a:latin typeface="+mn-ea"/>
                <a:ea typeface="+mn-ea"/>
              </a:rPr>
              <a:t>4</a:t>
            </a:r>
            <a:r>
              <a:rPr lang="zh-CN" altLang="en-US" sz="3200" b="1" kern="100" dirty="0" smtClean="0">
                <a:solidFill>
                  <a:srgbClr val="FF0000"/>
                </a:solidFill>
                <a:latin typeface="+mn-ea"/>
                <a:ea typeface="+mn-ea"/>
              </a:rPr>
              <a:t>）情</a:t>
            </a:r>
            <a:r>
              <a:rPr lang="zh-CN" altLang="en-US" sz="3200" b="1" kern="100" dirty="0">
                <a:solidFill>
                  <a:srgbClr val="FF0000"/>
                </a:solidFill>
                <a:latin typeface="+mn-ea"/>
                <a:ea typeface="+mn-ea"/>
              </a:rPr>
              <a:t>绪唤醒</a:t>
            </a:r>
            <a:endParaRPr lang="en-US" altLang="zh-CN" sz="3200" b="1" kern="100" dirty="0" smtClean="0">
              <a:solidFill>
                <a:srgbClr val="FF0000"/>
              </a:solidFill>
              <a:latin typeface="+mn-ea"/>
              <a:ea typeface="+mn-ea"/>
            </a:endParaRPr>
          </a:p>
        </p:txBody>
      </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026271" y="772344"/>
            <a:ext cx="6359434" cy="812915"/>
          </a:xfrm>
          <a:prstGeom prst="rect">
            <a:avLst/>
          </a:prstGeom>
        </p:spPr>
        <p:txBody>
          <a:bodyPr wrap="none">
            <a:spAutoFit/>
          </a:bodyPr>
          <a:lstStyle/>
          <a:p>
            <a:pPr algn="ctr">
              <a:lnSpc>
                <a:spcPct val="132000"/>
              </a:lnSpc>
              <a:spcBef>
                <a:spcPts val="1200"/>
              </a:spcBef>
              <a:spcAft>
                <a:spcPts val="320"/>
              </a:spcAft>
            </a:pPr>
            <a:r>
              <a:rPr lang="zh-CN" altLang="zh-CN" sz="4000" b="1" kern="100" dirty="0">
                <a:latin typeface="+mj-lt"/>
                <a:ea typeface="方正粗倩简体"/>
                <a:cs typeface="Times New Roman" panose="02020603050405020304" pitchFamily="18" charset="0"/>
              </a:rPr>
              <a:t>第二节　个体心理发展理论</a:t>
            </a:r>
            <a:endParaRPr lang="zh-CN" altLang="zh-CN" sz="4000" b="1" kern="100" dirty="0">
              <a:effectLst/>
              <a:latin typeface="+mj-lt"/>
              <a:ea typeface="方正粗倩简体"/>
              <a:cs typeface="Times New Roman" panose="02020603050405020304" pitchFamily="18" charset="0"/>
            </a:endParaRPr>
          </a:p>
        </p:txBody>
      </p:sp>
      <p:sp>
        <p:nvSpPr>
          <p:cNvPr id="3" name="矩形 2"/>
          <p:cNvSpPr/>
          <p:nvPr/>
        </p:nvSpPr>
        <p:spPr>
          <a:xfrm>
            <a:off x="453728" y="1708448"/>
            <a:ext cx="12025336" cy="7571303"/>
          </a:xfrm>
          <a:prstGeom prst="rect">
            <a:avLst/>
          </a:prstGeom>
        </p:spPr>
        <p:txBody>
          <a:bodyPr wrap="square">
            <a:spAutoFit/>
          </a:bodyPr>
          <a:lstStyle/>
          <a:p>
            <a:pPr indent="203200" algn="just">
              <a:lnSpc>
                <a:spcPct val="150000"/>
              </a:lnSpc>
              <a:spcBef>
                <a:spcPts val="0"/>
              </a:spcBef>
              <a:spcAft>
                <a:spcPts val="0"/>
              </a:spcAft>
            </a:pPr>
            <a:r>
              <a:rPr lang="zh-CN" altLang="en-US" b="1" kern="100" dirty="0">
                <a:latin typeface="宋体" panose="02010600030101010101" pitchFamily="2" charset="-122"/>
                <a:ea typeface="宋体" panose="02010600030101010101" pitchFamily="2" charset="-122"/>
              </a:rPr>
              <a:t>一、皮亚杰的认知发展理</a:t>
            </a:r>
            <a:r>
              <a:rPr lang="zh-CN" altLang="en-US" b="1" kern="100" dirty="0" smtClean="0">
                <a:latin typeface="宋体" panose="02010600030101010101" pitchFamily="2" charset="-122"/>
                <a:ea typeface="宋体" panose="02010600030101010101" pitchFamily="2" charset="-122"/>
              </a:rPr>
              <a:t>论</a:t>
            </a:r>
            <a:endParaRPr lang="en-US" altLang="zh-CN" b="1" kern="100" dirty="0">
              <a:latin typeface="宋体" panose="02010600030101010101" pitchFamily="2" charset="-122"/>
              <a:ea typeface="宋体" panose="02010600030101010101" pitchFamily="2" charset="-122"/>
            </a:endParaRPr>
          </a:p>
          <a:p>
            <a:pPr indent="539750">
              <a:lnSpc>
                <a:spcPct val="150000"/>
              </a:lnSpc>
              <a:spcBef>
                <a:spcPts val="0"/>
              </a:spcBef>
              <a:spcAft>
                <a:spcPts val="0"/>
              </a:spcAft>
            </a:pPr>
            <a:r>
              <a:rPr lang="zh-CN" altLang="en-US" b="1" dirty="0" smtClean="0">
                <a:latin typeface="宋体" panose="02010600030101010101" pitchFamily="2" charset="-122"/>
                <a:ea typeface="宋体" panose="02010600030101010101" pitchFamily="2" charset="-122"/>
              </a:rPr>
              <a:t>认</a:t>
            </a:r>
            <a:r>
              <a:rPr lang="zh-CN" altLang="en-US" b="1" dirty="0">
                <a:latin typeface="宋体" panose="02010600030101010101" pitchFamily="2" charset="-122"/>
                <a:ea typeface="宋体" panose="02010600030101010101" pitchFamily="2" charset="-122"/>
              </a:rPr>
              <a:t>知</a:t>
            </a:r>
            <a:r>
              <a:rPr lang="zh-CN" altLang="en-US" dirty="0">
                <a:latin typeface="宋体" panose="02010600030101010101" pitchFamily="2" charset="-122"/>
                <a:ea typeface="宋体" panose="02010600030101010101" pitchFamily="2" charset="-122"/>
              </a:rPr>
              <a:t>（或智力）的本质就是</a:t>
            </a:r>
            <a:r>
              <a:rPr lang="zh-CN" altLang="en-US" b="1" u="sng" dirty="0">
                <a:solidFill>
                  <a:srgbClr val="FF0000"/>
                </a:solidFill>
                <a:latin typeface="宋体" panose="02010600030101010101" pitchFamily="2" charset="-122"/>
                <a:ea typeface="宋体" panose="02010600030101010101" pitchFamily="2" charset="-122"/>
              </a:rPr>
              <a:t>适</a:t>
            </a:r>
            <a:r>
              <a:rPr lang="zh-CN" altLang="en-US" b="1" u="sng" dirty="0" smtClean="0">
                <a:solidFill>
                  <a:srgbClr val="FF0000"/>
                </a:solidFill>
                <a:latin typeface="宋体" panose="02010600030101010101" pitchFamily="2" charset="-122"/>
                <a:ea typeface="宋体" panose="02010600030101010101" pitchFamily="2" charset="-122"/>
              </a:rPr>
              <a:t>应</a:t>
            </a:r>
            <a:r>
              <a:rPr lang="zh-CN" altLang="en-US" dirty="0" smtClean="0">
                <a:latin typeface="宋体" panose="02010600030101010101" pitchFamily="2" charset="-122"/>
                <a:ea typeface="宋体" panose="02010600030101010101" pitchFamily="2" charset="-122"/>
              </a:rPr>
              <a:t>。</a:t>
            </a:r>
            <a:endParaRPr lang="en-US" altLang="zh-CN" dirty="0" smtClean="0">
              <a:latin typeface="宋体" panose="02010600030101010101" pitchFamily="2" charset="-122"/>
              <a:ea typeface="宋体" panose="02010600030101010101" pitchFamily="2" charset="-122"/>
            </a:endParaRPr>
          </a:p>
          <a:p>
            <a:pPr indent="539750">
              <a:lnSpc>
                <a:spcPct val="150000"/>
              </a:lnSpc>
              <a:spcBef>
                <a:spcPts val="0"/>
              </a:spcBef>
              <a:spcAft>
                <a:spcPts val="0"/>
              </a:spcAft>
            </a:pPr>
            <a:r>
              <a:rPr lang="zh-CN" altLang="en-US" b="1" dirty="0">
                <a:latin typeface="宋体" panose="02010600030101010101" pitchFamily="2" charset="-122"/>
                <a:ea typeface="宋体" panose="02010600030101010101" pitchFamily="2" charset="-122"/>
              </a:rPr>
              <a:t>图</a:t>
            </a:r>
            <a:r>
              <a:rPr lang="zh-CN" altLang="en-US" b="1" dirty="0" smtClean="0">
                <a:latin typeface="宋体" panose="02010600030101010101" pitchFamily="2" charset="-122"/>
                <a:ea typeface="宋体" panose="02010600030101010101" pitchFamily="2" charset="-122"/>
              </a:rPr>
              <a:t>式</a:t>
            </a:r>
            <a:r>
              <a:rPr lang="zh-CN" altLang="en-US" dirty="0" smtClean="0">
                <a:latin typeface="宋体" panose="02010600030101010101" pitchFamily="2" charset="-122"/>
                <a:ea typeface="宋体" panose="02010600030101010101" pitchFamily="2" charset="-122"/>
              </a:rPr>
              <a:t>：儿</a:t>
            </a:r>
            <a:r>
              <a:rPr lang="zh-CN" altLang="en-US" dirty="0">
                <a:latin typeface="宋体" panose="02010600030101010101" pitchFamily="2" charset="-122"/>
                <a:ea typeface="宋体" panose="02010600030101010101" pitchFamily="2" charset="-122"/>
              </a:rPr>
              <a:t>童用来适应环境的</a:t>
            </a:r>
            <a:r>
              <a:rPr lang="zh-CN" altLang="en-US" b="1" u="sng" dirty="0">
                <a:solidFill>
                  <a:srgbClr val="FF0000"/>
                </a:solidFill>
                <a:latin typeface="宋体" panose="02010600030101010101" pitchFamily="2" charset="-122"/>
                <a:ea typeface="宋体" panose="02010600030101010101" pitchFamily="2" charset="-122"/>
              </a:rPr>
              <a:t>认知结构</a:t>
            </a:r>
            <a:r>
              <a:rPr lang="zh-CN" altLang="en-US" dirty="0" smtClean="0">
                <a:latin typeface="宋体" panose="02010600030101010101" pitchFamily="2" charset="-122"/>
                <a:ea typeface="宋体" panose="02010600030101010101" pitchFamily="2" charset="-122"/>
              </a:rPr>
              <a:t>。</a:t>
            </a:r>
            <a:endParaRPr lang="en-US" altLang="zh-CN" dirty="0" smtClean="0">
              <a:latin typeface="宋体" panose="02010600030101010101" pitchFamily="2" charset="-122"/>
              <a:ea typeface="宋体" panose="02010600030101010101" pitchFamily="2" charset="-122"/>
            </a:endParaRPr>
          </a:p>
          <a:p>
            <a:pPr indent="539750">
              <a:lnSpc>
                <a:spcPct val="150000"/>
              </a:lnSpc>
              <a:spcBef>
                <a:spcPts val="0"/>
              </a:spcBef>
              <a:spcAft>
                <a:spcPts val="0"/>
              </a:spcAft>
            </a:pPr>
            <a:r>
              <a:rPr lang="zh-CN" altLang="en-US" b="1" dirty="0">
                <a:latin typeface="宋体" panose="02010600030101010101" pitchFamily="2" charset="-122"/>
                <a:ea typeface="宋体" panose="02010600030101010101" pitchFamily="2" charset="-122"/>
              </a:rPr>
              <a:t>同</a:t>
            </a:r>
            <a:r>
              <a:rPr lang="zh-CN" altLang="en-US" b="1" dirty="0" smtClean="0">
                <a:latin typeface="宋体" panose="02010600030101010101" pitchFamily="2" charset="-122"/>
                <a:ea typeface="宋体" panose="02010600030101010101" pitchFamily="2" charset="-122"/>
              </a:rPr>
              <a:t>化</a:t>
            </a:r>
            <a:r>
              <a:rPr lang="zh-CN" altLang="en-US" dirty="0" smtClean="0">
                <a:latin typeface="宋体" panose="02010600030101010101" pitchFamily="2" charset="-122"/>
                <a:ea typeface="宋体" panose="02010600030101010101" pitchFamily="2" charset="-122"/>
              </a:rPr>
              <a:t>：儿</a:t>
            </a:r>
            <a:r>
              <a:rPr lang="zh-CN" altLang="en-US" dirty="0">
                <a:latin typeface="宋体" panose="02010600030101010101" pitchFamily="2" charset="-122"/>
                <a:ea typeface="宋体" panose="02010600030101010101" pitchFamily="2" charset="-122"/>
              </a:rPr>
              <a:t>童把新的刺激物</a:t>
            </a:r>
            <a:r>
              <a:rPr lang="zh-CN" altLang="en-US" b="1" u="sng" dirty="0">
                <a:solidFill>
                  <a:srgbClr val="FF0000"/>
                </a:solidFill>
                <a:latin typeface="宋体" panose="02010600030101010101" pitchFamily="2" charset="-122"/>
                <a:ea typeface="宋体" panose="02010600030101010101" pitchFamily="2" charset="-122"/>
              </a:rPr>
              <a:t>纳入已有图式</a:t>
            </a:r>
            <a:r>
              <a:rPr lang="zh-CN" altLang="en-US" dirty="0">
                <a:latin typeface="宋体" panose="02010600030101010101" pitchFamily="2" charset="-122"/>
                <a:ea typeface="宋体" panose="02010600030101010101" pitchFamily="2" charset="-122"/>
              </a:rPr>
              <a:t>中的认知过程。同化是图式</a:t>
            </a:r>
            <a:r>
              <a:rPr lang="zh-CN" altLang="en-US" b="1" u="sng" dirty="0">
                <a:solidFill>
                  <a:srgbClr val="FF0000"/>
                </a:solidFill>
                <a:latin typeface="宋体" panose="02010600030101010101" pitchFamily="2" charset="-122"/>
                <a:ea typeface="宋体" panose="02010600030101010101" pitchFamily="2" charset="-122"/>
              </a:rPr>
              <a:t>发生量变</a:t>
            </a:r>
            <a:r>
              <a:rPr lang="zh-CN" altLang="en-US" dirty="0">
                <a:latin typeface="宋体" panose="02010600030101010101" pitchFamily="2" charset="-122"/>
                <a:ea typeface="宋体" panose="02010600030101010101" pitchFamily="2" charset="-122"/>
              </a:rPr>
              <a:t>的过</a:t>
            </a:r>
            <a:r>
              <a:rPr lang="zh-CN" altLang="en-US" dirty="0" smtClean="0">
                <a:latin typeface="宋体" panose="02010600030101010101" pitchFamily="2" charset="-122"/>
                <a:ea typeface="宋体" panose="02010600030101010101" pitchFamily="2" charset="-122"/>
              </a:rPr>
              <a:t>程。</a:t>
            </a:r>
            <a:endParaRPr lang="en-US" altLang="zh-CN" dirty="0" smtClean="0">
              <a:latin typeface="宋体" panose="02010600030101010101" pitchFamily="2" charset="-122"/>
              <a:ea typeface="宋体" panose="02010600030101010101" pitchFamily="2" charset="-122"/>
            </a:endParaRPr>
          </a:p>
          <a:p>
            <a:pPr indent="539750">
              <a:lnSpc>
                <a:spcPct val="150000"/>
              </a:lnSpc>
              <a:spcBef>
                <a:spcPts val="0"/>
              </a:spcBef>
              <a:spcAft>
                <a:spcPts val="0"/>
              </a:spcAft>
            </a:pPr>
            <a:r>
              <a:rPr lang="zh-CN" altLang="en-US" b="1" dirty="0">
                <a:latin typeface="宋体" panose="02010600030101010101" pitchFamily="2" charset="-122"/>
                <a:ea typeface="宋体" panose="02010600030101010101" pitchFamily="2" charset="-122"/>
              </a:rPr>
              <a:t>顺</a:t>
            </a:r>
            <a:r>
              <a:rPr lang="zh-CN" altLang="en-US" b="1" dirty="0" smtClean="0">
                <a:latin typeface="宋体" panose="02010600030101010101" pitchFamily="2" charset="-122"/>
                <a:ea typeface="宋体" panose="02010600030101010101" pitchFamily="2" charset="-122"/>
              </a:rPr>
              <a:t>应</a:t>
            </a:r>
            <a:r>
              <a:rPr lang="zh-CN" altLang="en-US" dirty="0" smtClean="0">
                <a:latin typeface="宋体" panose="02010600030101010101" pitchFamily="2" charset="-122"/>
                <a:ea typeface="宋体" panose="02010600030101010101" pitchFamily="2" charset="-122"/>
              </a:rPr>
              <a:t>：儿</a:t>
            </a:r>
            <a:r>
              <a:rPr lang="zh-CN" altLang="en-US" dirty="0">
                <a:latin typeface="宋体" panose="02010600030101010101" pitchFamily="2" charset="-122"/>
                <a:ea typeface="宋体" panose="02010600030101010101" pitchFamily="2" charset="-122"/>
              </a:rPr>
              <a:t>童通过</a:t>
            </a:r>
            <a:r>
              <a:rPr lang="zh-CN" altLang="en-US" b="1" u="sng" dirty="0">
                <a:solidFill>
                  <a:srgbClr val="FF0000"/>
                </a:solidFill>
                <a:latin typeface="宋体" panose="02010600030101010101" pitchFamily="2" charset="-122"/>
                <a:ea typeface="宋体" panose="02010600030101010101" pitchFamily="2" charset="-122"/>
              </a:rPr>
              <a:t>改变已有图式</a:t>
            </a:r>
            <a:r>
              <a:rPr lang="zh-CN" altLang="en-US" dirty="0">
                <a:latin typeface="宋体" panose="02010600030101010101" pitchFamily="2" charset="-122"/>
                <a:ea typeface="宋体" panose="02010600030101010101" pitchFamily="2" charset="-122"/>
              </a:rPr>
              <a:t>（或形成新的图式）来</a:t>
            </a:r>
            <a:r>
              <a:rPr lang="zh-CN" altLang="en-US" b="1" u="sng" dirty="0">
                <a:solidFill>
                  <a:srgbClr val="FF0000"/>
                </a:solidFill>
                <a:latin typeface="宋体" panose="02010600030101010101" pitchFamily="2" charset="-122"/>
                <a:ea typeface="宋体" panose="02010600030101010101" pitchFamily="2" charset="-122"/>
              </a:rPr>
              <a:t>适应新刺激</a:t>
            </a:r>
            <a:r>
              <a:rPr lang="zh-CN" altLang="en-US" dirty="0">
                <a:latin typeface="宋体" panose="02010600030101010101" pitchFamily="2" charset="-122"/>
                <a:ea typeface="宋体" panose="02010600030101010101" pitchFamily="2" charset="-122"/>
              </a:rPr>
              <a:t>的认知过程。</a:t>
            </a:r>
            <a:r>
              <a:rPr lang="zh-CN" altLang="en-US" b="1" u="sng" dirty="0">
                <a:solidFill>
                  <a:srgbClr val="FF0000"/>
                </a:solidFill>
                <a:latin typeface="宋体" panose="02010600030101010101" pitchFamily="2" charset="-122"/>
                <a:ea typeface="宋体" panose="02010600030101010101" pitchFamily="2" charset="-122"/>
              </a:rPr>
              <a:t>发生质变</a:t>
            </a:r>
            <a:r>
              <a:rPr lang="zh-CN" altLang="en-US" dirty="0">
                <a:latin typeface="宋体" panose="02010600030101010101" pitchFamily="2" charset="-122"/>
                <a:ea typeface="宋体" panose="02010600030101010101" pitchFamily="2" charset="-122"/>
              </a:rPr>
              <a:t>的过程，认知能力</a:t>
            </a:r>
            <a:r>
              <a:rPr lang="zh-CN" altLang="en-US" b="1" u="sng" dirty="0">
                <a:solidFill>
                  <a:srgbClr val="FF0000"/>
                </a:solidFill>
                <a:latin typeface="宋体" panose="02010600030101010101" pitchFamily="2" charset="-122"/>
                <a:ea typeface="宋体" panose="02010600030101010101" pitchFamily="2" charset="-122"/>
              </a:rPr>
              <a:t>达到一个新的水</a:t>
            </a:r>
            <a:r>
              <a:rPr lang="zh-CN" altLang="en-US" b="1" u="sng" dirty="0" smtClean="0">
                <a:solidFill>
                  <a:srgbClr val="FF0000"/>
                </a:solidFill>
                <a:latin typeface="宋体" panose="02010600030101010101" pitchFamily="2" charset="-122"/>
                <a:ea typeface="宋体" panose="02010600030101010101" pitchFamily="2" charset="-122"/>
              </a:rPr>
              <a:t>平</a:t>
            </a:r>
            <a:r>
              <a:rPr lang="zh-CN" altLang="en-US" dirty="0" smtClean="0">
                <a:latin typeface="宋体" panose="02010600030101010101" pitchFamily="2" charset="-122"/>
                <a:ea typeface="宋体" panose="02010600030101010101" pitchFamily="2" charset="-122"/>
              </a:rPr>
              <a:t>。</a:t>
            </a:r>
            <a:endParaRPr lang="en-US" altLang="zh-CN" dirty="0" smtClean="0">
              <a:latin typeface="宋体" panose="02010600030101010101" pitchFamily="2" charset="-122"/>
              <a:ea typeface="宋体" panose="02010600030101010101" pitchFamily="2" charset="-122"/>
            </a:endParaRPr>
          </a:p>
          <a:p>
            <a:pPr indent="539750">
              <a:lnSpc>
                <a:spcPct val="150000"/>
              </a:lnSpc>
              <a:spcBef>
                <a:spcPts val="0"/>
              </a:spcBef>
              <a:spcAft>
                <a:spcPts val="0"/>
              </a:spcAft>
            </a:pPr>
            <a:r>
              <a:rPr lang="zh-CN" altLang="en-US" b="1" dirty="0">
                <a:latin typeface="宋体" panose="02010600030101010101" pitchFamily="2" charset="-122"/>
                <a:ea typeface="宋体" panose="02010600030101010101" pitchFamily="2" charset="-122"/>
              </a:rPr>
              <a:t>平</a:t>
            </a:r>
            <a:r>
              <a:rPr lang="zh-CN" altLang="en-US" b="1" dirty="0" smtClean="0">
                <a:latin typeface="宋体" panose="02010600030101010101" pitchFamily="2" charset="-122"/>
                <a:ea typeface="宋体" panose="02010600030101010101" pitchFamily="2" charset="-122"/>
              </a:rPr>
              <a:t>衡</a:t>
            </a:r>
            <a:r>
              <a:rPr lang="zh-CN" altLang="en-US" dirty="0" smtClean="0">
                <a:latin typeface="宋体" panose="02010600030101010101" pitchFamily="2" charset="-122"/>
                <a:ea typeface="宋体" panose="02010600030101010101" pitchFamily="2" charset="-122"/>
              </a:rPr>
              <a:t>：同</a:t>
            </a:r>
            <a:r>
              <a:rPr lang="zh-CN" altLang="en-US" dirty="0">
                <a:latin typeface="宋体" panose="02010600030101010101" pitchFamily="2" charset="-122"/>
                <a:ea typeface="宋体" panose="02010600030101010101" pitchFamily="2" charset="-122"/>
              </a:rPr>
              <a:t>化和顺应之间的均衡</a:t>
            </a:r>
            <a:endParaRPr lang="zh-CN" altLang="zh-CN" dirty="0">
              <a:latin typeface="宋体" panose="02010600030101010101" pitchFamily="2" charset="-122"/>
              <a:ea typeface="宋体" panose="02010600030101010101" pitchFamily="2" charset="-122"/>
            </a:endParaRPr>
          </a:p>
        </p:txBody>
      </p:sp>
    </p:spTree>
  </p:cSld>
  <p:clrMapOvr>
    <a:masterClrMapping/>
  </p:clrMapOvr>
  <p:transition spd="med"/>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628328"/>
            <a:ext cx="13004800" cy="7571303"/>
          </a:xfrm>
          <a:prstGeom prst="rect">
            <a:avLst/>
          </a:prstGeom>
        </p:spPr>
        <p:txBody>
          <a:bodyPr wrap="square">
            <a:spAutoFit/>
          </a:bodyPr>
          <a:lstStyle/>
          <a:p>
            <a:pPr indent="457200" algn="just">
              <a:lnSpc>
                <a:spcPct val="150000"/>
              </a:lnSpc>
              <a:spcBef>
                <a:spcPts val="0"/>
              </a:spcBef>
              <a:spcAft>
                <a:spcPts val="0"/>
              </a:spcAft>
            </a:pPr>
            <a:r>
              <a:rPr lang="zh-CN" altLang="zh-CN" b="1" kern="100" dirty="0" smtClean="0">
                <a:latin typeface="+mn-ea"/>
                <a:ea typeface="+mn-ea"/>
              </a:rPr>
              <a:t>六</a:t>
            </a:r>
            <a:r>
              <a:rPr lang="zh-CN" altLang="zh-CN" b="1" kern="100" dirty="0">
                <a:latin typeface="+mn-ea"/>
                <a:ea typeface="+mn-ea"/>
              </a:rPr>
              <a:t>、自我价值理论</a:t>
            </a:r>
          </a:p>
          <a:p>
            <a:pPr indent="457200" algn="just">
              <a:lnSpc>
                <a:spcPct val="150000"/>
              </a:lnSpc>
              <a:spcBef>
                <a:spcPts val="0"/>
              </a:spcBef>
              <a:spcAft>
                <a:spcPts val="0"/>
              </a:spcAft>
            </a:pPr>
            <a:r>
              <a:rPr lang="en-US" altLang="zh-CN" kern="100" dirty="0" smtClean="0">
                <a:latin typeface="+mn-ea"/>
                <a:ea typeface="+mn-ea"/>
                <a:cs typeface="Times New Roman" panose="02020603050405020304" pitchFamily="18" charset="0"/>
              </a:rPr>
              <a:t>  </a:t>
            </a:r>
            <a:r>
              <a:rPr lang="zh-CN" altLang="zh-CN" kern="100" dirty="0" smtClean="0">
                <a:latin typeface="+mn-ea"/>
                <a:ea typeface="+mn-ea"/>
                <a:cs typeface="Times New Roman" panose="02020603050405020304" pitchFamily="18" charset="0"/>
              </a:rPr>
              <a:t>自我</a:t>
            </a:r>
            <a:r>
              <a:rPr lang="zh-CN" altLang="zh-CN" kern="100" dirty="0">
                <a:latin typeface="+mn-ea"/>
                <a:ea typeface="+mn-ea"/>
                <a:cs typeface="Times New Roman" panose="02020603050405020304" pitchFamily="18" charset="0"/>
              </a:rPr>
              <a:t>价值理论是由美国心理学家</a:t>
            </a:r>
            <a:r>
              <a:rPr lang="zh-CN" altLang="zh-CN" kern="100" dirty="0">
                <a:solidFill>
                  <a:srgbClr val="FF0000"/>
                </a:solidFill>
                <a:latin typeface="+mn-ea"/>
                <a:ea typeface="+mn-ea"/>
                <a:cs typeface="Times New Roman" panose="02020603050405020304" pitchFamily="18" charset="0"/>
              </a:rPr>
              <a:t>科温顿</a:t>
            </a:r>
            <a:r>
              <a:rPr lang="zh-CN" altLang="zh-CN" kern="100" dirty="0">
                <a:latin typeface="+mn-ea"/>
                <a:ea typeface="+mn-ea"/>
                <a:cs typeface="Times New Roman" panose="02020603050405020304" pitchFamily="18" charset="0"/>
              </a:rPr>
              <a:t>提出的，它关注人们如何评估自身的价值</a:t>
            </a:r>
            <a:r>
              <a:rPr lang="zh-CN" altLang="zh-CN" kern="100" dirty="0" smtClean="0">
                <a:latin typeface="+mn-ea"/>
                <a:ea typeface="+mn-ea"/>
                <a:cs typeface="Times New Roman" panose="02020603050405020304" pitchFamily="18" charset="0"/>
              </a:rPr>
              <a:t>。将</a:t>
            </a:r>
            <a:r>
              <a:rPr lang="zh-CN" altLang="zh-CN" kern="100" dirty="0">
                <a:latin typeface="+mn-ea"/>
                <a:ea typeface="+mn-ea"/>
                <a:cs typeface="Times New Roman" panose="02020603050405020304" pitchFamily="18" charset="0"/>
              </a:rPr>
              <a:t>动机类型划分为四种，也就随之将学生划分为四种</a:t>
            </a:r>
            <a:r>
              <a:rPr lang="zh-CN" altLang="zh-CN" kern="100" dirty="0" smtClean="0">
                <a:latin typeface="+mn-ea"/>
                <a:ea typeface="+mn-ea"/>
                <a:cs typeface="Times New Roman" panose="02020603050405020304" pitchFamily="18" charset="0"/>
              </a:rPr>
              <a:t>：</a:t>
            </a:r>
            <a:endParaRPr lang="en-US" altLang="zh-CN" kern="100" dirty="0" smtClean="0">
              <a:latin typeface="+mn-ea"/>
              <a:ea typeface="+mn-ea"/>
              <a:cs typeface="Times New Roman" panose="02020603050405020304" pitchFamily="18" charset="0"/>
            </a:endParaRPr>
          </a:p>
          <a:p>
            <a:pPr indent="457200" algn="just">
              <a:lnSpc>
                <a:spcPct val="150000"/>
              </a:lnSpc>
              <a:spcBef>
                <a:spcPts val="0"/>
              </a:spcBef>
              <a:spcAft>
                <a:spcPts val="0"/>
              </a:spcAft>
            </a:pPr>
            <a:r>
              <a:rPr lang="zh-CN" altLang="en-US" b="1" kern="100" dirty="0" smtClean="0">
                <a:solidFill>
                  <a:schemeClr val="tx1"/>
                </a:solidFill>
                <a:latin typeface="+mn-ea"/>
                <a:ea typeface="+mn-ea"/>
                <a:cs typeface="Times New Roman" panose="02020603050405020304" pitchFamily="18" charset="0"/>
              </a:rPr>
              <a:t>（</a:t>
            </a:r>
            <a:r>
              <a:rPr lang="en-US" altLang="zh-CN" b="1" kern="100" dirty="0" smtClean="0">
                <a:solidFill>
                  <a:schemeClr val="tx1"/>
                </a:solidFill>
                <a:latin typeface="+mn-ea"/>
                <a:ea typeface="+mn-ea"/>
                <a:cs typeface="Times New Roman" panose="02020603050405020304" pitchFamily="18" charset="0"/>
              </a:rPr>
              <a:t>1</a:t>
            </a:r>
            <a:r>
              <a:rPr lang="zh-CN" altLang="en-US" b="1" kern="100" dirty="0" smtClean="0">
                <a:solidFill>
                  <a:schemeClr val="tx1"/>
                </a:solidFill>
                <a:latin typeface="+mn-ea"/>
                <a:ea typeface="+mn-ea"/>
                <a:cs typeface="Times New Roman" panose="02020603050405020304" pitchFamily="18" charset="0"/>
              </a:rPr>
              <a:t>）</a:t>
            </a:r>
            <a:r>
              <a:rPr lang="zh-CN" altLang="zh-CN" b="1" kern="100" dirty="0" smtClean="0">
                <a:solidFill>
                  <a:schemeClr val="tx1"/>
                </a:solidFill>
                <a:latin typeface="+mn-ea"/>
                <a:ea typeface="+mn-ea"/>
                <a:cs typeface="Times New Roman" panose="02020603050405020304" pitchFamily="18" charset="0"/>
              </a:rPr>
              <a:t>高</a:t>
            </a:r>
            <a:r>
              <a:rPr lang="zh-CN" altLang="zh-CN" b="1" kern="100" dirty="0">
                <a:solidFill>
                  <a:schemeClr val="tx1"/>
                </a:solidFill>
                <a:latin typeface="+mn-ea"/>
                <a:ea typeface="+mn-ea"/>
                <a:cs typeface="Times New Roman" panose="02020603050405020304" pitchFamily="18" charset="0"/>
              </a:rPr>
              <a:t>驱低避</a:t>
            </a:r>
            <a:r>
              <a:rPr lang="zh-CN" altLang="zh-CN" b="1" kern="100" dirty="0" smtClean="0">
                <a:solidFill>
                  <a:schemeClr val="tx1"/>
                </a:solidFill>
                <a:latin typeface="+mn-ea"/>
                <a:ea typeface="+mn-ea"/>
                <a:cs typeface="Times New Roman" panose="02020603050405020304" pitchFamily="18" charset="0"/>
              </a:rPr>
              <a:t>型</a:t>
            </a:r>
            <a:r>
              <a:rPr lang="zh-CN" altLang="en-US" kern="100" dirty="0" smtClean="0">
                <a:solidFill>
                  <a:schemeClr val="tx1"/>
                </a:solidFill>
                <a:latin typeface="+mn-ea"/>
                <a:ea typeface="+mn-ea"/>
                <a:cs typeface="Times New Roman" panose="02020603050405020304" pitchFamily="18" charset="0"/>
              </a:rPr>
              <a:t>：成功定向者或掌握定向者</a:t>
            </a:r>
            <a:endParaRPr lang="en-US" altLang="zh-CN" kern="100" dirty="0" smtClean="0">
              <a:solidFill>
                <a:schemeClr val="tx1"/>
              </a:solidFill>
              <a:latin typeface="+mn-ea"/>
              <a:ea typeface="+mn-ea"/>
              <a:cs typeface="Times New Roman" panose="02020603050405020304" pitchFamily="18" charset="0"/>
            </a:endParaRPr>
          </a:p>
          <a:p>
            <a:pPr indent="457200" algn="just">
              <a:lnSpc>
                <a:spcPct val="150000"/>
              </a:lnSpc>
              <a:spcBef>
                <a:spcPts val="0"/>
              </a:spcBef>
              <a:spcAft>
                <a:spcPts val="0"/>
              </a:spcAft>
            </a:pPr>
            <a:r>
              <a:rPr lang="zh-CN" altLang="en-US" b="1" kern="100" dirty="0" smtClean="0">
                <a:solidFill>
                  <a:schemeClr val="tx1"/>
                </a:solidFill>
                <a:latin typeface="+mn-ea"/>
                <a:ea typeface="+mn-ea"/>
                <a:cs typeface="Times New Roman" panose="02020603050405020304" pitchFamily="18" charset="0"/>
              </a:rPr>
              <a:t>（</a:t>
            </a:r>
            <a:r>
              <a:rPr lang="en-US" altLang="zh-CN" b="1" kern="100" dirty="0" smtClean="0">
                <a:solidFill>
                  <a:schemeClr val="tx1"/>
                </a:solidFill>
                <a:latin typeface="+mn-ea"/>
                <a:ea typeface="+mn-ea"/>
                <a:cs typeface="Times New Roman" panose="02020603050405020304" pitchFamily="18" charset="0"/>
              </a:rPr>
              <a:t>2</a:t>
            </a:r>
            <a:r>
              <a:rPr lang="zh-CN" altLang="en-US" b="1" kern="100" dirty="0" smtClean="0">
                <a:solidFill>
                  <a:schemeClr val="tx1"/>
                </a:solidFill>
                <a:latin typeface="+mn-ea"/>
                <a:ea typeface="+mn-ea"/>
                <a:cs typeface="Times New Roman" panose="02020603050405020304" pitchFamily="18" charset="0"/>
              </a:rPr>
              <a:t>）</a:t>
            </a:r>
            <a:r>
              <a:rPr lang="zh-CN" altLang="zh-CN" b="1" kern="100" dirty="0" smtClean="0">
                <a:solidFill>
                  <a:schemeClr val="tx1"/>
                </a:solidFill>
                <a:latin typeface="+mn-ea"/>
                <a:ea typeface="+mn-ea"/>
                <a:cs typeface="Times New Roman" panose="02020603050405020304" pitchFamily="18" charset="0"/>
              </a:rPr>
              <a:t>低</a:t>
            </a:r>
            <a:r>
              <a:rPr lang="zh-CN" altLang="zh-CN" b="1" kern="100" dirty="0">
                <a:solidFill>
                  <a:schemeClr val="tx1"/>
                </a:solidFill>
                <a:latin typeface="+mn-ea"/>
                <a:ea typeface="+mn-ea"/>
                <a:cs typeface="Times New Roman" panose="02020603050405020304" pitchFamily="18" charset="0"/>
              </a:rPr>
              <a:t>驱高避</a:t>
            </a:r>
            <a:r>
              <a:rPr lang="zh-CN" altLang="zh-CN" b="1" kern="100" dirty="0" smtClean="0">
                <a:solidFill>
                  <a:schemeClr val="tx1"/>
                </a:solidFill>
                <a:latin typeface="+mn-ea"/>
                <a:ea typeface="+mn-ea"/>
                <a:cs typeface="Times New Roman" panose="02020603050405020304" pitchFamily="18" charset="0"/>
              </a:rPr>
              <a:t>型</a:t>
            </a:r>
            <a:r>
              <a:rPr lang="zh-CN" altLang="en-US" kern="100" dirty="0" smtClean="0">
                <a:solidFill>
                  <a:schemeClr val="tx1"/>
                </a:solidFill>
                <a:latin typeface="+mn-ea"/>
                <a:ea typeface="+mn-ea"/>
                <a:cs typeface="Times New Roman" panose="02020603050405020304" pitchFamily="18" charset="0"/>
              </a:rPr>
              <a:t>：逃避失败者</a:t>
            </a:r>
            <a:endParaRPr lang="en-US" altLang="zh-CN" kern="100" dirty="0" smtClean="0">
              <a:solidFill>
                <a:schemeClr val="tx1"/>
              </a:solidFill>
              <a:latin typeface="+mn-ea"/>
              <a:ea typeface="+mn-ea"/>
              <a:cs typeface="Times New Roman" panose="02020603050405020304" pitchFamily="18" charset="0"/>
            </a:endParaRPr>
          </a:p>
          <a:p>
            <a:pPr indent="457200" algn="just">
              <a:lnSpc>
                <a:spcPct val="150000"/>
              </a:lnSpc>
              <a:spcBef>
                <a:spcPts val="0"/>
              </a:spcBef>
              <a:spcAft>
                <a:spcPts val="0"/>
              </a:spcAft>
            </a:pPr>
            <a:r>
              <a:rPr lang="zh-CN" altLang="en-US" b="1" kern="100" dirty="0" smtClean="0">
                <a:solidFill>
                  <a:schemeClr val="tx1"/>
                </a:solidFill>
                <a:latin typeface="+mn-ea"/>
                <a:ea typeface="+mn-ea"/>
                <a:cs typeface="Times New Roman" panose="02020603050405020304" pitchFamily="18" charset="0"/>
              </a:rPr>
              <a:t>（</a:t>
            </a:r>
            <a:r>
              <a:rPr lang="en-US" altLang="zh-CN" b="1" kern="100" dirty="0" smtClean="0">
                <a:solidFill>
                  <a:schemeClr val="tx1"/>
                </a:solidFill>
                <a:latin typeface="+mn-ea"/>
                <a:ea typeface="+mn-ea"/>
                <a:cs typeface="Times New Roman" panose="02020603050405020304" pitchFamily="18" charset="0"/>
              </a:rPr>
              <a:t>3</a:t>
            </a:r>
            <a:r>
              <a:rPr lang="zh-CN" altLang="en-US" b="1" kern="100" dirty="0" smtClean="0">
                <a:solidFill>
                  <a:schemeClr val="tx1"/>
                </a:solidFill>
                <a:latin typeface="+mn-ea"/>
                <a:ea typeface="+mn-ea"/>
                <a:cs typeface="Times New Roman" panose="02020603050405020304" pitchFamily="18" charset="0"/>
              </a:rPr>
              <a:t>）</a:t>
            </a:r>
            <a:r>
              <a:rPr lang="zh-CN" altLang="zh-CN" b="1" kern="100" dirty="0" smtClean="0">
                <a:solidFill>
                  <a:schemeClr val="tx1"/>
                </a:solidFill>
                <a:latin typeface="+mn-ea"/>
                <a:ea typeface="+mn-ea"/>
                <a:cs typeface="Times New Roman" panose="02020603050405020304" pitchFamily="18" charset="0"/>
              </a:rPr>
              <a:t>高</a:t>
            </a:r>
            <a:r>
              <a:rPr lang="zh-CN" altLang="zh-CN" b="1" kern="100" dirty="0">
                <a:solidFill>
                  <a:schemeClr val="tx1"/>
                </a:solidFill>
                <a:latin typeface="+mn-ea"/>
                <a:ea typeface="+mn-ea"/>
                <a:cs typeface="Times New Roman" panose="02020603050405020304" pitchFamily="18" charset="0"/>
              </a:rPr>
              <a:t>驱高避</a:t>
            </a:r>
            <a:r>
              <a:rPr lang="zh-CN" altLang="zh-CN" b="1" kern="100" dirty="0" smtClean="0">
                <a:solidFill>
                  <a:schemeClr val="tx1"/>
                </a:solidFill>
                <a:latin typeface="+mn-ea"/>
                <a:ea typeface="+mn-ea"/>
                <a:cs typeface="Times New Roman" panose="02020603050405020304" pitchFamily="18" charset="0"/>
              </a:rPr>
              <a:t>型</a:t>
            </a:r>
            <a:r>
              <a:rPr lang="zh-CN" altLang="en-US" kern="100" dirty="0" smtClean="0">
                <a:solidFill>
                  <a:schemeClr val="tx1"/>
                </a:solidFill>
                <a:latin typeface="+mn-ea"/>
                <a:ea typeface="+mn-ea"/>
                <a:cs typeface="Times New Roman" panose="02020603050405020304" pitchFamily="18" charset="0"/>
              </a:rPr>
              <a:t>：过度努力者或隐晦学习者</a:t>
            </a:r>
            <a:endParaRPr lang="en-US" altLang="zh-CN" kern="100" dirty="0" smtClean="0">
              <a:solidFill>
                <a:schemeClr val="tx1"/>
              </a:solidFill>
              <a:latin typeface="+mn-ea"/>
              <a:ea typeface="+mn-ea"/>
              <a:cs typeface="Times New Roman" panose="02020603050405020304" pitchFamily="18" charset="0"/>
            </a:endParaRPr>
          </a:p>
          <a:p>
            <a:pPr indent="457200" algn="just">
              <a:lnSpc>
                <a:spcPct val="150000"/>
              </a:lnSpc>
              <a:spcBef>
                <a:spcPts val="0"/>
              </a:spcBef>
              <a:spcAft>
                <a:spcPts val="0"/>
              </a:spcAft>
            </a:pPr>
            <a:r>
              <a:rPr lang="zh-CN" altLang="en-US" b="1" kern="100" dirty="0" smtClean="0">
                <a:solidFill>
                  <a:schemeClr val="tx1"/>
                </a:solidFill>
                <a:latin typeface="+mn-ea"/>
                <a:ea typeface="+mn-ea"/>
                <a:cs typeface="Times New Roman" panose="02020603050405020304" pitchFamily="18" charset="0"/>
              </a:rPr>
              <a:t>（</a:t>
            </a:r>
            <a:r>
              <a:rPr lang="en-US" altLang="zh-CN" b="1" kern="100" dirty="0" smtClean="0">
                <a:solidFill>
                  <a:schemeClr val="tx1"/>
                </a:solidFill>
                <a:latin typeface="+mn-ea"/>
                <a:ea typeface="+mn-ea"/>
                <a:cs typeface="Times New Roman" panose="02020603050405020304" pitchFamily="18" charset="0"/>
              </a:rPr>
              <a:t>4</a:t>
            </a:r>
            <a:r>
              <a:rPr lang="zh-CN" altLang="en-US" b="1" kern="100" dirty="0" smtClean="0">
                <a:solidFill>
                  <a:schemeClr val="tx1"/>
                </a:solidFill>
                <a:latin typeface="+mn-ea"/>
                <a:ea typeface="+mn-ea"/>
                <a:cs typeface="Times New Roman" panose="02020603050405020304" pitchFamily="18" charset="0"/>
              </a:rPr>
              <a:t>）</a:t>
            </a:r>
            <a:r>
              <a:rPr lang="zh-CN" altLang="zh-CN" b="1" kern="100" dirty="0" smtClean="0">
                <a:solidFill>
                  <a:schemeClr val="tx1"/>
                </a:solidFill>
                <a:latin typeface="+mn-ea"/>
                <a:ea typeface="+mn-ea"/>
                <a:cs typeface="Times New Roman" panose="02020603050405020304" pitchFamily="18" charset="0"/>
              </a:rPr>
              <a:t>低</a:t>
            </a:r>
            <a:r>
              <a:rPr lang="zh-CN" altLang="zh-CN" b="1" kern="100" dirty="0">
                <a:solidFill>
                  <a:schemeClr val="tx1"/>
                </a:solidFill>
                <a:latin typeface="+mn-ea"/>
                <a:ea typeface="+mn-ea"/>
                <a:cs typeface="Times New Roman" panose="02020603050405020304" pitchFamily="18" charset="0"/>
              </a:rPr>
              <a:t>驱低避</a:t>
            </a:r>
            <a:r>
              <a:rPr lang="zh-CN" altLang="zh-CN" b="1" kern="100" dirty="0" smtClean="0">
                <a:solidFill>
                  <a:schemeClr val="tx1"/>
                </a:solidFill>
                <a:latin typeface="+mn-ea"/>
                <a:ea typeface="+mn-ea"/>
                <a:cs typeface="Times New Roman" panose="02020603050405020304" pitchFamily="18" charset="0"/>
              </a:rPr>
              <a:t>型</a:t>
            </a:r>
            <a:r>
              <a:rPr lang="zh-CN" altLang="en-US" kern="100" dirty="0" smtClean="0">
                <a:solidFill>
                  <a:schemeClr val="tx1"/>
                </a:solidFill>
                <a:latin typeface="+mn-ea"/>
                <a:ea typeface="+mn-ea"/>
                <a:cs typeface="Times New Roman" panose="02020603050405020304" pitchFamily="18" charset="0"/>
              </a:rPr>
              <a:t>：失败接受者</a:t>
            </a:r>
            <a:endParaRPr lang="en-US" altLang="zh-CN" kern="100" dirty="0" smtClean="0">
              <a:solidFill>
                <a:schemeClr val="tx1"/>
              </a:solidFill>
              <a:latin typeface="+mn-ea"/>
              <a:ea typeface="+mn-ea"/>
              <a:cs typeface="Times New Roman" panose="02020603050405020304" pitchFamily="18" charset="0"/>
            </a:endParaRPr>
          </a:p>
          <a:p>
            <a:pPr indent="457200" algn="just">
              <a:lnSpc>
                <a:spcPct val="150000"/>
              </a:lnSpc>
              <a:spcBef>
                <a:spcPts val="0"/>
              </a:spcBef>
              <a:spcAft>
                <a:spcPts val="0"/>
              </a:spcAft>
            </a:pPr>
            <a:endParaRPr lang="zh-CN" altLang="zh-CN" kern="100" dirty="0">
              <a:effectLst/>
              <a:latin typeface="+mn-ea"/>
              <a:ea typeface="+mn-ea"/>
              <a:cs typeface="Times New Roman" panose="02020603050405020304" pitchFamily="18" charset="0"/>
            </a:endParaRPr>
          </a:p>
        </p:txBody>
      </p:sp>
    </p:spTree>
  </p:cSld>
  <p:clrMapOvr>
    <a:masterClrMapping/>
  </p:clrMapOvr>
  <p:transition spd="med"/>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597744" y="628328"/>
            <a:ext cx="11881320" cy="9233297"/>
          </a:xfrm>
          <a:prstGeom prst="rect">
            <a:avLst/>
          </a:prstGeom>
        </p:spPr>
        <p:txBody>
          <a:bodyPr wrap="square">
            <a:spAutoFit/>
          </a:bodyPr>
          <a:lstStyle/>
          <a:p>
            <a:pPr indent="266700" algn="just">
              <a:lnSpc>
                <a:spcPct val="150000"/>
              </a:lnSpc>
              <a:spcAft>
                <a:spcPts val="0"/>
              </a:spcAft>
            </a:pPr>
            <a:r>
              <a:rPr lang="zh-CN" altLang="zh-CN" b="1" dirty="0" smtClean="0">
                <a:latin typeface="Helvetica Light"/>
                <a:ea typeface="+mn-ea"/>
              </a:rPr>
              <a:t>七</a:t>
            </a:r>
            <a:r>
              <a:rPr lang="zh-CN" altLang="zh-CN" b="1" dirty="0">
                <a:latin typeface="Helvetica Light"/>
                <a:ea typeface="+mn-ea"/>
              </a:rPr>
              <a:t>、成就目标理论</a:t>
            </a:r>
          </a:p>
          <a:p>
            <a:pPr indent="360045" algn="just">
              <a:lnSpc>
                <a:spcPct val="150000"/>
              </a:lnSpc>
              <a:spcAft>
                <a:spcPts val="0"/>
              </a:spcAft>
            </a:pPr>
            <a:r>
              <a:rPr lang="en-US" altLang="zh-CN" dirty="0" smtClean="0">
                <a:latin typeface="Helvetica Light"/>
                <a:ea typeface="+mn-ea"/>
              </a:rPr>
              <a:t> </a:t>
            </a:r>
            <a:r>
              <a:rPr lang="zh-CN" altLang="zh-CN" dirty="0" smtClean="0">
                <a:solidFill>
                  <a:srgbClr val="FF0000"/>
                </a:solidFill>
                <a:latin typeface="Helvetica Light"/>
                <a:ea typeface="+mn-ea"/>
              </a:rPr>
              <a:t>德</a:t>
            </a:r>
            <a:r>
              <a:rPr lang="zh-CN" altLang="zh-CN" dirty="0">
                <a:solidFill>
                  <a:srgbClr val="FF0000"/>
                </a:solidFill>
                <a:latin typeface="Helvetica Light"/>
                <a:ea typeface="+mn-ea"/>
              </a:rPr>
              <a:t>维克</a:t>
            </a:r>
            <a:r>
              <a:rPr lang="zh-CN" altLang="zh-CN" dirty="0">
                <a:latin typeface="Helvetica Light"/>
                <a:ea typeface="+mn-ea"/>
              </a:rPr>
              <a:t>认为，人们对能力持有不同的内隐观念</a:t>
            </a:r>
            <a:r>
              <a:rPr lang="zh-CN" altLang="zh-CN" dirty="0" smtClean="0">
                <a:latin typeface="Helvetica Light"/>
                <a:ea typeface="+mn-ea"/>
              </a:rPr>
              <a:t>，</a:t>
            </a:r>
            <a:endParaRPr lang="en-US" altLang="zh-CN" dirty="0" smtClean="0">
              <a:latin typeface="Helvetica Light"/>
              <a:ea typeface="+mn-ea"/>
            </a:endParaRPr>
          </a:p>
          <a:p>
            <a:pPr indent="360045" algn="just">
              <a:lnSpc>
                <a:spcPct val="150000"/>
              </a:lnSpc>
              <a:spcAft>
                <a:spcPts val="0"/>
              </a:spcAft>
            </a:pPr>
            <a:r>
              <a:rPr lang="zh-CN" altLang="en-US" dirty="0" smtClean="0">
                <a:solidFill>
                  <a:srgbClr val="FF0000"/>
                </a:solidFill>
                <a:latin typeface="Helvetica Light"/>
                <a:ea typeface="+mn-ea"/>
              </a:rPr>
              <a:t> </a:t>
            </a:r>
            <a:r>
              <a:rPr lang="zh-CN" altLang="en-US" dirty="0" smtClean="0">
                <a:solidFill>
                  <a:schemeClr val="tx1"/>
                </a:solidFill>
                <a:latin typeface="Helvetica Light"/>
                <a:ea typeface="+mn-ea"/>
              </a:rPr>
              <a:t>人</a:t>
            </a:r>
            <a:r>
              <a:rPr lang="zh-CN" altLang="en-US" dirty="0">
                <a:solidFill>
                  <a:schemeClr val="tx1"/>
                </a:solidFill>
                <a:latin typeface="Helvetica Light"/>
                <a:ea typeface="+mn-ea"/>
              </a:rPr>
              <a:t>们对能力存在两类基本的</a:t>
            </a:r>
            <a:r>
              <a:rPr lang="zh-CN" altLang="en-US" dirty="0" smtClean="0">
                <a:solidFill>
                  <a:schemeClr val="tx1"/>
                </a:solidFill>
                <a:latin typeface="Helvetica Light"/>
                <a:ea typeface="+mn-ea"/>
              </a:rPr>
              <a:t>理解</a:t>
            </a:r>
            <a:r>
              <a:rPr lang="en-US" altLang="zh-CN" dirty="0">
                <a:solidFill>
                  <a:schemeClr val="tx1"/>
                </a:solidFill>
                <a:latin typeface="Helvetica Light"/>
                <a:ea typeface="+mn-ea"/>
              </a:rPr>
              <a:t>:</a:t>
            </a:r>
            <a:r>
              <a:rPr lang="zh-CN" altLang="en-US" dirty="0">
                <a:solidFill>
                  <a:schemeClr val="tx1"/>
                </a:solidFill>
                <a:latin typeface="Helvetica Light"/>
                <a:ea typeface="+mn-ea"/>
              </a:rPr>
              <a:t>一种为</a:t>
            </a:r>
            <a:r>
              <a:rPr lang="zh-CN" altLang="en-US" b="1" dirty="0">
                <a:solidFill>
                  <a:srgbClr val="FF0000"/>
                </a:solidFill>
                <a:latin typeface="Helvetica Light"/>
                <a:ea typeface="+mn-ea"/>
              </a:rPr>
              <a:t>能力实体观</a:t>
            </a:r>
            <a:r>
              <a:rPr lang="en-US" altLang="zh-CN" dirty="0">
                <a:solidFill>
                  <a:schemeClr val="tx1"/>
                </a:solidFill>
                <a:latin typeface="Helvetica Light"/>
                <a:ea typeface="+mn-ea"/>
              </a:rPr>
              <a:t>,</a:t>
            </a:r>
            <a:r>
              <a:rPr lang="zh-CN" altLang="en-US" dirty="0">
                <a:solidFill>
                  <a:schemeClr val="tx1"/>
                </a:solidFill>
                <a:latin typeface="Helvetica Light"/>
                <a:ea typeface="+mn-ea"/>
              </a:rPr>
              <a:t>认为能力是稳定的</a:t>
            </a:r>
            <a:r>
              <a:rPr lang="en-US" altLang="zh-CN" dirty="0">
                <a:solidFill>
                  <a:schemeClr val="tx1"/>
                </a:solidFill>
                <a:latin typeface="Helvetica Light"/>
                <a:ea typeface="+mn-ea"/>
              </a:rPr>
              <a:t>,</a:t>
            </a:r>
            <a:r>
              <a:rPr lang="zh-CN" altLang="en-US" dirty="0">
                <a:solidFill>
                  <a:schemeClr val="tx1"/>
                </a:solidFill>
                <a:latin typeface="Helvetica Light"/>
                <a:ea typeface="+mn-ea"/>
              </a:rPr>
              <a:t>不可改变的特质</a:t>
            </a:r>
            <a:r>
              <a:rPr lang="en-US" altLang="zh-CN" dirty="0">
                <a:solidFill>
                  <a:schemeClr val="tx1"/>
                </a:solidFill>
                <a:latin typeface="Helvetica Light"/>
                <a:ea typeface="+mn-ea"/>
              </a:rPr>
              <a:t>;</a:t>
            </a:r>
            <a:r>
              <a:rPr lang="zh-CN" altLang="en-US" dirty="0">
                <a:solidFill>
                  <a:schemeClr val="tx1"/>
                </a:solidFill>
                <a:latin typeface="Helvetica Light"/>
                <a:ea typeface="+mn-ea"/>
              </a:rPr>
              <a:t>另一种为</a:t>
            </a:r>
            <a:r>
              <a:rPr lang="zh-CN" altLang="en-US" b="1" dirty="0">
                <a:solidFill>
                  <a:srgbClr val="FF0000"/>
                </a:solidFill>
                <a:latin typeface="Helvetica Light"/>
                <a:ea typeface="+mn-ea"/>
              </a:rPr>
              <a:t>能力增长观</a:t>
            </a:r>
            <a:r>
              <a:rPr lang="en-US" altLang="zh-CN" dirty="0">
                <a:solidFill>
                  <a:schemeClr val="tx1"/>
                </a:solidFill>
                <a:latin typeface="Helvetica Light"/>
                <a:ea typeface="+mn-ea"/>
              </a:rPr>
              <a:t>,</a:t>
            </a:r>
            <a:r>
              <a:rPr lang="zh-CN" altLang="en-US" dirty="0">
                <a:solidFill>
                  <a:schemeClr val="tx1"/>
                </a:solidFill>
                <a:latin typeface="Helvetica Light"/>
                <a:ea typeface="+mn-ea"/>
              </a:rPr>
              <a:t>认</a:t>
            </a:r>
            <a:r>
              <a:rPr lang="zh-CN" altLang="en-US" dirty="0" smtClean="0">
                <a:solidFill>
                  <a:schemeClr val="tx1"/>
                </a:solidFill>
                <a:latin typeface="Helvetica Light"/>
                <a:ea typeface="+mn-ea"/>
              </a:rPr>
              <a:t>为能</a:t>
            </a:r>
            <a:r>
              <a:rPr lang="zh-CN" altLang="en-US" dirty="0">
                <a:solidFill>
                  <a:schemeClr val="tx1"/>
                </a:solidFill>
                <a:latin typeface="Helvetica Light"/>
                <a:ea typeface="+mn-ea"/>
              </a:rPr>
              <a:t>力是不稳定的</a:t>
            </a:r>
            <a:r>
              <a:rPr lang="en-US" altLang="zh-CN" dirty="0">
                <a:solidFill>
                  <a:schemeClr val="tx1"/>
                </a:solidFill>
                <a:latin typeface="Helvetica Light"/>
                <a:ea typeface="+mn-ea"/>
              </a:rPr>
              <a:t>,</a:t>
            </a:r>
            <a:r>
              <a:rPr lang="zh-CN" altLang="en-US" dirty="0">
                <a:solidFill>
                  <a:schemeClr val="tx1"/>
                </a:solidFill>
                <a:latin typeface="Helvetica Light"/>
                <a:ea typeface="+mn-ea"/>
              </a:rPr>
              <a:t>是可以控制的</a:t>
            </a:r>
            <a:r>
              <a:rPr lang="en-US" altLang="zh-CN" dirty="0">
                <a:solidFill>
                  <a:schemeClr val="tx1"/>
                </a:solidFill>
                <a:latin typeface="Helvetica Light"/>
                <a:ea typeface="+mn-ea"/>
              </a:rPr>
              <a:t>,</a:t>
            </a:r>
            <a:r>
              <a:rPr lang="zh-CN" altLang="en-US" dirty="0">
                <a:solidFill>
                  <a:schemeClr val="tx1"/>
                </a:solidFill>
                <a:latin typeface="Helvetica Light"/>
                <a:ea typeface="+mn-ea"/>
              </a:rPr>
              <a:t>是可以随着知识的学习、技能的培养而加强</a:t>
            </a:r>
            <a:r>
              <a:rPr lang="zh-CN" altLang="en-US" dirty="0" smtClean="0">
                <a:solidFill>
                  <a:schemeClr val="tx1"/>
                </a:solidFill>
                <a:latin typeface="Helvetica Light"/>
                <a:ea typeface="+mn-ea"/>
              </a:rPr>
              <a:t>。</a:t>
            </a:r>
            <a:endParaRPr lang="en-US" altLang="zh-CN" dirty="0" smtClean="0">
              <a:solidFill>
                <a:schemeClr val="tx1"/>
              </a:solidFill>
              <a:latin typeface="Helvetica Light"/>
              <a:ea typeface="+mn-ea"/>
            </a:endParaRPr>
          </a:p>
          <a:p>
            <a:pPr indent="360045" algn="just">
              <a:lnSpc>
                <a:spcPct val="150000"/>
              </a:lnSpc>
              <a:spcAft>
                <a:spcPts val="0"/>
              </a:spcAft>
            </a:pPr>
            <a:r>
              <a:rPr lang="zh-CN" altLang="en-US" b="1" dirty="0" smtClean="0">
                <a:solidFill>
                  <a:srgbClr val="FF0000"/>
                </a:solidFill>
                <a:latin typeface="Helvetica Light"/>
                <a:ea typeface="+mn-ea"/>
              </a:rPr>
              <a:t>持</a:t>
            </a:r>
            <a:r>
              <a:rPr lang="zh-CN" altLang="en-US" b="1" dirty="0">
                <a:solidFill>
                  <a:srgbClr val="FF0000"/>
                </a:solidFill>
                <a:latin typeface="Helvetica Light"/>
                <a:ea typeface="+mn-ea"/>
              </a:rPr>
              <a:t>有能</a:t>
            </a:r>
            <a:r>
              <a:rPr lang="zh-CN" altLang="en-US" b="1" dirty="0" smtClean="0">
                <a:solidFill>
                  <a:srgbClr val="FF0000"/>
                </a:solidFill>
                <a:latin typeface="Helvetica Light"/>
                <a:ea typeface="+mn-ea"/>
              </a:rPr>
              <a:t>力实</a:t>
            </a:r>
            <a:r>
              <a:rPr lang="zh-CN" altLang="en-US" b="1" dirty="0">
                <a:solidFill>
                  <a:srgbClr val="FF0000"/>
                </a:solidFill>
                <a:latin typeface="Helvetica Light"/>
                <a:ea typeface="+mn-ea"/>
              </a:rPr>
              <a:t>体观</a:t>
            </a:r>
            <a:r>
              <a:rPr lang="zh-CN" altLang="en-US" dirty="0">
                <a:solidFill>
                  <a:schemeClr val="tx1"/>
                </a:solidFill>
                <a:latin typeface="Helvetica Light"/>
                <a:ea typeface="+mn-ea"/>
              </a:rPr>
              <a:t>的学生倾向于设立</a:t>
            </a:r>
            <a:r>
              <a:rPr lang="zh-CN" altLang="en-US" b="1" dirty="0">
                <a:solidFill>
                  <a:srgbClr val="FF0000"/>
                </a:solidFill>
                <a:latin typeface="Helvetica Light"/>
                <a:ea typeface="+mn-ea"/>
              </a:rPr>
              <a:t>表现</a:t>
            </a:r>
            <a:r>
              <a:rPr lang="zh-CN" altLang="en-US" b="1" dirty="0" smtClean="0">
                <a:solidFill>
                  <a:srgbClr val="FF0000"/>
                </a:solidFill>
                <a:latin typeface="Helvetica Light"/>
                <a:ea typeface="+mn-ea"/>
              </a:rPr>
              <a:t>目标（成绩目标）</a:t>
            </a:r>
            <a:r>
              <a:rPr lang="en-US" altLang="zh-CN" dirty="0" smtClean="0">
                <a:solidFill>
                  <a:schemeClr val="tx1"/>
                </a:solidFill>
                <a:latin typeface="Helvetica Light"/>
                <a:ea typeface="+mn-ea"/>
              </a:rPr>
              <a:t>,</a:t>
            </a:r>
            <a:r>
              <a:rPr lang="zh-CN" altLang="en-US" dirty="0">
                <a:solidFill>
                  <a:schemeClr val="tx1"/>
                </a:solidFill>
                <a:latin typeface="Helvetica Light"/>
                <a:ea typeface="+mn-ea"/>
              </a:rPr>
              <a:t>从而避免被别人看不起</a:t>
            </a:r>
            <a:r>
              <a:rPr lang="zh-CN" altLang="en-US" dirty="0" smtClean="0">
                <a:solidFill>
                  <a:schemeClr val="tx1"/>
                </a:solidFill>
                <a:latin typeface="Helvetica Light"/>
                <a:ea typeface="+mn-ea"/>
              </a:rPr>
              <a:t>。</a:t>
            </a:r>
            <a:r>
              <a:rPr lang="zh-CN" altLang="en-US" b="1" dirty="0" smtClean="0">
                <a:solidFill>
                  <a:srgbClr val="FF0000"/>
                </a:solidFill>
                <a:latin typeface="Helvetica Light"/>
                <a:ea typeface="+mn-ea"/>
              </a:rPr>
              <a:t>（自我卷入）</a:t>
            </a:r>
            <a:endParaRPr lang="en-US" altLang="zh-CN" b="1" dirty="0" smtClean="0">
              <a:solidFill>
                <a:srgbClr val="FF0000"/>
              </a:solidFill>
              <a:latin typeface="Helvetica Light"/>
              <a:ea typeface="+mn-ea"/>
            </a:endParaRPr>
          </a:p>
          <a:p>
            <a:pPr indent="360045" algn="just">
              <a:lnSpc>
                <a:spcPct val="150000"/>
              </a:lnSpc>
              <a:spcAft>
                <a:spcPts val="0"/>
              </a:spcAft>
            </a:pPr>
            <a:r>
              <a:rPr lang="zh-CN" altLang="en-US" b="1" dirty="0" smtClean="0">
                <a:solidFill>
                  <a:srgbClr val="FF0000"/>
                </a:solidFill>
                <a:latin typeface="Helvetica Light"/>
                <a:ea typeface="+mn-ea"/>
              </a:rPr>
              <a:t>持</a:t>
            </a:r>
            <a:r>
              <a:rPr lang="zh-CN" altLang="en-US" b="1" dirty="0">
                <a:solidFill>
                  <a:srgbClr val="FF0000"/>
                </a:solidFill>
                <a:latin typeface="Helvetica Light"/>
                <a:ea typeface="+mn-ea"/>
              </a:rPr>
              <a:t>有能力增长观</a:t>
            </a:r>
            <a:r>
              <a:rPr lang="zh-CN" altLang="en-US" dirty="0">
                <a:solidFill>
                  <a:schemeClr val="tx1"/>
                </a:solidFill>
                <a:latin typeface="Helvetica Light"/>
                <a:ea typeface="+mn-ea"/>
              </a:rPr>
              <a:t>的学</a:t>
            </a:r>
            <a:r>
              <a:rPr lang="zh-CN" altLang="en-US" dirty="0" smtClean="0">
                <a:solidFill>
                  <a:schemeClr val="tx1"/>
                </a:solidFill>
                <a:latin typeface="Helvetica Light"/>
                <a:ea typeface="+mn-ea"/>
              </a:rPr>
              <a:t>生更</a:t>
            </a:r>
            <a:r>
              <a:rPr lang="zh-CN" altLang="en-US" dirty="0">
                <a:solidFill>
                  <a:schemeClr val="tx1"/>
                </a:solidFill>
                <a:latin typeface="Helvetica Light"/>
                <a:ea typeface="+mn-ea"/>
              </a:rPr>
              <a:t>多设置</a:t>
            </a:r>
            <a:r>
              <a:rPr lang="zh-CN" altLang="en-US" b="1" dirty="0">
                <a:solidFill>
                  <a:srgbClr val="FF0000"/>
                </a:solidFill>
                <a:latin typeface="Helvetica Light"/>
                <a:ea typeface="+mn-ea"/>
              </a:rPr>
              <a:t>掌握</a:t>
            </a:r>
            <a:r>
              <a:rPr lang="zh-CN" altLang="en-US" b="1" dirty="0" smtClean="0">
                <a:solidFill>
                  <a:srgbClr val="FF0000"/>
                </a:solidFill>
                <a:latin typeface="Helvetica Light"/>
                <a:ea typeface="+mn-ea"/>
              </a:rPr>
              <a:t>目标（学习目标）</a:t>
            </a:r>
            <a:r>
              <a:rPr lang="zh-CN" altLang="en-US" dirty="0" smtClean="0">
                <a:solidFill>
                  <a:schemeClr val="tx1"/>
                </a:solidFill>
                <a:latin typeface="Helvetica Light"/>
                <a:ea typeface="+mn-ea"/>
              </a:rPr>
              <a:t>并</a:t>
            </a:r>
            <a:r>
              <a:rPr lang="zh-CN" altLang="en-US" dirty="0">
                <a:solidFill>
                  <a:schemeClr val="tx1"/>
                </a:solidFill>
                <a:latin typeface="Helvetica Light"/>
                <a:ea typeface="+mn-ea"/>
              </a:rPr>
              <a:t>寻求那些能真正锻炼自己的能力和提高自己技能的任务</a:t>
            </a:r>
            <a:r>
              <a:rPr lang="zh-CN" altLang="en-US" dirty="0" smtClean="0">
                <a:solidFill>
                  <a:schemeClr val="tx1"/>
                </a:solidFill>
                <a:latin typeface="Helvetica Light"/>
                <a:ea typeface="+mn-ea"/>
              </a:rPr>
              <a:t>。</a:t>
            </a:r>
            <a:r>
              <a:rPr lang="zh-CN" altLang="en-US" b="1" dirty="0" smtClean="0">
                <a:solidFill>
                  <a:srgbClr val="FF0000"/>
                </a:solidFill>
                <a:latin typeface="Helvetica Light"/>
                <a:ea typeface="+mn-ea"/>
              </a:rPr>
              <a:t>（任务卷入）</a:t>
            </a:r>
            <a:endParaRPr lang="en-US" altLang="zh-CN" b="1" dirty="0" smtClean="0">
              <a:solidFill>
                <a:srgbClr val="FF0000"/>
              </a:solidFill>
              <a:latin typeface="Helvetica Light"/>
              <a:ea typeface="+mn-ea"/>
            </a:endParaRPr>
          </a:p>
        </p:txBody>
      </p:sp>
    </p:spTree>
  </p:cSld>
  <p:clrMapOvr>
    <a:masterClrMapping/>
  </p:clrMapOvr>
  <p:transition spd="med"/>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1965896" y="772344"/>
            <a:ext cx="9865096" cy="823623"/>
          </a:xfrm>
          <a:prstGeom prst="rect">
            <a:avLst/>
          </a:prstGeom>
        </p:spPr>
        <p:txBody>
          <a:bodyPr wrap="square">
            <a:spAutoFit/>
          </a:bodyPr>
          <a:lstStyle/>
          <a:p>
            <a:pPr algn="ctr">
              <a:lnSpc>
                <a:spcPct val="132000"/>
              </a:lnSpc>
              <a:spcBef>
                <a:spcPts val="1200"/>
              </a:spcBef>
              <a:spcAft>
                <a:spcPts val="320"/>
              </a:spcAft>
            </a:pPr>
            <a:r>
              <a:rPr lang="zh-CN" altLang="zh-CN" b="1" kern="100" dirty="0">
                <a:latin typeface="Cambria" panose="02040503050406030204" pitchFamily="18" charset="0"/>
                <a:ea typeface="方正粗倩简体"/>
                <a:cs typeface="Times New Roman" panose="02020603050405020304" pitchFamily="18" charset="0"/>
              </a:rPr>
              <a:t>第三节　学习动机的培养与激发</a:t>
            </a:r>
            <a:endParaRPr lang="zh-CN" altLang="zh-CN" b="1" kern="100" dirty="0">
              <a:effectLst/>
              <a:latin typeface="Cambria" panose="02040503050406030204" pitchFamily="18" charset="0"/>
              <a:ea typeface="方正粗倩简体"/>
              <a:cs typeface="Times New Roman" panose="02020603050405020304" pitchFamily="18" charset="0"/>
            </a:endParaRPr>
          </a:p>
        </p:txBody>
      </p:sp>
      <p:sp>
        <p:nvSpPr>
          <p:cNvPr id="3" name="矩形 2"/>
          <p:cNvSpPr/>
          <p:nvPr/>
        </p:nvSpPr>
        <p:spPr>
          <a:xfrm>
            <a:off x="597744" y="4639192"/>
            <a:ext cx="11953328" cy="486408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indent="266700" algn="just">
              <a:lnSpc>
                <a:spcPct val="150000"/>
              </a:lnSpc>
              <a:spcAft>
                <a:spcPts val="0"/>
              </a:spcAft>
            </a:pPr>
            <a:r>
              <a:rPr lang="zh-CN" altLang="zh-CN" sz="2100" b="1" kern="100" dirty="0">
                <a:latin typeface="宋体" pitchFamily="2" charset="-122"/>
                <a:ea typeface="宋体" pitchFamily="2" charset="-122"/>
                <a:cs typeface="Times New Roman" panose="02020603050405020304" pitchFamily="18" charset="0"/>
              </a:rPr>
              <a:t>一、学习动机的培</a:t>
            </a:r>
            <a:r>
              <a:rPr lang="zh-CN" altLang="zh-CN" sz="2100" b="1" kern="100" dirty="0" smtClean="0">
                <a:latin typeface="宋体" pitchFamily="2" charset="-122"/>
                <a:ea typeface="宋体" pitchFamily="2" charset="-122"/>
                <a:cs typeface="Times New Roman" panose="02020603050405020304" pitchFamily="18" charset="0"/>
              </a:rPr>
              <a:t>养</a:t>
            </a:r>
            <a:r>
              <a:rPr lang="zh-CN" altLang="en-US" sz="2100" b="1" kern="100" dirty="0">
                <a:latin typeface="宋体" pitchFamily="2" charset="-122"/>
                <a:ea typeface="宋体" pitchFamily="2" charset="-122"/>
                <a:cs typeface="Times New Roman" panose="02020603050405020304" pitchFamily="18" charset="0"/>
              </a:rPr>
              <a:t>（学习需要</a:t>
            </a:r>
            <a:r>
              <a:rPr lang="zh-CN" altLang="en-US" sz="2100" b="1" kern="100" dirty="0" smtClean="0">
                <a:latin typeface="宋体" pitchFamily="2" charset="-122"/>
                <a:ea typeface="宋体" pitchFamily="2" charset="-122"/>
                <a:cs typeface="Times New Roman" panose="02020603050405020304" pitchFamily="18" charset="0"/>
              </a:rPr>
              <a:t>）</a:t>
            </a:r>
            <a:endParaRPr lang="en-US" altLang="zh-CN" sz="2100" b="1" kern="100" dirty="0" smtClean="0">
              <a:latin typeface="宋体" pitchFamily="2" charset="-122"/>
              <a:ea typeface="宋体" pitchFamily="2" charset="-122"/>
              <a:cs typeface="Times New Roman" panose="02020603050405020304" pitchFamily="18" charset="0"/>
            </a:endParaRPr>
          </a:p>
          <a:p>
            <a:pPr indent="266700" algn="just">
              <a:lnSpc>
                <a:spcPct val="150000"/>
              </a:lnSpc>
              <a:spcAft>
                <a:spcPts val="0"/>
              </a:spcAft>
            </a:pPr>
            <a:r>
              <a:rPr lang="zh-CN" altLang="en-US" sz="2100" b="1" kern="100" dirty="0">
                <a:latin typeface="宋体" pitchFamily="2" charset="-122"/>
                <a:ea typeface="宋体" pitchFamily="2" charset="-122"/>
                <a:cs typeface="Times New Roman" panose="02020603050405020304" pitchFamily="18" charset="0"/>
              </a:rPr>
              <a:t>学习动机的培养，是使学生把社会和教育向他提出的客观要求转变为自己内在的学习需要，是指学生从没有学习需要或很少有学习需要，到产生学习需要的过程。</a:t>
            </a:r>
            <a:endParaRPr lang="en-US" altLang="zh-CN" sz="2100" b="1" kern="100" dirty="0">
              <a:latin typeface="宋体" pitchFamily="2" charset="-122"/>
              <a:ea typeface="宋体" pitchFamily="2" charset="-122"/>
              <a:cs typeface="Times New Roman" panose="02020603050405020304" pitchFamily="18" charset="0"/>
            </a:endParaRPr>
          </a:p>
          <a:p>
            <a:pPr indent="266700" algn="just">
              <a:lnSpc>
                <a:spcPct val="150000"/>
              </a:lnSpc>
              <a:spcAft>
                <a:spcPts val="0"/>
              </a:spcAft>
            </a:pPr>
            <a:r>
              <a:rPr lang="zh-CN" altLang="en-US" sz="2100" kern="100" dirty="0" smtClean="0">
                <a:latin typeface="宋体" pitchFamily="2" charset="-122"/>
                <a:ea typeface="宋体" pitchFamily="2" charset="-122"/>
                <a:cs typeface="Times New Roman" panose="02020603050405020304" pitchFamily="18" charset="0"/>
              </a:rPr>
              <a:t>一般</a:t>
            </a:r>
            <a:r>
              <a:rPr lang="zh-CN" altLang="en-US" sz="2100" kern="100" dirty="0">
                <a:latin typeface="宋体" pitchFamily="2" charset="-122"/>
                <a:ea typeface="宋体" pitchFamily="2" charset="-122"/>
                <a:cs typeface="Times New Roman" panose="02020603050405020304" pitchFamily="18" charset="0"/>
              </a:rPr>
              <a:t>认为，学习动机的培养主要通过以下途径：</a:t>
            </a:r>
          </a:p>
          <a:p>
            <a:pPr indent="266700" algn="just">
              <a:lnSpc>
                <a:spcPct val="150000"/>
              </a:lnSpc>
              <a:spcAft>
                <a:spcPts val="0"/>
              </a:spcAft>
            </a:pPr>
            <a:r>
              <a:rPr lang="en-US" altLang="zh-CN" sz="2100" kern="100" dirty="0">
                <a:latin typeface="宋体" pitchFamily="2" charset="-122"/>
                <a:ea typeface="宋体" pitchFamily="2" charset="-122"/>
                <a:cs typeface="Times New Roman" panose="02020603050405020304" pitchFamily="18" charset="0"/>
              </a:rPr>
              <a:t>1.</a:t>
            </a:r>
            <a:r>
              <a:rPr lang="zh-CN" altLang="en-US" sz="2100" kern="100" dirty="0">
                <a:latin typeface="宋体" pitchFamily="2" charset="-122"/>
                <a:ea typeface="宋体" pitchFamily="2" charset="-122"/>
                <a:cs typeface="Times New Roman" panose="02020603050405020304" pitchFamily="18" charset="0"/>
              </a:rPr>
              <a:t>将学习动机的培养作为学校思想品德教育的有机组成部分；</a:t>
            </a:r>
          </a:p>
          <a:p>
            <a:pPr indent="266700" algn="just">
              <a:lnSpc>
                <a:spcPct val="150000"/>
              </a:lnSpc>
              <a:spcAft>
                <a:spcPts val="0"/>
              </a:spcAft>
            </a:pPr>
            <a:r>
              <a:rPr lang="en-US" altLang="zh-CN" sz="2100" kern="100" dirty="0">
                <a:latin typeface="宋体" pitchFamily="2" charset="-122"/>
                <a:ea typeface="宋体" pitchFamily="2" charset="-122"/>
                <a:cs typeface="Times New Roman" panose="02020603050405020304" pitchFamily="18" charset="0"/>
              </a:rPr>
              <a:t>2.</a:t>
            </a:r>
            <a:r>
              <a:rPr lang="zh-CN" altLang="en-US" sz="2100" kern="100" dirty="0">
                <a:latin typeface="宋体" pitchFamily="2" charset="-122"/>
                <a:ea typeface="宋体" pitchFamily="2" charset="-122"/>
                <a:cs typeface="Times New Roman" panose="02020603050405020304" pitchFamily="18" charset="0"/>
              </a:rPr>
              <a:t>为学生设置具体的目标以及达到目标的方法；</a:t>
            </a:r>
          </a:p>
          <a:p>
            <a:pPr indent="266700" algn="just">
              <a:lnSpc>
                <a:spcPct val="150000"/>
              </a:lnSpc>
              <a:spcAft>
                <a:spcPts val="0"/>
              </a:spcAft>
            </a:pPr>
            <a:r>
              <a:rPr lang="en-US" altLang="zh-CN" sz="2100" kern="100" dirty="0">
                <a:latin typeface="宋体" pitchFamily="2" charset="-122"/>
                <a:ea typeface="宋体" pitchFamily="2" charset="-122"/>
                <a:cs typeface="Times New Roman" panose="02020603050405020304" pitchFamily="18" charset="0"/>
              </a:rPr>
              <a:t>3.</a:t>
            </a:r>
            <a:r>
              <a:rPr lang="zh-CN" altLang="en-US" sz="2100" kern="100" dirty="0">
                <a:latin typeface="宋体" pitchFamily="2" charset="-122"/>
                <a:ea typeface="宋体" pitchFamily="2" charset="-122"/>
                <a:cs typeface="Times New Roman" panose="02020603050405020304" pitchFamily="18" charset="0"/>
              </a:rPr>
              <a:t>设置榜样，发挥榜样的示范作用；</a:t>
            </a:r>
          </a:p>
          <a:p>
            <a:pPr indent="266700" algn="just">
              <a:lnSpc>
                <a:spcPct val="150000"/>
              </a:lnSpc>
              <a:spcAft>
                <a:spcPts val="0"/>
              </a:spcAft>
            </a:pPr>
            <a:r>
              <a:rPr lang="en-US" altLang="zh-CN" sz="2100" kern="100" dirty="0">
                <a:latin typeface="宋体" pitchFamily="2" charset="-122"/>
                <a:ea typeface="宋体" pitchFamily="2" charset="-122"/>
                <a:cs typeface="Times New Roman" panose="02020603050405020304" pitchFamily="18" charset="0"/>
              </a:rPr>
              <a:t>4.</a:t>
            </a:r>
            <a:r>
              <a:rPr lang="zh-CN" altLang="en-US" sz="2100" kern="100" dirty="0">
                <a:latin typeface="宋体" pitchFamily="2" charset="-122"/>
                <a:ea typeface="宋体" pitchFamily="2" charset="-122"/>
                <a:cs typeface="Times New Roman" panose="02020603050405020304" pitchFamily="18" charset="0"/>
              </a:rPr>
              <a:t>培养学生对学习的兴趣；</a:t>
            </a:r>
          </a:p>
          <a:p>
            <a:pPr indent="266700" algn="just">
              <a:lnSpc>
                <a:spcPct val="150000"/>
              </a:lnSpc>
              <a:spcAft>
                <a:spcPts val="0"/>
              </a:spcAft>
            </a:pPr>
            <a:r>
              <a:rPr lang="en-US" altLang="zh-CN" sz="2100" kern="100" dirty="0">
                <a:latin typeface="宋体" pitchFamily="2" charset="-122"/>
                <a:ea typeface="宋体" pitchFamily="2" charset="-122"/>
                <a:cs typeface="Times New Roman" panose="02020603050405020304" pitchFamily="18" charset="0"/>
              </a:rPr>
              <a:t>5.</a:t>
            </a:r>
            <a:r>
              <a:rPr lang="zh-CN" altLang="en-US" sz="2100" kern="100" dirty="0">
                <a:latin typeface="宋体" pitchFamily="2" charset="-122"/>
                <a:ea typeface="宋体" pitchFamily="2" charset="-122"/>
                <a:cs typeface="Times New Roman" panose="02020603050405020304" pitchFamily="18" charset="0"/>
              </a:rPr>
              <a:t>利用原有动机的迁移，使学生产生学习的需要；</a:t>
            </a:r>
          </a:p>
          <a:p>
            <a:pPr indent="266700" algn="just">
              <a:lnSpc>
                <a:spcPct val="150000"/>
              </a:lnSpc>
              <a:spcAft>
                <a:spcPts val="0"/>
              </a:spcAft>
            </a:pPr>
            <a:r>
              <a:rPr lang="en-US" altLang="zh-CN" sz="2100" kern="100" dirty="0">
                <a:latin typeface="宋体" pitchFamily="2" charset="-122"/>
                <a:ea typeface="宋体" pitchFamily="2" charset="-122"/>
                <a:cs typeface="Times New Roman" panose="02020603050405020304" pitchFamily="18" charset="0"/>
              </a:rPr>
              <a:t>6.</a:t>
            </a:r>
            <a:r>
              <a:rPr lang="zh-CN" altLang="en-US" sz="2100" kern="100" dirty="0">
                <a:latin typeface="宋体" pitchFamily="2" charset="-122"/>
                <a:ea typeface="宋体" pitchFamily="2" charset="-122"/>
                <a:cs typeface="Times New Roman" panose="02020603050405020304" pitchFamily="18" charset="0"/>
              </a:rPr>
              <a:t>关注学生的归因倾向，引导学生正确积极归因</a:t>
            </a:r>
            <a:endParaRPr lang="en-US" altLang="zh-CN" sz="2100" b="1" kern="100" dirty="0" smtClean="0">
              <a:latin typeface="宋体" pitchFamily="2" charset="-122"/>
              <a:ea typeface="宋体" pitchFamily="2" charset="-122"/>
            </a:endParaRPr>
          </a:p>
        </p:txBody>
      </p:sp>
      <p:sp>
        <p:nvSpPr>
          <p:cNvPr id="4" name="矩形 3"/>
          <p:cNvSpPr/>
          <p:nvPr/>
        </p:nvSpPr>
        <p:spPr>
          <a:xfrm>
            <a:off x="597744" y="1626243"/>
            <a:ext cx="11953328" cy="286232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50000"/>
              </a:lnSpc>
            </a:pPr>
            <a:r>
              <a:rPr lang="zh-CN" altLang="en-US" sz="2400" dirty="0">
                <a:latin typeface="宋体" pitchFamily="2" charset="-122"/>
                <a:ea typeface="宋体" pitchFamily="2" charset="-122"/>
              </a:rPr>
              <a:t>在学校教学环境中，培养学习动机是指通过教学手段，帮助缺乏指向学习的内驱力的学生形成学习动机；激发学习动机是指通过教学手段，调节诱因，使学生的学习动机得以引发。学习动机的培养和激发相互联系，相辅相成。学习动机的培养为学习动机的激发创造了内部条件，学习动机的激发又为学习动机的培养发挥了进一步强化的作用。因此，在教学实际中，既不应把学习动机的培养与激发混为一谈，也不能截然割裂开来。</a:t>
            </a:r>
          </a:p>
        </p:txBody>
      </p:sp>
    </p:spTree>
  </p:cSld>
  <p:clrMapOvr>
    <a:masterClrMapping/>
  </p:clrMapOvr>
  <p:transition spd="med"/>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453728" y="706180"/>
            <a:ext cx="12097344" cy="8923148"/>
          </a:xfrm>
          <a:prstGeom prst="rect">
            <a:avLst/>
          </a:prstGeom>
        </p:spPr>
        <p:txBody>
          <a:bodyPr wrap="square">
            <a:spAutoFit/>
          </a:bodyPr>
          <a:lstStyle/>
          <a:p>
            <a:pPr indent="266700" algn="just">
              <a:lnSpc>
                <a:spcPct val="172000"/>
              </a:lnSpc>
              <a:spcAft>
                <a:spcPts val="0"/>
              </a:spcAft>
            </a:pPr>
            <a:r>
              <a:rPr lang="zh-CN" altLang="zh-CN" sz="2600" b="1" kern="100" dirty="0" smtClean="0">
                <a:latin typeface="宋体" pitchFamily="2" charset="-122"/>
                <a:ea typeface="宋体" pitchFamily="2" charset="-122"/>
                <a:cs typeface="Times New Roman" panose="02020603050405020304" pitchFamily="18" charset="0"/>
              </a:rPr>
              <a:t>二</a:t>
            </a:r>
            <a:r>
              <a:rPr lang="zh-CN" altLang="zh-CN" sz="2600" b="1" kern="100" dirty="0">
                <a:latin typeface="宋体" pitchFamily="2" charset="-122"/>
                <a:ea typeface="宋体" pitchFamily="2" charset="-122"/>
                <a:cs typeface="Times New Roman" panose="02020603050405020304" pitchFamily="18" charset="0"/>
              </a:rPr>
              <a:t>、学习动机的激发</a:t>
            </a:r>
          </a:p>
          <a:p>
            <a:pPr indent="266700" algn="just">
              <a:lnSpc>
                <a:spcPct val="172000"/>
              </a:lnSpc>
              <a:spcAft>
                <a:spcPts val="0"/>
              </a:spcAft>
            </a:pPr>
            <a:r>
              <a:rPr lang="zh-CN" altLang="en-US" sz="2600" kern="100" dirty="0">
                <a:latin typeface="宋体" pitchFamily="2" charset="-122"/>
                <a:ea typeface="宋体" pitchFamily="2" charset="-122"/>
                <a:cs typeface="Times New Roman" panose="02020603050405020304" pitchFamily="18" charset="0"/>
              </a:rPr>
              <a:t>学习动机的激发是指在一定的教学情境下，利用一定的诱因，使已形成的学习需要由</a:t>
            </a:r>
            <a:r>
              <a:rPr lang="zh-CN" altLang="en-US" sz="2600" kern="100" dirty="0" smtClean="0">
                <a:latin typeface="宋体" pitchFamily="2" charset="-122"/>
                <a:ea typeface="宋体" pitchFamily="2" charset="-122"/>
                <a:cs typeface="Times New Roman" panose="02020603050405020304" pitchFamily="18" charset="0"/>
              </a:rPr>
              <a:t>潜在状态</a:t>
            </a:r>
            <a:r>
              <a:rPr lang="zh-CN" altLang="en-US" sz="2600" kern="100" dirty="0">
                <a:latin typeface="宋体" pitchFamily="2" charset="-122"/>
                <a:ea typeface="宋体" pitchFamily="2" charset="-122"/>
                <a:cs typeface="Times New Roman" panose="02020603050405020304" pitchFamily="18" charset="0"/>
              </a:rPr>
              <a:t>转变为活动状态，形成学习的积极性。在实际教学中，教师可通过以下途径来激发学生</a:t>
            </a:r>
            <a:r>
              <a:rPr lang="zh-CN" altLang="en-US" sz="2600" kern="100" dirty="0" smtClean="0">
                <a:latin typeface="宋体" pitchFamily="2" charset="-122"/>
                <a:ea typeface="宋体" pitchFamily="2" charset="-122"/>
                <a:cs typeface="Times New Roman" panose="02020603050405020304" pitchFamily="18" charset="0"/>
              </a:rPr>
              <a:t>的学习动机</a:t>
            </a:r>
            <a:r>
              <a:rPr lang="zh-CN" altLang="en-US" sz="2600" kern="100" dirty="0">
                <a:latin typeface="宋体" pitchFamily="2" charset="-122"/>
                <a:ea typeface="宋体" pitchFamily="2" charset="-122"/>
                <a:cs typeface="Times New Roman" panose="02020603050405020304" pitchFamily="18" charset="0"/>
              </a:rPr>
              <a:t>：</a:t>
            </a:r>
          </a:p>
          <a:p>
            <a:pPr indent="266700" algn="just">
              <a:lnSpc>
                <a:spcPct val="172000"/>
              </a:lnSpc>
              <a:spcAft>
                <a:spcPts val="0"/>
              </a:spcAft>
            </a:pPr>
            <a:r>
              <a:rPr lang="en-US" altLang="zh-CN" sz="2600" kern="100" dirty="0">
                <a:latin typeface="宋体" pitchFamily="2" charset="-122"/>
                <a:ea typeface="宋体" pitchFamily="2" charset="-122"/>
                <a:cs typeface="Times New Roman" panose="02020603050405020304" pitchFamily="18" charset="0"/>
              </a:rPr>
              <a:t>1.</a:t>
            </a:r>
            <a:r>
              <a:rPr lang="zh-CN" altLang="en-US" sz="2600" kern="100" dirty="0">
                <a:latin typeface="宋体" pitchFamily="2" charset="-122"/>
                <a:ea typeface="宋体" pitchFamily="2" charset="-122"/>
                <a:cs typeface="Times New Roman" panose="02020603050405020304" pitchFamily="18" charset="0"/>
              </a:rPr>
              <a:t>创设问题情境，实施启发式教学，激发学生的认识兴趣和求知兴趣；</a:t>
            </a:r>
          </a:p>
          <a:p>
            <a:pPr indent="266700" algn="just">
              <a:lnSpc>
                <a:spcPct val="172000"/>
              </a:lnSpc>
              <a:spcAft>
                <a:spcPts val="0"/>
              </a:spcAft>
            </a:pPr>
            <a:r>
              <a:rPr lang="en-US" altLang="zh-CN" sz="2600" kern="100" dirty="0">
                <a:latin typeface="宋体" pitchFamily="2" charset="-122"/>
                <a:ea typeface="宋体" pitchFamily="2" charset="-122"/>
                <a:cs typeface="Times New Roman" panose="02020603050405020304" pitchFamily="18" charset="0"/>
              </a:rPr>
              <a:t>2.</a:t>
            </a:r>
            <a:r>
              <a:rPr lang="zh-CN" altLang="en-US" sz="2600" kern="100" dirty="0">
                <a:latin typeface="宋体" pitchFamily="2" charset="-122"/>
                <a:ea typeface="宋体" pitchFamily="2" charset="-122"/>
                <a:cs typeface="Times New Roman" panose="02020603050405020304" pitchFamily="18" charset="0"/>
              </a:rPr>
              <a:t>坚持以内部动机作用为主，外部动机作用为辅；</a:t>
            </a:r>
          </a:p>
          <a:p>
            <a:pPr indent="266700" algn="just">
              <a:lnSpc>
                <a:spcPct val="172000"/>
              </a:lnSpc>
              <a:spcAft>
                <a:spcPts val="0"/>
              </a:spcAft>
            </a:pPr>
            <a:r>
              <a:rPr lang="en-US" altLang="zh-CN" sz="2600" kern="100" dirty="0">
                <a:latin typeface="宋体" pitchFamily="2" charset="-122"/>
                <a:ea typeface="宋体" pitchFamily="2" charset="-122"/>
                <a:cs typeface="Times New Roman" panose="02020603050405020304" pitchFamily="18" charset="0"/>
              </a:rPr>
              <a:t>3.</a:t>
            </a:r>
            <a:r>
              <a:rPr lang="zh-CN" altLang="en-US" sz="2600" kern="100" dirty="0">
                <a:latin typeface="宋体" pitchFamily="2" charset="-122"/>
                <a:ea typeface="宋体" pitchFamily="2" charset="-122"/>
                <a:cs typeface="Times New Roman" panose="02020603050405020304" pitchFamily="18" charset="0"/>
              </a:rPr>
              <a:t>充分利用反馈信息，对学生的学习结果给予恰当的评定；</a:t>
            </a:r>
          </a:p>
          <a:p>
            <a:pPr indent="266700" algn="just">
              <a:lnSpc>
                <a:spcPct val="172000"/>
              </a:lnSpc>
              <a:spcAft>
                <a:spcPts val="0"/>
              </a:spcAft>
            </a:pPr>
            <a:r>
              <a:rPr lang="en-US" altLang="zh-CN" sz="2600" kern="100" dirty="0">
                <a:latin typeface="宋体" pitchFamily="2" charset="-122"/>
                <a:ea typeface="宋体" pitchFamily="2" charset="-122"/>
                <a:cs typeface="Times New Roman" panose="02020603050405020304" pitchFamily="18" charset="0"/>
              </a:rPr>
              <a:t>4.</a:t>
            </a:r>
            <a:r>
              <a:rPr lang="zh-CN" altLang="en-US" sz="2600" kern="100" dirty="0">
                <a:latin typeface="宋体" pitchFamily="2" charset="-122"/>
                <a:ea typeface="宋体" pitchFamily="2" charset="-122"/>
                <a:cs typeface="Times New Roman" panose="02020603050405020304" pitchFamily="18" charset="0"/>
              </a:rPr>
              <a:t>根据作业难度，恰当控制动机水平；</a:t>
            </a:r>
          </a:p>
          <a:p>
            <a:pPr indent="266700" algn="just">
              <a:lnSpc>
                <a:spcPct val="172000"/>
              </a:lnSpc>
              <a:spcAft>
                <a:spcPts val="0"/>
              </a:spcAft>
            </a:pPr>
            <a:r>
              <a:rPr lang="en-US" altLang="zh-CN" sz="2600" kern="100" dirty="0">
                <a:latin typeface="宋体" pitchFamily="2" charset="-122"/>
                <a:ea typeface="宋体" pitchFamily="2" charset="-122"/>
                <a:cs typeface="Times New Roman" panose="02020603050405020304" pitchFamily="18" charset="0"/>
              </a:rPr>
              <a:t>5.</a:t>
            </a:r>
            <a:r>
              <a:rPr lang="zh-CN" altLang="en-US" sz="2600" kern="100" dirty="0">
                <a:latin typeface="宋体" pitchFamily="2" charset="-122"/>
                <a:ea typeface="宋体" pitchFamily="2" charset="-122"/>
                <a:cs typeface="Times New Roman" panose="02020603050405020304" pitchFamily="18" charset="0"/>
              </a:rPr>
              <a:t>合理设置课堂环境，妥善处理竞争与合作的关系；</a:t>
            </a:r>
          </a:p>
          <a:p>
            <a:pPr indent="266700" algn="just">
              <a:lnSpc>
                <a:spcPct val="172000"/>
              </a:lnSpc>
              <a:spcAft>
                <a:spcPts val="0"/>
              </a:spcAft>
            </a:pPr>
            <a:r>
              <a:rPr lang="en-US" altLang="zh-CN" sz="2600" kern="100" dirty="0">
                <a:latin typeface="宋体" pitchFamily="2" charset="-122"/>
                <a:ea typeface="宋体" pitchFamily="2" charset="-122"/>
                <a:cs typeface="Times New Roman" panose="02020603050405020304" pitchFamily="18" charset="0"/>
              </a:rPr>
              <a:t>6.</a:t>
            </a:r>
            <a:r>
              <a:rPr lang="zh-CN" altLang="en-US" sz="2600" kern="100" dirty="0">
                <a:latin typeface="宋体" pitchFamily="2" charset="-122"/>
                <a:ea typeface="宋体" pitchFamily="2" charset="-122"/>
                <a:cs typeface="Times New Roman" panose="02020603050405020304" pitchFamily="18" charset="0"/>
              </a:rPr>
              <a:t>妥善进行奖惩，维护学生的内部学习动机；</a:t>
            </a:r>
          </a:p>
          <a:p>
            <a:pPr indent="266700" algn="just">
              <a:lnSpc>
                <a:spcPct val="172000"/>
              </a:lnSpc>
              <a:spcAft>
                <a:spcPts val="0"/>
              </a:spcAft>
            </a:pPr>
            <a:r>
              <a:rPr lang="en-US" altLang="zh-CN" sz="2600" kern="100" dirty="0">
                <a:latin typeface="宋体" pitchFamily="2" charset="-122"/>
                <a:ea typeface="宋体" pitchFamily="2" charset="-122"/>
                <a:cs typeface="Times New Roman" panose="02020603050405020304" pitchFamily="18" charset="0"/>
              </a:rPr>
              <a:t>7.</a:t>
            </a:r>
            <a:r>
              <a:rPr lang="zh-CN" altLang="en-US" sz="2600" kern="100" dirty="0">
                <a:latin typeface="宋体" pitchFamily="2" charset="-122"/>
                <a:ea typeface="宋体" pitchFamily="2" charset="-122"/>
                <a:cs typeface="Times New Roman" panose="02020603050405020304" pitchFamily="18" charset="0"/>
              </a:rPr>
              <a:t>适当进行归因训练，促使学生继续努力；</a:t>
            </a:r>
          </a:p>
          <a:p>
            <a:pPr indent="266700" algn="just">
              <a:lnSpc>
                <a:spcPct val="172000"/>
              </a:lnSpc>
              <a:spcAft>
                <a:spcPts val="0"/>
              </a:spcAft>
            </a:pPr>
            <a:r>
              <a:rPr lang="en-US" altLang="zh-CN" sz="2600" kern="100" dirty="0">
                <a:latin typeface="宋体" pitchFamily="2" charset="-122"/>
                <a:ea typeface="宋体" pitchFamily="2" charset="-122"/>
                <a:cs typeface="Times New Roman" panose="02020603050405020304" pitchFamily="18" charset="0"/>
              </a:rPr>
              <a:t>8.</a:t>
            </a:r>
            <a:r>
              <a:rPr lang="zh-CN" altLang="en-US" sz="2600" kern="100" dirty="0">
                <a:latin typeface="宋体" pitchFamily="2" charset="-122"/>
                <a:ea typeface="宋体" pitchFamily="2" charset="-122"/>
                <a:cs typeface="Times New Roman" panose="02020603050405020304" pitchFamily="18" charset="0"/>
              </a:rPr>
              <a:t>注意学生的个别差异，因材施教；</a:t>
            </a:r>
          </a:p>
          <a:p>
            <a:pPr indent="266700" algn="just">
              <a:lnSpc>
                <a:spcPct val="172000"/>
              </a:lnSpc>
              <a:spcAft>
                <a:spcPts val="0"/>
              </a:spcAft>
            </a:pPr>
            <a:r>
              <a:rPr lang="en-US" altLang="zh-CN" sz="2600" kern="100" dirty="0">
                <a:latin typeface="宋体" pitchFamily="2" charset="-122"/>
                <a:ea typeface="宋体" pitchFamily="2" charset="-122"/>
                <a:cs typeface="Times New Roman" panose="02020603050405020304" pitchFamily="18" charset="0"/>
              </a:rPr>
              <a:t>9.</a:t>
            </a:r>
            <a:r>
              <a:rPr lang="zh-CN" altLang="en-US" sz="2600" kern="100" dirty="0">
                <a:latin typeface="宋体" pitchFamily="2" charset="-122"/>
                <a:ea typeface="宋体" pitchFamily="2" charset="-122"/>
                <a:cs typeface="Times New Roman" panose="02020603050405020304" pitchFamily="18" charset="0"/>
              </a:rPr>
              <a:t>注意内外动机的相互补充，相辅相成。</a:t>
            </a:r>
            <a:endParaRPr lang="zh-CN" altLang="zh-CN" sz="2600" kern="100" dirty="0">
              <a:latin typeface="宋体" pitchFamily="2" charset="-122"/>
              <a:ea typeface="宋体" pitchFamily="2" charset="-122"/>
              <a:cs typeface="Times New Roman" panose="02020603050405020304" pitchFamily="18" charset="0"/>
            </a:endParaRPr>
          </a:p>
        </p:txBody>
      </p:sp>
    </p:spTree>
  </p:cSld>
  <p:clrMapOvr>
    <a:masterClrMapping/>
  </p:clrMapOvr>
  <p:transition spd="med"/>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文本框 9"/>
          <p:cNvSpPr txBox="1"/>
          <p:nvPr/>
        </p:nvSpPr>
        <p:spPr>
          <a:xfrm>
            <a:off x="3749675" y="929640"/>
            <a:ext cx="5542280" cy="829945"/>
          </a:xfrm>
          <a:prstGeom prst="rect">
            <a:avLst/>
          </a:prstGeom>
          <a:noFill/>
        </p:spPr>
        <p:txBody>
          <a:bodyPr wrap="square" rtlCol="0">
            <a:spAutoFit/>
          </a:bodyPr>
          <a:lstStyle/>
          <a:p>
            <a:r>
              <a:rPr kumimoji="1" lang="zh-CN" altLang="en-US" sz="4800" dirty="0">
                <a:solidFill>
                  <a:srgbClr val="00D1B3"/>
                </a:solidFill>
                <a:latin typeface="微软雅黑" panose="020B0503020204020204" pitchFamily="34" charset="-122"/>
                <a:ea typeface="微软雅黑" panose="020B0503020204020204" pitchFamily="34" charset="-122"/>
                <a:cs typeface="Source Han Sans CN Medium" charset="-122"/>
              </a:rPr>
              <a:t>第八章 学习策略</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993" y="2212504"/>
            <a:ext cx="8925644" cy="7060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694088" y="628328"/>
            <a:ext cx="4817344" cy="823623"/>
          </a:xfrm>
          <a:prstGeom prst="rect">
            <a:avLst/>
          </a:prstGeom>
        </p:spPr>
        <p:txBody>
          <a:bodyPr wrap="none">
            <a:spAutoFit/>
          </a:bodyPr>
          <a:lstStyle/>
          <a:p>
            <a:pPr algn="ctr">
              <a:lnSpc>
                <a:spcPct val="132000"/>
              </a:lnSpc>
              <a:spcBef>
                <a:spcPts val="1200"/>
              </a:spcBef>
              <a:spcAft>
                <a:spcPts val="320"/>
              </a:spcAft>
            </a:pPr>
            <a:r>
              <a:rPr lang="zh-CN" altLang="zh-CN" b="1" kern="100" dirty="0">
                <a:latin typeface="Cambria" panose="02040503050406030204" pitchFamily="18" charset="0"/>
                <a:ea typeface="方正粗倩简体"/>
                <a:cs typeface="Times New Roman" panose="02020603050405020304" pitchFamily="18" charset="0"/>
              </a:rPr>
              <a:t>第一节　学习策略概述</a:t>
            </a:r>
            <a:endParaRPr lang="zh-CN" altLang="zh-CN" b="1" kern="100" dirty="0">
              <a:effectLst/>
              <a:latin typeface="Cambria" panose="02040503050406030204" pitchFamily="18" charset="0"/>
              <a:ea typeface="方正粗倩简体"/>
              <a:cs typeface="Times New Roman" panose="02020603050405020304" pitchFamily="18" charset="0"/>
            </a:endParaRPr>
          </a:p>
        </p:txBody>
      </p:sp>
      <p:sp>
        <p:nvSpPr>
          <p:cNvPr id="3" name="矩形 2"/>
          <p:cNvSpPr/>
          <p:nvPr/>
        </p:nvSpPr>
        <p:spPr>
          <a:xfrm>
            <a:off x="153696" y="1436719"/>
            <a:ext cx="12851104" cy="919932"/>
          </a:xfrm>
          <a:prstGeom prst="rect">
            <a:avLst/>
          </a:prstGeom>
        </p:spPr>
        <p:txBody>
          <a:bodyPr wrap="square">
            <a:spAutoFit/>
          </a:bodyPr>
          <a:lstStyle/>
          <a:p>
            <a:pPr indent="203200" algn="just">
              <a:lnSpc>
                <a:spcPct val="172000"/>
              </a:lnSpc>
              <a:spcBef>
                <a:spcPts val="1300"/>
              </a:spcBef>
              <a:spcAft>
                <a:spcPts val="1300"/>
              </a:spcAft>
            </a:pPr>
            <a:r>
              <a:rPr lang="zh-CN" altLang="zh-CN" b="1" kern="100" dirty="0">
                <a:latin typeface="Calibri" panose="020F0502020204030204" pitchFamily="34" charset="0"/>
                <a:ea typeface="方正卡通简体"/>
              </a:rPr>
              <a:t>一、学习策略的含义及</a:t>
            </a:r>
            <a:r>
              <a:rPr lang="zh-CN" altLang="zh-CN" b="1" kern="100" dirty="0" smtClean="0">
                <a:latin typeface="Calibri" panose="020F0502020204030204" pitchFamily="34" charset="0"/>
                <a:ea typeface="方正卡通简体"/>
              </a:rPr>
              <a:t>特点</a:t>
            </a:r>
            <a:r>
              <a:rPr lang="en-US" altLang="zh-CN" b="1" kern="100" dirty="0" smtClean="0">
                <a:latin typeface="Calibri" panose="020F0502020204030204" pitchFamily="34" charset="0"/>
                <a:ea typeface="方正卡通简体"/>
              </a:rPr>
              <a:t> </a:t>
            </a:r>
          </a:p>
        </p:txBody>
      </p:sp>
      <p:sp>
        <p:nvSpPr>
          <p:cNvPr id="4" name="矩形 3"/>
          <p:cNvSpPr/>
          <p:nvPr/>
        </p:nvSpPr>
        <p:spPr>
          <a:xfrm>
            <a:off x="153696" y="2572544"/>
            <a:ext cx="12402216" cy="5909310"/>
          </a:xfrm>
          <a:prstGeom prst="rect">
            <a:avLst/>
          </a:prstGeom>
        </p:spPr>
        <p:txBody>
          <a:bodyPr wrap="square">
            <a:spAutoFit/>
          </a:bodyPr>
          <a:lstStyle/>
          <a:p>
            <a:pPr indent="266700" algn="just">
              <a:lnSpc>
                <a:spcPct val="150000"/>
              </a:lnSpc>
              <a:spcAft>
                <a:spcPts val="0"/>
              </a:spcAft>
            </a:pPr>
            <a:r>
              <a:rPr lang="en-US" altLang="zh-CN" kern="100" dirty="0" smtClean="0">
                <a:latin typeface="Calibri" panose="020F0502020204030204" pitchFamily="34" charset="0"/>
                <a:ea typeface="宋体" panose="02010600030101010101" pitchFamily="2" charset="-122"/>
                <a:cs typeface="Times New Roman" panose="02020603050405020304" pitchFamily="18" charset="0"/>
              </a:rPr>
              <a:t> </a:t>
            </a:r>
            <a:r>
              <a:rPr lang="zh-CN" altLang="zh-CN" kern="100" dirty="0" smtClean="0">
                <a:latin typeface="宋体" panose="02010600030101010101" pitchFamily="2" charset="-122"/>
                <a:ea typeface="宋体" panose="02010600030101010101" pitchFamily="2" charset="-122"/>
                <a:cs typeface="Times New Roman" panose="02020603050405020304" pitchFamily="18" charset="0"/>
              </a:rPr>
              <a:t>学习策略</a:t>
            </a:r>
            <a:r>
              <a:rPr lang="zh-CN" altLang="zh-CN" kern="100" dirty="0">
                <a:latin typeface="宋体" panose="02010600030101010101" pitchFamily="2" charset="-122"/>
                <a:ea typeface="宋体" panose="02010600030101010101" pitchFamily="2" charset="-122"/>
                <a:cs typeface="Times New Roman" panose="02020603050405020304" pitchFamily="18" charset="0"/>
              </a:rPr>
              <a:t>指学习者为了提高学习的效果和效率，有目的、有意识地制订的</a:t>
            </a:r>
            <a:r>
              <a:rPr lang="zh-CN" altLang="zh-CN"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有关学习过程的复杂方案</a:t>
            </a:r>
            <a:r>
              <a:rPr lang="zh-CN" altLang="zh-CN" kern="100" dirty="0" smtClean="0">
                <a:latin typeface="宋体" panose="02010600030101010101" pitchFamily="2" charset="-122"/>
                <a:ea typeface="宋体" panose="02010600030101010101" pitchFamily="2" charset="-122"/>
                <a:cs typeface="Times New Roman" panose="02020603050405020304" pitchFamily="18" charset="0"/>
              </a:rPr>
              <a:t>。</a:t>
            </a:r>
            <a:endParaRPr lang="en-US" altLang="zh-CN" kern="100" dirty="0" smtClean="0">
              <a:latin typeface="宋体" panose="02010600030101010101" pitchFamily="2" charset="-122"/>
              <a:ea typeface="宋体" panose="02010600030101010101" pitchFamily="2" charset="-122"/>
              <a:cs typeface="Times New Roman" panose="02020603050405020304" pitchFamily="18" charset="0"/>
            </a:endParaRPr>
          </a:p>
          <a:p>
            <a:pPr indent="266700" algn="just">
              <a:lnSpc>
                <a:spcPct val="150000"/>
              </a:lnSpc>
              <a:spcAft>
                <a:spcPts val="0"/>
              </a:spcAft>
            </a:pPr>
            <a:r>
              <a:rPr lang="zh-CN" altLang="zh-CN" kern="100" dirty="0" smtClean="0">
                <a:latin typeface="宋体" panose="02010600030101010101" pitchFamily="2" charset="-122"/>
                <a:ea typeface="宋体" panose="02010600030101010101" pitchFamily="2" charset="-122"/>
                <a:cs typeface="Times New Roman" panose="02020603050405020304" pitchFamily="18" charset="0"/>
              </a:rPr>
              <a:t>学</a:t>
            </a:r>
            <a:r>
              <a:rPr lang="zh-CN" altLang="zh-CN" kern="100" dirty="0">
                <a:latin typeface="宋体" panose="02010600030101010101" pitchFamily="2" charset="-122"/>
                <a:ea typeface="宋体" panose="02010600030101010101" pitchFamily="2" charset="-122"/>
                <a:cs typeface="Times New Roman" panose="02020603050405020304" pitchFamily="18" charset="0"/>
              </a:rPr>
              <a:t>习策略具有如下特点</a:t>
            </a:r>
            <a:r>
              <a:rPr lang="zh-CN" altLang="zh-CN" kern="100" dirty="0" smtClean="0">
                <a:latin typeface="宋体" panose="02010600030101010101" pitchFamily="2" charset="-122"/>
                <a:ea typeface="宋体" panose="02010600030101010101" pitchFamily="2" charset="-122"/>
                <a:cs typeface="Times New Roman" panose="02020603050405020304" pitchFamily="18" charset="0"/>
              </a:rPr>
              <a:t>：</a:t>
            </a:r>
            <a:endParaRPr lang="en-US" altLang="zh-CN" kern="100" dirty="0" smtClean="0">
              <a:latin typeface="宋体" panose="02010600030101010101" pitchFamily="2" charset="-122"/>
              <a:ea typeface="宋体" panose="02010600030101010101" pitchFamily="2" charset="-122"/>
              <a:cs typeface="Times New Roman" panose="02020603050405020304" pitchFamily="18" charset="0"/>
            </a:endParaRPr>
          </a:p>
          <a:p>
            <a:pPr indent="266700" algn="just">
              <a:lnSpc>
                <a:spcPct val="150000"/>
              </a:lnSpc>
              <a:spcAft>
                <a:spcPts val="0"/>
              </a:spcAft>
            </a:pPr>
            <a:r>
              <a:rPr lang="en-US" altLang="zh-CN" b="1" dirty="0">
                <a:solidFill>
                  <a:srgbClr val="FF0000"/>
                </a:solidFill>
                <a:latin typeface="宋体" panose="02010600030101010101" pitchFamily="2" charset="-122"/>
                <a:ea typeface="宋体" panose="02010600030101010101" pitchFamily="2" charset="-122"/>
              </a:rPr>
              <a:t>1.</a:t>
            </a:r>
            <a:r>
              <a:rPr lang="zh-CN" altLang="zh-CN" b="1" dirty="0" smtClean="0">
                <a:solidFill>
                  <a:srgbClr val="FF0000"/>
                </a:solidFill>
                <a:latin typeface="宋体" panose="02010600030101010101" pitchFamily="2" charset="-122"/>
                <a:ea typeface="宋体" panose="02010600030101010101" pitchFamily="2" charset="-122"/>
              </a:rPr>
              <a:t>主动性</a:t>
            </a:r>
            <a:r>
              <a:rPr lang="zh-CN" altLang="en-US" dirty="0" smtClean="0">
                <a:latin typeface="宋体" panose="02010600030101010101" pitchFamily="2" charset="-122"/>
                <a:ea typeface="宋体" panose="02010600030101010101" pitchFamily="2" charset="-122"/>
              </a:rPr>
              <a:t>：学习者积极主动</a:t>
            </a:r>
            <a:endParaRPr lang="en-US" altLang="zh-CN" dirty="0" smtClean="0">
              <a:latin typeface="宋体" panose="02010600030101010101" pitchFamily="2" charset="-122"/>
              <a:ea typeface="宋体" panose="02010600030101010101" pitchFamily="2" charset="-122"/>
            </a:endParaRPr>
          </a:p>
          <a:p>
            <a:pPr indent="266700" algn="just">
              <a:lnSpc>
                <a:spcPct val="150000"/>
              </a:lnSpc>
              <a:spcAft>
                <a:spcPts val="0"/>
              </a:spcAft>
            </a:pPr>
            <a:r>
              <a:rPr lang="en-US" altLang="zh-CN" b="1" dirty="0" smtClean="0">
                <a:solidFill>
                  <a:srgbClr val="FF0000"/>
                </a:solidFill>
                <a:latin typeface="宋体" panose="02010600030101010101" pitchFamily="2" charset="-122"/>
                <a:ea typeface="宋体" panose="02010600030101010101" pitchFamily="2" charset="-122"/>
              </a:rPr>
              <a:t>2</a:t>
            </a:r>
            <a:r>
              <a:rPr lang="en-US" altLang="zh-CN" b="1" dirty="0">
                <a:solidFill>
                  <a:srgbClr val="FF0000"/>
                </a:solidFill>
                <a:latin typeface="宋体" panose="02010600030101010101" pitchFamily="2" charset="-122"/>
                <a:ea typeface="宋体" panose="02010600030101010101" pitchFamily="2" charset="-122"/>
              </a:rPr>
              <a:t>.</a:t>
            </a:r>
            <a:r>
              <a:rPr lang="zh-CN" altLang="zh-CN" b="1" dirty="0" smtClean="0">
                <a:solidFill>
                  <a:srgbClr val="FF0000"/>
                </a:solidFill>
                <a:latin typeface="宋体" panose="02010600030101010101" pitchFamily="2" charset="-122"/>
                <a:ea typeface="宋体" panose="02010600030101010101" pitchFamily="2" charset="-122"/>
              </a:rPr>
              <a:t>有效性</a:t>
            </a:r>
            <a:r>
              <a:rPr lang="zh-CN" altLang="en-US" dirty="0" smtClean="0">
                <a:latin typeface="宋体" panose="02010600030101010101" pitchFamily="2" charset="-122"/>
                <a:ea typeface="宋体" panose="02010600030101010101" pitchFamily="2" charset="-122"/>
              </a:rPr>
              <a:t>：有效学习需要学习策略</a:t>
            </a:r>
            <a:endParaRPr lang="en-US" altLang="zh-CN" dirty="0" smtClean="0">
              <a:latin typeface="宋体" panose="02010600030101010101" pitchFamily="2" charset="-122"/>
              <a:ea typeface="宋体" panose="02010600030101010101" pitchFamily="2" charset="-122"/>
            </a:endParaRPr>
          </a:p>
          <a:p>
            <a:pPr indent="266700" algn="just">
              <a:lnSpc>
                <a:spcPct val="150000"/>
              </a:lnSpc>
              <a:spcAft>
                <a:spcPts val="0"/>
              </a:spcAft>
            </a:pPr>
            <a:r>
              <a:rPr lang="en-US" altLang="zh-CN" b="1" dirty="0" smtClean="0">
                <a:solidFill>
                  <a:srgbClr val="FF0000"/>
                </a:solidFill>
                <a:latin typeface="宋体" panose="02010600030101010101" pitchFamily="2" charset="-122"/>
                <a:ea typeface="宋体" panose="02010600030101010101" pitchFamily="2" charset="-122"/>
              </a:rPr>
              <a:t>3</a:t>
            </a:r>
            <a:r>
              <a:rPr lang="en-US" altLang="zh-CN" b="1" dirty="0">
                <a:solidFill>
                  <a:srgbClr val="FF0000"/>
                </a:solidFill>
                <a:latin typeface="宋体" panose="02010600030101010101" pitchFamily="2" charset="-122"/>
                <a:ea typeface="宋体" panose="02010600030101010101" pitchFamily="2" charset="-122"/>
              </a:rPr>
              <a:t>.</a:t>
            </a:r>
            <a:r>
              <a:rPr lang="zh-CN" altLang="zh-CN" b="1" dirty="0">
                <a:solidFill>
                  <a:srgbClr val="FF0000"/>
                </a:solidFill>
                <a:latin typeface="宋体" panose="02010600030101010101" pitchFamily="2" charset="-122"/>
                <a:ea typeface="宋体" panose="02010600030101010101" pitchFamily="2" charset="-122"/>
              </a:rPr>
              <a:t>过程</a:t>
            </a:r>
            <a:r>
              <a:rPr lang="zh-CN" altLang="zh-CN" b="1" dirty="0" smtClean="0">
                <a:solidFill>
                  <a:srgbClr val="FF0000"/>
                </a:solidFill>
                <a:latin typeface="宋体" panose="02010600030101010101" pitchFamily="2" charset="-122"/>
                <a:ea typeface="宋体" panose="02010600030101010101" pitchFamily="2" charset="-122"/>
              </a:rPr>
              <a:t>性</a:t>
            </a:r>
            <a:r>
              <a:rPr lang="zh-CN" altLang="en-US" dirty="0" smtClean="0">
                <a:latin typeface="宋体" panose="02010600030101010101" pitchFamily="2" charset="-122"/>
                <a:ea typeface="宋体" panose="02010600030101010101" pitchFamily="2" charset="-122"/>
              </a:rPr>
              <a:t>：有关学习过程的</a:t>
            </a:r>
            <a:endParaRPr lang="en-US" altLang="zh-CN" dirty="0" smtClean="0">
              <a:latin typeface="宋体" panose="02010600030101010101" pitchFamily="2" charset="-122"/>
              <a:ea typeface="宋体" panose="02010600030101010101" pitchFamily="2" charset="-122"/>
            </a:endParaRPr>
          </a:p>
          <a:p>
            <a:pPr indent="266700" algn="just">
              <a:lnSpc>
                <a:spcPct val="150000"/>
              </a:lnSpc>
              <a:spcAft>
                <a:spcPts val="0"/>
              </a:spcAft>
            </a:pPr>
            <a:r>
              <a:rPr lang="en-US" altLang="zh-CN" b="1" dirty="0" smtClean="0">
                <a:solidFill>
                  <a:srgbClr val="FF0000"/>
                </a:solidFill>
                <a:latin typeface="宋体" panose="02010600030101010101" pitchFamily="2" charset="-122"/>
                <a:ea typeface="宋体" panose="02010600030101010101" pitchFamily="2" charset="-122"/>
              </a:rPr>
              <a:t>4</a:t>
            </a:r>
            <a:r>
              <a:rPr lang="en-US" altLang="zh-CN" b="1" dirty="0">
                <a:solidFill>
                  <a:srgbClr val="FF0000"/>
                </a:solidFill>
                <a:latin typeface="宋体" panose="02010600030101010101" pitchFamily="2" charset="-122"/>
                <a:ea typeface="宋体" panose="02010600030101010101" pitchFamily="2" charset="-122"/>
              </a:rPr>
              <a:t>.</a:t>
            </a:r>
            <a:r>
              <a:rPr lang="zh-CN" altLang="zh-CN" b="1" dirty="0">
                <a:solidFill>
                  <a:srgbClr val="FF0000"/>
                </a:solidFill>
                <a:latin typeface="宋体" panose="02010600030101010101" pitchFamily="2" charset="-122"/>
                <a:ea typeface="宋体" panose="02010600030101010101" pitchFamily="2" charset="-122"/>
              </a:rPr>
              <a:t>程序</a:t>
            </a:r>
            <a:r>
              <a:rPr lang="zh-CN" altLang="zh-CN" b="1" dirty="0" smtClean="0">
                <a:solidFill>
                  <a:srgbClr val="FF0000"/>
                </a:solidFill>
                <a:latin typeface="宋体" panose="02010600030101010101" pitchFamily="2" charset="-122"/>
                <a:ea typeface="宋体" panose="02010600030101010101" pitchFamily="2" charset="-122"/>
              </a:rPr>
              <a:t>性</a:t>
            </a:r>
            <a:r>
              <a:rPr lang="zh-CN" altLang="en-US" dirty="0" smtClean="0">
                <a:latin typeface="宋体" panose="02010600030101010101" pitchFamily="2" charset="-122"/>
                <a:ea typeface="宋体" panose="02010600030101010101" pitchFamily="2" charset="-122"/>
              </a:rPr>
              <a:t>：属于学习计划，程序性知识</a:t>
            </a:r>
            <a:endParaRPr lang="en-US" altLang="zh-CN" dirty="0" smtClean="0">
              <a:latin typeface="宋体" panose="02010600030101010101" pitchFamily="2" charset="-122"/>
              <a:ea typeface="宋体" panose="02010600030101010101" pitchFamily="2" charset="-122"/>
            </a:endParaRPr>
          </a:p>
        </p:txBody>
      </p:sp>
    </p:spTree>
  </p:cSld>
  <p:clrMapOvr>
    <a:masterClrMapping/>
  </p:clrMapOvr>
  <p:transition spd="med"/>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381720" y="844352"/>
            <a:ext cx="11953328" cy="830997"/>
          </a:xfrm>
          <a:prstGeom prst="rect">
            <a:avLst/>
          </a:prstGeom>
        </p:spPr>
        <p:txBody>
          <a:bodyPr wrap="square">
            <a:spAutoFit/>
          </a:bodyPr>
          <a:lstStyle/>
          <a:p>
            <a:pPr marL="0" marR="0" lvl="0" indent="0" algn="l" defTabSz="584200" rtl="0" eaLnBrk="0" fontAlgn="base" latinLnBrk="0" hangingPunct="0">
              <a:lnSpc>
                <a:spcPct val="150000"/>
              </a:lnSpc>
              <a:spcBef>
                <a:spcPct val="0"/>
              </a:spcBef>
              <a:spcAft>
                <a:spcPct val="0"/>
              </a:spcAft>
              <a:buClrTx/>
              <a:buSzTx/>
              <a:buFontTx/>
              <a:buNone/>
              <a:defRPr/>
            </a:pPr>
            <a:r>
              <a:rPr kumimoji="0" lang="zh-CN" altLang="en-US" sz="3200" b="1" i="0" u="none" strike="noStrike" kern="12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sym typeface="Helvetica Neue" charset="0"/>
              </a:rPr>
              <a:t>迈</a:t>
            </a:r>
            <a:r>
              <a:rPr kumimoji="0" lang="zh-CN" altLang="en-US" sz="3200" b="1"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克卡的分类</a:t>
            </a:r>
            <a:endParaRPr kumimoji="0" lang="zh-CN" altLang="en-US" sz="2800" b="0"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endParaRPr>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234" y="1708448"/>
            <a:ext cx="10935766" cy="7709135"/>
          </a:xfrm>
          <a:prstGeom prst="rect">
            <a:avLst/>
          </a:prstGeom>
        </p:spPr>
      </p:pic>
    </p:spTree>
  </p:cSld>
  <p:clrMapOvr>
    <a:masterClrMapping/>
  </p:clrMapOvr>
  <p:transition spd="med"/>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81720" y="412304"/>
            <a:ext cx="5976664" cy="919932"/>
          </a:xfrm>
          <a:prstGeom prst="rect">
            <a:avLst/>
          </a:prstGeom>
        </p:spPr>
        <p:txBody>
          <a:bodyPr wrap="square">
            <a:spAutoFit/>
          </a:bodyPr>
          <a:lstStyle/>
          <a:p>
            <a:pPr indent="203200" algn="just">
              <a:lnSpc>
                <a:spcPct val="172000"/>
              </a:lnSpc>
              <a:spcBef>
                <a:spcPts val="1300"/>
              </a:spcBef>
              <a:spcAft>
                <a:spcPts val="1300"/>
              </a:spcAft>
            </a:pPr>
            <a:r>
              <a:rPr lang="zh-CN" altLang="zh-CN" b="1" kern="100" dirty="0">
                <a:latin typeface="Calibri" panose="020F0502020204030204" pitchFamily="34" charset="0"/>
                <a:ea typeface="方正卡通简体"/>
              </a:rPr>
              <a:t>二、学习策略的</a:t>
            </a:r>
            <a:r>
              <a:rPr lang="zh-CN" altLang="zh-CN" b="1" kern="100" dirty="0" smtClean="0">
                <a:latin typeface="Calibri" panose="020F0502020204030204" pitchFamily="34" charset="0"/>
                <a:ea typeface="方正卡通简体"/>
              </a:rPr>
              <a:t>分类</a:t>
            </a:r>
            <a:endParaRPr lang="zh-CN" altLang="zh-CN" b="1" kern="100" dirty="0">
              <a:effectLst/>
              <a:latin typeface="Calibri" panose="020F0502020204030204" pitchFamily="34" charset="0"/>
              <a:ea typeface="方正卡通简体"/>
            </a:endParaRPr>
          </a:p>
        </p:txBody>
      </p:sp>
      <p:graphicFrame>
        <p:nvGraphicFramePr>
          <p:cNvPr id="3" name="表格 2"/>
          <p:cNvGraphicFramePr>
            <a:graphicFrameLocks noGrp="1"/>
          </p:cNvGraphicFramePr>
          <p:nvPr/>
        </p:nvGraphicFramePr>
        <p:xfrm>
          <a:off x="72007" y="1420416"/>
          <a:ext cx="12695089" cy="5760720"/>
        </p:xfrm>
        <a:graphic>
          <a:graphicData uri="http://schemas.openxmlformats.org/drawingml/2006/table">
            <a:tbl>
              <a:tblPr/>
              <a:tblGrid>
                <a:gridCol w="1574640">
                  <a:extLst>
                    <a:ext uri="{9D8B030D-6E8A-4147-A177-3AD203B41FA5}">
                      <a16:colId xmlns:a16="http://schemas.microsoft.com/office/drawing/2014/main" xmlns="" val="20000"/>
                    </a:ext>
                  </a:extLst>
                </a:gridCol>
                <a:gridCol w="2434013">
                  <a:extLst>
                    <a:ext uri="{9D8B030D-6E8A-4147-A177-3AD203B41FA5}">
                      <a16:colId xmlns:a16="http://schemas.microsoft.com/office/drawing/2014/main" xmlns="" val="20001"/>
                    </a:ext>
                  </a:extLst>
                </a:gridCol>
                <a:gridCol w="8686436">
                  <a:extLst>
                    <a:ext uri="{9D8B030D-6E8A-4147-A177-3AD203B41FA5}">
                      <a16:colId xmlns:a16="http://schemas.microsoft.com/office/drawing/2014/main" xmlns="" val="20002"/>
                    </a:ext>
                  </a:extLst>
                </a:gridCol>
              </a:tblGrid>
              <a:tr h="561308">
                <a:tc>
                  <a:txBody>
                    <a:bodyPr/>
                    <a:lstStyle/>
                    <a:p>
                      <a:pPr algn="ctr">
                        <a:lnSpc>
                          <a:spcPct val="150000"/>
                        </a:lnSpc>
                        <a:spcAft>
                          <a:spcPts val="0"/>
                        </a:spcAft>
                      </a:pPr>
                      <a:r>
                        <a:rPr lang="zh-CN" sz="2800" b="1" kern="100" dirty="0">
                          <a:effectLst/>
                          <a:latin typeface="Times New Roman" panose="02020603050405020304" pitchFamily="18" charset="0"/>
                          <a:ea typeface="仿宋_GB2312"/>
                        </a:rPr>
                        <a:t>学习策略</a:t>
                      </a:r>
                      <a:endParaRPr lang="zh-CN" sz="280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266700" algn="ctr">
                        <a:lnSpc>
                          <a:spcPct val="150000"/>
                        </a:lnSpc>
                        <a:spcAft>
                          <a:spcPts val="0"/>
                        </a:spcAft>
                      </a:pPr>
                      <a:r>
                        <a:rPr lang="zh-CN" sz="2800" b="1" kern="100" dirty="0">
                          <a:effectLst/>
                          <a:latin typeface="Times New Roman" panose="02020603050405020304" pitchFamily="18" charset="0"/>
                          <a:ea typeface="仿宋_GB2312"/>
                        </a:rPr>
                        <a:t>分类</a:t>
                      </a:r>
                      <a:endParaRPr lang="zh-CN" sz="280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50000"/>
                        </a:lnSpc>
                        <a:spcAft>
                          <a:spcPts val="0"/>
                        </a:spcAft>
                      </a:pPr>
                      <a:r>
                        <a:rPr lang="zh-CN" sz="2800" b="1" kern="100" dirty="0">
                          <a:effectLst/>
                          <a:latin typeface="Times New Roman" panose="02020603050405020304" pitchFamily="18" charset="0"/>
                          <a:ea typeface="仿宋_GB2312"/>
                        </a:rPr>
                        <a:t>内容或方法</a:t>
                      </a:r>
                      <a:endParaRPr lang="zh-CN" sz="280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xmlns="" val="10000"/>
                  </a:ext>
                </a:extLst>
              </a:tr>
              <a:tr h="789803">
                <a:tc rowSpan="3">
                  <a:txBody>
                    <a:bodyPr/>
                    <a:lstStyle/>
                    <a:p>
                      <a:pPr algn="ctr">
                        <a:lnSpc>
                          <a:spcPct val="150000"/>
                        </a:lnSpc>
                        <a:spcAft>
                          <a:spcPts val="0"/>
                        </a:spcAft>
                      </a:pPr>
                      <a:r>
                        <a:rPr lang="zh-CN" sz="2800" b="1" kern="100">
                          <a:effectLst/>
                          <a:latin typeface="Times New Roman" panose="02020603050405020304" pitchFamily="18" charset="0"/>
                          <a:ea typeface="仿宋_GB2312"/>
                        </a:rPr>
                        <a:t>认知策略</a:t>
                      </a:r>
                      <a:endParaRPr lang="zh-CN" sz="28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b="1" kern="100" dirty="0">
                          <a:effectLst/>
                          <a:latin typeface="Times New Roman" panose="02020603050405020304" pitchFamily="18" charset="0"/>
                          <a:ea typeface="仿宋_GB2312"/>
                        </a:rPr>
                        <a:t>复述策略</a:t>
                      </a:r>
                      <a:endParaRPr lang="zh-CN" sz="280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800" kern="100" dirty="0">
                          <a:effectLst/>
                          <a:latin typeface="仿宋_GB2312"/>
                          <a:ea typeface="宋体" panose="02010600030101010101" pitchFamily="2" charset="-122"/>
                        </a:rPr>
                        <a:t>    </a:t>
                      </a:r>
                      <a:r>
                        <a:rPr lang="zh-CN" sz="2800" kern="100" dirty="0">
                          <a:effectLst/>
                          <a:latin typeface="Times New Roman" panose="02020603050405020304" pitchFamily="18" charset="0"/>
                          <a:ea typeface="仿宋_GB2312"/>
                        </a:rPr>
                        <a:t>利用无意识记和有意识记；排除抑制干扰；整体记忆与分段记忆；多种感官参与；画线、圈点批</a:t>
                      </a:r>
                      <a:r>
                        <a:rPr lang="zh-CN" sz="2800" kern="100" dirty="0" smtClean="0">
                          <a:effectLst/>
                          <a:latin typeface="Times New Roman" panose="02020603050405020304" pitchFamily="18" charset="0"/>
                          <a:ea typeface="仿宋_GB2312"/>
                        </a:rPr>
                        <a:t>注</a:t>
                      </a:r>
                      <a:r>
                        <a:rPr lang="zh-CN" altLang="en-US" sz="2800" kern="100" dirty="0" smtClean="0">
                          <a:effectLst/>
                          <a:latin typeface="Times New Roman" panose="02020603050405020304" pitchFamily="18" charset="0"/>
                          <a:ea typeface="仿宋_GB2312"/>
                        </a:rPr>
                        <a:t>；</a:t>
                      </a:r>
                      <a:r>
                        <a:rPr lang="zh-CN" altLang="en-US" sz="2800" b="1" kern="100" dirty="0" smtClean="0">
                          <a:effectLst/>
                          <a:latin typeface="Times New Roman" panose="02020603050405020304" pitchFamily="18" charset="0"/>
                          <a:ea typeface="仿宋_GB2312"/>
                        </a:rPr>
                        <a:t>过度学习</a:t>
                      </a:r>
                      <a:r>
                        <a:rPr lang="zh-CN" sz="2800" kern="100" dirty="0" smtClean="0">
                          <a:effectLst/>
                          <a:latin typeface="Times New Roman" panose="02020603050405020304" pitchFamily="18" charset="0"/>
                          <a:ea typeface="仿宋_GB2312"/>
                        </a:rPr>
                        <a:t>等</a:t>
                      </a:r>
                      <a:r>
                        <a:rPr lang="zh-CN" sz="2800" kern="100" dirty="0">
                          <a:effectLst/>
                          <a:latin typeface="Times New Roman" panose="02020603050405020304" pitchFamily="18" charset="0"/>
                          <a:ea typeface="仿宋_GB2312"/>
                        </a:rPr>
                        <a:t>。</a:t>
                      </a:r>
                      <a:endParaRPr lang="zh-CN" sz="280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009247">
                <a:tc vMerge="1">
                  <a:txBody>
                    <a:bodyPr/>
                    <a:lstStyle/>
                    <a:p>
                      <a:endParaRPr lang="zh-CN"/>
                    </a:p>
                  </a:txBody>
                  <a:tcPr/>
                </a:tc>
                <a:tc>
                  <a:txBody>
                    <a:bodyPr/>
                    <a:lstStyle/>
                    <a:p>
                      <a:pPr algn="ctr">
                        <a:lnSpc>
                          <a:spcPct val="150000"/>
                        </a:lnSpc>
                        <a:spcAft>
                          <a:spcPts val="0"/>
                        </a:spcAft>
                      </a:pPr>
                      <a:r>
                        <a:rPr lang="zh-CN" sz="2800" b="1" kern="100" dirty="0">
                          <a:effectLst/>
                          <a:latin typeface="Times New Roman" panose="02020603050405020304" pitchFamily="18" charset="0"/>
                          <a:ea typeface="仿宋_GB2312"/>
                        </a:rPr>
                        <a:t>精细加工策略</a:t>
                      </a:r>
                      <a:endParaRPr lang="zh-CN" sz="280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800" kern="100" dirty="0">
                          <a:effectLst/>
                          <a:latin typeface="仿宋_GB2312"/>
                          <a:ea typeface="宋体" panose="02010600030101010101" pitchFamily="2" charset="-122"/>
                        </a:rPr>
                        <a:t>    </a:t>
                      </a:r>
                      <a:r>
                        <a:rPr lang="zh-CN" sz="2800" kern="100" dirty="0">
                          <a:effectLst/>
                          <a:latin typeface="Times New Roman" panose="02020603050405020304" pitchFamily="18" charset="0"/>
                          <a:ea typeface="仿宋_GB2312"/>
                        </a:rPr>
                        <a:t>记忆术（如位置记忆法、缩减与编歌诀、谐音联想法、关键词法、视觉联想）；做笔记；提问；生成性学习；利用背景知识，联系实际等。</a:t>
                      </a:r>
                      <a:endParaRPr lang="zh-CN" sz="280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672831">
                <a:tc vMerge="1">
                  <a:txBody>
                    <a:bodyPr/>
                    <a:lstStyle/>
                    <a:p>
                      <a:endParaRPr lang="zh-CN"/>
                    </a:p>
                  </a:txBody>
                  <a:tcPr/>
                </a:tc>
                <a:tc>
                  <a:txBody>
                    <a:bodyPr/>
                    <a:lstStyle/>
                    <a:p>
                      <a:pPr algn="ctr">
                        <a:lnSpc>
                          <a:spcPct val="150000"/>
                        </a:lnSpc>
                        <a:spcAft>
                          <a:spcPts val="0"/>
                        </a:spcAft>
                      </a:pPr>
                      <a:r>
                        <a:rPr lang="zh-CN" sz="2800" b="1" kern="100" dirty="0">
                          <a:effectLst/>
                          <a:latin typeface="Times New Roman" panose="02020603050405020304" pitchFamily="18" charset="0"/>
                          <a:ea typeface="仿宋_GB2312"/>
                        </a:rPr>
                        <a:t>组织策略</a:t>
                      </a:r>
                      <a:endParaRPr lang="zh-CN" sz="280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800" kern="100" dirty="0">
                          <a:effectLst/>
                          <a:latin typeface="仿宋_GB2312"/>
                          <a:ea typeface="宋体" panose="02010600030101010101" pitchFamily="2" charset="-122"/>
                        </a:rPr>
                        <a:t>    </a:t>
                      </a:r>
                      <a:r>
                        <a:rPr lang="zh-CN" sz="2800" kern="100" dirty="0">
                          <a:effectLst/>
                          <a:latin typeface="Times New Roman" panose="02020603050405020304" pitchFamily="18" charset="0"/>
                          <a:ea typeface="仿宋_GB2312"/>
                        </a:rPr>
                        <a:t>列提纲；利用图形（系统结构图、流程图、模型图、网络关系图等）；利用表格（一览表、双向表）等</a:t>
                      </a:r>
                      <a:endParaRPr lang="zh-CN" sz="280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4" name="矩形 3"/>
          <p:cNvSpPr/>
          <p:nvPr/>
        </p:nvSpPr>
        <p:spPr>
          <a:xfrm>
            <a:off x="93688" y="7082655"/>
            <a:ext cx="12648244" cy="2593980"/>
          </a:xfrm>
          <a:prstGeom prst="rect">
            <a:avLst/>
          </a:prstGeom>
        </p:spPr>
        <p:txBody>
          <a:bodyPr wrap="square">
            <a:spAutoFit/>
          </a:bodyPr>
          <a:lstStyle/>
          <a:p>
            <a:pPr indent="457200">
              <a:lnSpc>
                <a:spcPct val="150000"/>
              </a:lnSpc>
            </a:pPr>
            <a:r>
              <a:rPr lang="zh-CN" altLang="en-US" sz="2800" b="1" dirty="0"/>
              <a:t>精细加工策略</a:t>
            </a:r>
            <a:r>
              <a:rPr lang="zh-CN" altLang="en-US" sz="2800" dirty="0"/>
              <a:t>是一种将</a:t>
            </a:r>
            <a:r>
              <a:rPr lang="zh-CN" altLang="en-US" sz="2800" b="1" dirty="0">
                <a:solidFill>
                  <a:srgbClr val="FF0000"/>
                </a:solidFill>
              </a:rPr>
              <a:t>新学材料与头脑中已有知识联系起来</a:t>
            </a:r>
            <a:r>
              <a:rPr lang="zh-CN" altLang="en-US" sz="2800" dirty="0"/>
              <a:t>从而增加新信息意义的深层加工策略</a:t>
            </a:r>
            <a:r>
              <a:rPr lang="zh-CN" altLang="en-US" sz="2800" dirty="0" smtClean="0"/>
              <a:t>。</a:t>
            </a:r>
            <a:endParaRPr lang="en-US" altLang="zh-CN" sz="2800" dirty="0" smtClean="0"/>
          </a:p>
          <a:p>
            <a:pPr indent="457200">
              <a:lnSpc>
                <a:spcPct val="150000"/>
              </a:lnSpc>
            </a:pPr>
            <a:r>
              <a:rPr lang="zh-CN" altLang="en-US" sz="2800" b="1" dirty="0"/>
              <a:t>组织策略</a:t>
            </a:r>
            <a:r>
              <a:rPr lang="zh-CN" altLang="en-US" sz="2800" dirty="0"/>
              <a:t>是整合所学</a:t>
            </a:r>
            <a:r>
              <a:rPr lang="zh-CN" altLang="en-US" sz="2800" b="1" dirty="0">
                <a:solidFill>
                  <a:srgbClr val="FF0000"/>
                </a:solidFill>
              </a:rPr>
              <a:t>新知识之间、新旧知识之间</a:t>
            </a:r>
            <a:r>
              <a:rPr lang="zh-CN" altLang="en-US" sz="2800" dirty="0"/>
              <a:t>的内在联系，形成新的知识结构。</a:t>
            </a:r>
          </a:p>
        </p:txBody>
      </p:sp>
    </p:spTree>
  </p:cSld>
  <p:clrMapOvr>
    <a:masterClrMapping/>
  </p:clrMapOvr>
  <p:transition spd="med"/>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712" y="1060376"/>
            <a:ext cx="12536029" cy="7702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4882" y="700336"/>
            <a:ext cx="8393280"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525736" y="5452864"/>
            <a:ext cx="12098848" cy="1815882"/>
          </a:xfrm>
          <a:prstGeom prst="rect">
            <a:avLst/>
          </a:prstGeom>
        </p:spPr>
        <p:txBody>
          <a:bodyPr wrap="square">
            <a:spAutoFit/>
          </a:bodyPr>
          <a:lstStyle/>
          <a:p>
            <a:pPr indent="457200"/>
            <a:r>
              <a:rPr lang="zh-CN" altLang="en-US" sz="2800" dirty="0">
                <a:latin typeface="宋体" panose="02010600030101010101" pitchFamily="2" charset="-122"/>
                <a:ea typeface="宋体" panose="02010600030101010101" pitchFamily="2" charset="-122"/>
              </a:rPr>
              <a:t>人们倾向于记住开始的事情，其原因可能是，由于我们对首先呈现的项目倾注了更多的注意和心理努力，造成了首因效应（</a:t>
            </a:r>
            <a:r>
              <a:rPr lang="en-US" altLang="zh-CN" sz="2800" dirty="0">
                <a:latin typeface="宋体" panose="02010600030101010101" pitchFamily="2" charset="-122"/>
                <a:ea typeface="宋体" panose="02010600030101010101" pitchFamily="2" charset="-122"/>
              </a:rPr>
              <a:t>primacy effect</a:t>
            </a:r>
            <a:r>
              <a:rPr lang="zh-CN" altLang="en-US" sz="2800" dirty="0" smtClean="0">
                <a:latin typeface="宋体" panose="02010600030101010101" pitchFamily="2" charset="-122"/>
                <a:ea typeface="宋体" panose="02010600030101010101" pitchFamily="2" charset="-122"/>
              </a:rPr>
              <a:t>）。通</a:t>
            </a:r>
            <a:r>
              <a:rPr lang="zh-CN" altLang="en-US" sz="2800" dirty="0">
                <a:latin typeface="宋体" panose="02010600030101010101" pitchFamily="2" charset="-122"/>
                <a:ea typeface="宋体" panose="02010600030101010101" pitchFamily="2" charset="-122"/>
              </a:rPr>
              <a:t>常，比较多的心理努力花在首先呈现的项目上。另外，由于在最末了的项目和测验之间几乎不存在其他信息的干扰，造成了近因效应（</a:t>
            </a:r>
            <a:r>
              <a:rPr lang="en-US" altLang="zh-CN" sz="2800" dirty="0" err="1">
                <a:latin typeface="宋体" panose="02010600030101010101" pitchFamily="2" charset="-122"/>
                <a:ea typeface="宋体" panose="02010600030101010101" pitchFamily="2" charset="-122"/>
              </a:rPr>
              <a:t>recency</a:t>
            </a:r>
            <a:r>
              <a:rPr lang="en-US" altLang="zh-CN" sz="2800" dirty="0">
                <a:latin typeface="宋体" panose="02010600030101010101" pitchFamily="2" charset="-122"/>
                <a:ea typeface="宋体" panose="02010600030101010101" pitchFamily="2" charset="-122"/>
              </a:rPr>
              <a:t> effect</a:t>
            </a:r>
            <a:r>
              <a:rPr lang="zh-CN" altLang="en-US" sz="2800" dirty="0">
                <a:latin typeface="宋体" panose="02010600030101010101" pitchFamily="2" charset="-122"/>
                <a:ea typeface="宋体" panose="02010600030101010101" pitchFamily="2" charset="-122"/>
              </a:rPr>
              <a:t>）</a:t>
            </a:r>
          </a:p>
        </p:txBody>
      </p:sp>
      <p:sp>
        <p:nvSpPr>
          <p:cNvPr id="3" name="矩形 2"/>
          <p:cNvSpPr/>
          <p:nvPr/>
        </p:nvSpPr>
        <p:spPr>
          <a:xfrm>
            <a:off x="525736" y="7325072"/>
            <a:ext cx="12063814" cy="2221762"/>
          </a:xfrm>
          <a:prstGeom prst="rect">
            <a:avLst/>
          </a:prstGeom>
        </p:spPr>
        <p:txBody>
          <a:bodyPr wrap="square">
            <a:spAutoFit/>
          </a:bodyPr>
          <a:lstStyle/>
          <a:p>
            <a:pPr indent="457200">
              <a:lnSpc>
                <a:spcPct val="150000"/>
              </a:lnSpc>
            </a:pPr>
            <a:r>
              <a:rPr lang="zh-CN" altLang="en-US" sz="2400" b="1" dirty="0">
                <a:solidFill>
                  <a:srgbClr val="FF0000"/>
                </a:solidFill>
                <a:latin typeface="宋体" panose="02010600030101010101" pitchFamily="2" charset="-122"/>
                <a:ea typeface="宋体" panose="02010600030101010101" pitchFamily="2" charset="-122"/>
              </a:rPr>
              <a:t>首因效应的理论依据是最先得到的信息不受前摄抑制的干扰，因此信息输入头脑时形成的印象鲜明又强烈</a:t>
            </a:r>
            <a:r>
              <a:rPr lang="zh-CN" altLang="en-US" sz="2400" b="1" dirty="0" smtClean="0">
                <a:solidFill>
                  <a:srgbClr val="FF0000"/>
                </a:solidFill>
                <a:latin typeface="宋体" panose="02010600030101010101" pitchFamily="2" charset="-122"/>
                <a:ea typeface="宋体" panose="02010600030101010101" pitchFamily="2" charset="-122"/>
              </a:rPr>
              <a:t>。</a:t>
            </a:r>
            <a:endParaRPr lang="en-US" altLang="zh-CN" sz="2400" b="1" dirty="0" smtClean="0">
              <a:solidFill>
                <a:srgbClr val="FF0000"/>
              </a:solidFill>
              <a:latin typeface="宋体" panose="02010600030101010101" pitchFamily="2" charset="-122"/>
              <a:ea typeface="宋体" panose="02010600030101010101" pitchFamily="2" charset="-122"/>
            </a:endParaRPr>
          </a:p>
          <a:p>
            <a:pPr indent="457200">
              <a:lnSpc>
                <a:spcPct val="150000"/>
              </a:lnSpc>
            </a:pPr>
            <a:r>
              <a:rPr lang="zh-CN" altLang="en-US" sz="2400" b="1" dirty="0" smtClean="0">
                <a:solidFill>
                  <a:srgbClr val="FF0000"/>
                </a:solidFill>
                <a:latin typeface="宋体" panose="02010600030101010101" pitchFamily="2" charset="-122"/>
                <a:ea typeface="宋体" panose="02010600030101010101" pitchFamily="2" charset="-122"/>
              </a:rPr>
              <a:t>近</a:t>
            </a:r>
            <a:r>
              <a:rPr lang="zh-CN" altLang="en-US" sz="2400" b="1" dirty="0">
                <a:solidFill>
                  <a:srgbClr val="FF0000"/>
                </a:solidFill>
                <a:latin typeface="宋体" panose="02010600030101010101" pitchFamily="2" charset="-122"/>
                <a:ea typeface="宋体" panose="02010600030101010101" pitchFamily="2" charset="-122"/>
              </a:rPr>
              <a:t>因效应的理论根据是新近提供的信息不受倒摄抑制的干扰，在头脑中形成的印象比较深刻、鲜明，能影响原有的印象。</a:t>
            </a: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53513"/>
            <a:ext cx="11593288" cy="8897175"/>
          </a:xfrm>
          <a:prstGeom prst="rect">
            <a:avLst/>
          </a:prstGeom>
        </p:spPr>
      </p:pic>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6279" y="3868688"/>
            <a:ext cx="2369763" cy="1897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5926336" y="2663735"/>
            <a:ext cx="4824536" cy="400110"/>
          </a:xfrm>
          <a:prstGeom prst="rect">
            <a:avLst/>
          </a:prstGeom>
        </p:spPr>
        <p:txBody>
          <a:bodyPr wrap="square">
            <a:spAutoFit/>
          </a:bodyPr>
          <a:lstStyle/>
          <a:p>
            <a:r>
              <a:rPr lang="zh-CN" altLang="en-US" sz="2000" b="1" dirty="0" smtClean="0">
                <a:solidFill>
                  <a:srgbClr val="FF0000"/>
                </a:solidFill>
                <a:latin typeface="宋体" panose="02010600030101010101" pitchFamily="2" charset="-122"/>
                <a:ea typeface="宋体" panose="02010600030101010101" pitchFamily="2" charset="-122"/>
              </a:rPr>
              <a:t>能进行延迟性</a:t>
            </a:r>
            <a:r>
              <a:rPr lang="zh-CN" altLang="en-US" sz="2000" b="1" dirty="0">
                <a:solidFill>
                  <a:srgbClr val="FF0000"/>
                </a:solidFill>
                <a:latin typeface="宋体" panose="02010600030101010101" pitchFamily="2" charset="-122"/>
                <a:ea typeface="宋体" panose="02010600030101010101" pitchFamily="2" charset="-122"/>
              </a:rPr>
              <a:t>模仿、象征性的活动或游</a:t>
            </a:r>
            <a:r>
              <a:rPr lang="zh-CN" altLang="en-US" sz="2000" b="1" dirty="0" smtClean="0">
                <a:solidFill>
                  <a:srgbClr val="FF0000"/>
                </a:solidFill>
                <a:latin typeface="宋体" panose="02010600030101010101" pitchFamily="2" charset="-122"/>
                <a:ea typeface="宋体" panose="02010600030101010101" pitchFamily="2" charset="-122"/>
              </a:rPr>
              <a:t>戏</a:t>
            </a:r>
            <a:endParaRPr lang="zh-CN" altLang="en-US" sz="2000" b="1" dirty="0">
              <a:solidFill>
                <a:srgbClr val="FF0000"/>
              </a:solidFill>
              <a:latin typeface="宋体" panose="02010600030101010101" pitchFamily="2" charset="-122"/>
              <a:ea typeface="宋体" panose="02010600030101010101" pitchFamily="2" charset="-122"/>
            </a:endParaRPr>
          </a:p>
        </p:txBody>
      </p:sp>
      <p:sp>
        <p:nvSpPr>
          <p:cNvPr id="5" name="矩形 4"/>
          <p:cNvSpPr/>
          <p:nvPr/>
        </p:nvSpPr>
        <p:spPr>
          <a:xfrm>
            <a:off x="8734648" y="1348408"/>
            <a:ext cx="2016224" cy="400110"/>
          </a:xfrm>
          <a:prstGeom prst="rect">
            <a:avLst/>
          </a:prstGeom>
        </p:spPr>
        <p:txBody>
          <a:bodyPr wrap="square">
            <a:spAutoFit/>
          </a:bodyPr>
          <a:lstStyle/>
          <a:p>
            <a:r>
              <a:rPr lang="zh-CN" altLang="en-US" sz="2000" b="1" dirty="0" smtClean="0">
                <a:solidFill>
                  <a:srgbClr val="FF0000"/>
                </a:solidFill>
                <a:latin typeface="宋体" panose="02010600030101010101" pitchFamily="2" charset="-122"/>
                <a:ea typeface="宋体" panose="02010600030101010101" pitchFamily="2" charset="-122"/>
              </a:rPr>
              <a:t>延迟模仿的产生</a:t>
            </a:r>
            <a:endParaRPr lang="zh-CN" altLang="en-US" sz="2000" b="1" dirty="0">
              <a:solidFill>
                <a:srgbClr val="FF0000"/>
              </a:solidFill>
              <a:latin typeface="宋体" panose="02010600030101010101" pitchFamily="2" charset="-122"/>
              <a:ea typeface="宋体" panose="02010600030101010101" pitchFamily="2" charset="-122"/>
            </a:endParaRPr>
          </a:p>
        </p:txBody>
      </p:sp>
      <p:sp>
        <p:nvSpPr>
          <p:cNvPr id="4" name="矩形 3"/>
          <p:cNvSpPr/>
          <p:nvPr/>
        </p:nvSpPr>
        <p:spPr>
          <a:xfrm>
            <a:off x="165696" y="5884912"/>
            <a:ext cx="2232248" cy="35394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zh-CN" altLang="en-US" sz="1600" b="1" dirty="0" smtClean="0">
                <a:latin typeface="宋体" panose="02010600030101010101" pitchFamily="2" charset="-122"/>
                <a:ea typeface="宋体" panose="02010600030101010101" pitchFamily="2" charset="-122"/>
              </a:rPr>
              <a:t>可逆</a:t>
            </a:r>
            <a:r>
              <a:rPr lang="zh-CN" altLang="en-US" sz="1600" b="1" dirty="0">
                <a:latin typeface="宋体" panose="02010600030101010101" pitchFamily="2" charset="-122"/>
                <a:ea typeface="宋体" panose="02010600030101010101" pitchFamily="2" charset="-122"/>
              </a:rPr>
              <a:t>与补偿。这个阶段的儿童不仅具备了逆向性的可逆思维，而且具备了补偿性的可逆思维。如，对于“在天平的一边加一点东西，天平就失去平衡。怎样使天平重新平衡”的问题，他们不仅能考虑把所加的重量拿走（逆向性），而且也能考虑移动天平的加重盘子使它靠近支点，即使力臂缩短（补偿性）。</a:t>
            </a:r>
          </a:p>
        </p:txBody>
      </p:sp>
      <p:cxnSp>
        <p:nvCxnSpPr>
          <p:cNvPr id="11" name="直接箭头连接符 10"/>
          <p:cNvCxnSpPr/>
          <p:nvPr/>
        </p:nvCxnSpPr>
        <p:spPr bwMode="auto">
          <a:xfrm flipH="1" flipV="1">
            <a:off x="2397944" y="7757120"/>
            <a:ext cx="936104" cy="504056"/>
          </a:xfrm>
          <a:prstGeom prst="straightConnector1">
            <a:avLst/>
          </a:prstGeom>
          <a:solidFill>
            <a:srgbClr val="FFFFFF"/>
          </a:solidFill>
          <a:ln w="25400" cap="flat" cmpd="sng" algn="ctr">
            <a:solidFill>
              <a:schemeClr val="accent1"/>
            </a:solidFill>
            <a:prstDash val="solid"/>
            <a:round/>
            <a:headEnd type="none" w="med" len="med"/>
            <a:tailEnd type="triangle"/>
          </a:ln>
          <a:effectLst>
            <a:outerShdw blurRad="38100" dist="25400" dir="5400000" algn="ctr" rotWithShape="0">
              <a:srgbClr val="000000">
                <a:alpha val="50000"/>
              </a:srgbClr>
            </a:outerShdw>
          </a:effectLst>
        </p:spPr>
      </p:cxnSp>
    </p:spTree>
  </p:cSld>
  <p:clrMapOvr>
    <a:masterClrMapping/>
  </p:clrMapOvr>
  <p:transition spd="med"/>
</p:sld>
</file>

<file path=ppt/slides/slide14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367904" y="836367"/>
            <a:ext cx="12313368" cy="6924973"/>
          </a:xfrm>
          <a:prstGeom prst="rect">
            <a:avLst/>
          </a:prstGeom>
        </p:spPr>
        <p:txBody>
          <a:bodyPr wrap="square">
            <a:spAutoFit/>
          </a:bodyPr>
          <a:lstStyle/>
          <a:p>
            <a:pPr marL="0" marR="0" lvl="0" indent="0" algn="l" defTabSz="584200" rtl="0" eaLnBrk="0" fontAlgn="base" latinLnBrk="0" hangingPunct="0">
              <a:lnSpc>
                <a:spcPct val="150000"/>
              </a:lnSpc>
              <a:spcBef>
                <a:spcPct val="0"/>
              </a:spcBef>
              <a:spcAft>
                <a:spcPct val="0"/>
              </a:spcAft>
              <a:buClrTx/>
              <a:buSzTx/>
              <a:buFontTx/>
              <a:buNone/>
              <a:defRPr/>
            </a:pPr>
            <a:r>
              <a:rPr kumimoji="0" lang="zh-CN" altLang="en-US" sz="4000" b="1"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二、元认知策略</a:t>
            </a:r>
          </a:p>
          <a:p>
            <a:pPr marL="0" marR="0" lvl="0" indent="457200" algn="l" defTabSz="584200" rtl="0" eaLnBrk="0" fontAlgn="base" latinLnBrk="0" hangingPunct="0">
              <a:lnSpc>
                <a:spcPct val="150000"/>
              </a:lnSpc>
              <a:spcBef>
                <a:spcPct val="0"/>
              </a:spcBef>
              <a:spcAft>
                <a:spcPct val="0"/>
              </a:spcAft>
              <a:buClrTx/>
              <a:buSzTx/>
              <a:buFontTx/>
              <a:buNone/>
              <a:defRPr/>
            </a:pPr>
            <a:r>
              <a:rPr kumimoji="0" lang="zh-CN" altLang="en-US" sz="3200" b="0"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“元认知”是美国心理学家弗拉维尔于</a:t>
            </a:r>
            <a:r>
              <a:rPr kumimoji="0" lang="en-US" altLang="zh-CN" sz="3200" b="0"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20</a:t>
            </a:r>
            <a:r>
              <a:rPr kumimoji="0" lang="zh-CN" altLang="en-US" sz="3200" b="0"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世纪</a:t>
            </a:r>
            <a:r>
              <a:rPr kumimoji="0" lang="en-US" altLang="zh-CN" sz="3200" b="0"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70</a:t>
            </a:r>
            <a:r>
              <a:rPr kumimoji="0" lang="zh-CN" altLang="en-US" sz="3200" b="0"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年代提出来的。元认知策略是学习者对自己认知</a:t>
            </a:r>
            <a:r>
              <a:rPr kumimoji="0" lang="zh-CN" altLang="en-US" sz="3200" b="0" i="0" u="none" strike="noStrike" kern="12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sym typeface="Helvetica Neue" charset="0"/>
              </a:rPr>
              <a:t>过程</a:t>
            </a:r>
            <a:r>
              <a:rPr kumimoji="0" lang="zh-CN" altLang="en-US" sz="3200" b="0"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的认知策略，是对自己认知过程的理解和控制的策略，有助于学习者有效安排和调节学习过程。</a:t>
            </a:r>
          </a:p>
          <a:p>
            <a:pPr marL="0" marR="0" lvl="0" indent="457200" algn="l" defTabSz="584200" rtl="0" eaLnBrk="0" fontAlgn="base" latinLnBrk="0" hangingPunct="0">
              <a:lnSpc>
                <a:spcPct val="150000"/>
              </a:lnSpc>
              <a:spcBef>
                <a:spcPct val="0"/>
              </a:spcBef>
              <a:spcAft>
                <a:spcPct val="0"/>
              </a:spcAft>
              <a:buClrTx/>
              <a:buSzTx/>
              <a:buFontTx/>
              <a:buNone/>
              <a:defRPr/>
            </a:pPr>
            <a:r>
              <a:rPr kumimoji="0" lang="zh-CN" altLang="en-US" sz="3200" b="1"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（一）元认知的含义与特点</a:t>
            </a:r>
          </a:p>
          <a:p>
            <a:pPr marL="0" marR="0" lvl="0" indent="457200" algn="l" defTabSz="584200" rtl="0" eaLnBrk="0" fontAlgn="base" latinLnBrk="0" hangingPunct="0">
              <a:lnSpc>
                <a:spcPct val="150000"/>
              </a:lnSpc>
              <a:spcBef>
                <a:spcPct val="0"/>
              </a:spcBef>
              <a:spcAft>
                <a:spcPct val="0"/>
              </a:spcAft>
              <a:buClrTx/>
              <a:buSzTx/>
              <a:buFontTx/>
              <a:buNone/>
              <a:defRPr/>
            </a:pPr>
            <a:r>
              <a:rPr kumimoji="0" lang="en-US" altLang="zh-CN" sz="3200" b="1"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1. </a:t>
            </a:r>
            <a:r>
              <a:rPr kumimoji="0" lang="zh-CN" altLang="en-US" sz="3200" b="1"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元认知的含义</a:t>
            </a:r>
          </a:p>
          <a:p>
            <a:pPr marL="0" marR="0" lvl="0" indent="457200" algn="l" defTabSz="584200" rtl="0" eaLnBrk="0" fontAlgn="base" latinLnBrk="0" hangingPunct="0">
              <a:lnSpc>
                <a:spcPct val="150000"/>
              </a:lnSpc>
              <a:spcBef>
                <a:spcPct val="0"/>
              </a:spcBef>
              <a:spcAft>
                <a:spcPct val="0"/>
              </a:spcAft>
              <a:buClrTx/>
              <a:buSzTx/>
              <a:buFontTx/>
              <a:buNone/>
              <a:defRPr/>
            </a:pPr>
            <a:r>
              <a:rPr kumimoji="0" lang="zh-CN" altLang="en-US" sz="3200" b="0"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 </a:t>
            </a:r>
            <a:r>
              <a:rPr kumimoji="0" lang="zh-CN" altLang="en-US" sz="32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sym typeface="Helvetica Neue" charset="0"/>
              </a:rPr>
              <a:t>所谓元认知是对自身认知的认知</a:t>
            </a:r>
            <a:r>
              <a:rPr kumimoji="0" lang="zh-CN" altLang="en-US" sz="3200" b="0"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。具体地说，就是个人对自</a:t>
            </a:r>
            <a:r>
              <a:rPr kumimoji="0" lang="zh-CN" altLang="en-US" sz="32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sym typeface="Helvetica Neue" charset="0"/>
              </a:rPr>
              <a:t>己的认知过程及结果</a:t>
            </a:r>
            <a:r>
              <a:rPr kumimoji="0" lang="zh-CN" altLang="en-US" sz="3200" b="0"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的意识与控制。元</a:t>
            </a:r>
            <a:r>
              <a:rPr kumimoji="0" lang="zh-CN" altLang="en-US" sz="3200" b="0" i="0" u="none" strike="noStrike" kern="12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sym typeface="Helvetica Neue" charset="0"/>
              </a:rPr>
              <a:t>认知</a:t>
            </a:r>
            <a:r>
              <a:rPr kumimoji="0" lang="zh-CN" altLang="en-US" sz="3200" b="0"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不是人天生就有的，而是在长期的学习活动中逐步发展起来的</a:t>
            </a:r>
            <a:r>
              <a:rPr kumimoji="0" lang="zh-CN" altLang="en-US" sz="3200" b="0" i="0" u="none" strike="noStrike" kern="12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sym typeface="Helvetica Neue" charset="0"/>
              </a:rPr>
              <a:t>。</a:t>
            </a:r>
            <a:endParaRPr kumimoji="0" lang="zh-CN" altLang="en-US" sz="3200" b="0"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endParaRPr>
          </a:p>
        </p:txBody>
      </p:sp>
    </p:spTree>
  </p:cSld>
  <p:clrMapOvr>
    <a:masterClrMapping/>
  </p:clrMapOvr>
  <p:transition spd="med"/>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367904" y="700336"/>
            <a:ext cx="12313368" cy="6624891"/>
          </a:xfrm>
          <a:prstGeom prst="rect">
            <a:avLst/>
          </a:prstGeom>
        </p:spPr>
        <p:txBody>
          <a:bodyPr wrap="square">
            <a:spAutoFit/>
          </a:bodyPr>
          <a:lstStyle/>
          <a:p>
            <a:pPr marL="0" marR="0" lvl="0" indent="0" algn="l" defTabSz="584200" rtl="0" eaLnBrk="0" fontAlgn="base" latinLnBrk="0" hangingPunct="0">
              <a:lnSpc>
                <a:spcPct val="150000"/>
              </a:lnSpc>
              <a:spcBef>
                <a:spcPct val="0"/>
              </a:spcBef>
              <a:spcAft>
                <a:spcPct val="0"/>
              </a:spcAft>
              <a:buClrTx/>
              <a:buSzTx/>
              <a:buFontTx/>
              <a:buNone/>
              <a:defRPr/>
            </a:pPr>
            <a:r>
              <a:rPr kumimoji="0" lang="en-US" altLang="zh-CN" sz="3200" b="1" i="0" u="none" strike="noStrike" kern="12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sym typeface="Helvetica Neue" charset="0"/>
              </a:rPr>
              <a:t>2</a:t>
            </a:r>
            <a:r>
              <a:rPr kumimoji="0" lang="en-US" altLang="zh-CN" sz="3200" b="1"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 </a:t>
            </a:r>
            <a:r>
              <a:rPr kumimoji="0" lang="zh-CN" altLang="en-US" sz="3200" b="1"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元认知的构成</a:t>
            </a:r>
          </a:p>
          <a:p>
            <a:pPr marL="0" marR="0" lvl="0" indent="457200" algn="l" defTabSz="584200" rtl="0" eaLnBrk="0" fontAlgn="base" latinLnBrk="0" hangingPunct="0">
              <a:lnSpc>
                <a:spcPct val="150000"/>
              </a:lnSpc>
              <a:spcBef>
                <a:spcPct val="0"/>
              </a:spcBef>
              <a:spcAft>
                <a:spcPct val="0"/>
              </a:spcAft>
              <a:buClrTx/>
              <a:buSzTx/>
              <a:buFontTx/>
              <a:buNone/>
              <a:defRPr/>
            </a:pPr>
            <a:r>
              <a:rPr kumimoji="0" lang="zh-CN" altLang="en-US" sz="3200" b="0"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根据弗拉维尔的观点，元认知（</a:t>
            </a:r>
            <a:r>
              <a:rPr kumimoji="0" lang="en-US" altLang="zh-CN" sz="3200" b="0"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metacognitive</a:t>
            </a:r>
            <a:r>
              <a:rPr kumimoji="0" lang="zh-CN" altLang="en-US" sz="3200" b="0"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）就是</a:t>
            </a:r>
            <a:r>
              <a:rPr kumimoji="0" lang="zh-CN" altLang="en-US" sz="32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sym typeface="Helvetica Neue" charset="0"/>
              </a:rPr>
              <a:t>对认知的认知</a:t>
            </a:r>
            <a:r>
              <a:rPr kumimoji="0" lang="zh-CN" altLang="en-US" sz="3200" b="0"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，具体地说，是关于个人自己认知过程的知识和调节这些过程的能力，对思维和学习活动的知识认知和控</a:t>
            </a:r>
            <a:r>
              <a:rPr kumimoji="0" lang="zh-CN" altLang="en-US" sz="3200" b="0" i="0" u="none" strike="noStrike" kern="12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sym typeface="Helvetica Neue" charset="0"/>
              </a:rPr>
              <a:t>制</a:t>
            </a:r>
            <a:r>
              <a:rPr kumimoji="0" lang="zh-CN" altLang="en-US" sz="3200" b="0"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a:t>
            </a:r>
            <a:r>
              <a:rPr kumimoji="0" lang="zh-CN" altLang="en-US" sz="3200" b="0" i="0" u="none" strike="noStrike" kern="12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sym typeface="Helvetica Neue" charset="0"/>
              </a:rPr>
              <a:t>他</a:t>
            </a:r>
            <a:r>
              <a:rPr kumimoji="0" lang="zh-CN" altLang="en-US" sz="3200" b="0"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认为，元认知具有两个独立但又相互联系的成分：</a:t>
            </a:r>
            <a:r>
              <a:rPr kumimoji="0" lang="zh-CN" altLang="en-US" sz="32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sym typeface="Helvetica Neue" charset="0"/>
              </a:rPr>
              <a:t>①对认知过程的知识和观念（存储在长时记忆中）</a:t>
            </a:r>
            <a:r>
              <a:rPr kumimoji="0" lang="zh-CN" altLang="en-US" sz="3200" b="0"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a:t>
            </a:r>
            <a:r>
              <a:rPr kumimoji="0" lang="zh-CN" altLang="en-US" sz="32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sym typeface="Helvetica Neue" charset="0"/>
              </a:rPr>
              <a:t>②对认知行为的调节和控制（存储在工作记忆中）。</a:t>
            </a:r>
            <a:r>
              <a:rPr kumimoji="0" lang="zh-CN" altLang="en-US" sz="3200" b="0"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元认知知识是对有效完成任务所需的技能、策略及其来源的意识</a:t>
            </a:r>
            <a:r>
              <a:rPr kumimoji="0" lang="en-US" altLang="zh-CN" sz="3200" b="0"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a:t>
            </a:r>
            <a:r>
              <a:rPr kumimoji="0" lang="zh-CN" altLang="en-US" sz="3200" b="0"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知道做什么；元认知控制则是运用自我监控机制确保任务能成功地完成</a:t>
            </a:r>
            <a:r>
              <a:rPr kumimoji="0" lang="en-US" altLang="zh-CN" sz="3200" b="0"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a:t>
            </a:r>
            <a:r>
              <a:rPr kumimoji="0" lang="zh-CN" altLang="en-US" sz="3200" b="0"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知道何时、如何做什么</a:t>
            </a:r>
            <a:r>
              <a:rPr kumimoji="0" lang="zh-CN" altLang="en-US" sz="3200" b="0" i="0" u="none" strike="noStrike" kern="12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sym typeface="Helvetica Neue" charset="0"/>
              </a:rPr>
              <a:t>。</a:t>
            </a:r>
            <a:endParaRPr kumimoji="0" lang="en-US" altLang="zh-CN" sz="3200" b="0" i="0" u="none" strike="noStrike" kern="12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sym typeface="Helvetica Neue" charset="0"/>
            </a:endParaRPr>
          </a:p>
        </p:txBody>
      </p:sp>
      <p:sp>
        <p:nvSpPr>
          <p:cNvPr id="2" name="矩形 1"/>
          <p:cNvSpPr/>
          <p:nvPr/>
        </p:nvSpPr>
        <p:spPr>
          <a:xfrm>
            <a:off x="813768" y="7613104"/>
            <a:ext cx="11593288" cy="1655453"/>
          </a:xfrm>
          <a:prstGeom prst="rect">
            <a:avLst/>
          </a:prstGeom>
        </p:spPr>
        <p:txBody>
          <a:bodyPr wrap="square">
            <a:spAutoFit/>
          </a:bodyPr>
          <a:lstStyle/>
          <a:p>
            <a:pPr marL="0" marR="0" lvl="0" indent="0" algn="l" defTabSz="584200" rtl="0" eaLnBrk="0" fontAlgn="base" latinLnBrk="0" hangingPunct="0">
              <a:lnSpc>
                <a:spcPct val="150000"/>
              </a:lnSpc>
              <a:spcBef>
                <a:spcPct val="0"/>
              </a:spcBef>
              <a:spcAft>
                <a:spcPct val="0"/>
              </a:spcAft>
              <a:buClrTx/>
              <a:buSzTx/>
              <a:buFontTx/>
              <a:buNone/>
              <a:defRPr/>
            </a:pPr>
            <a:r>
              <a:rPr kumimoji="0" lang="zh-CN" altLang="en-US" sz="3600" b="0" i="0" u="none" strike="noStrike" kern="1200" cap="none" spc="0" normalizeH="0" baseline="0" noProof="0" dirty="0">
                <a:ln>
                  <a:noFill/>
                </a:ln>
                <a:solidFill>
                  <a:srgbClr val="000000"/>
                </a:solidFill>
                <a:effectLst/>
                <a:uLnTx/>
                <a:uFillTx/>
                <a:latin typeface="Helvetica Neue" charset="0"/>
                <a:sym typeface="Helvetica Neue" charset="0"/>
              </a:rPr>
              <a:t>元认知可以分为三个成分：元认知知识、元认知体验和元认知监控。</a:t>
            </a:r>
          </a:p>
        </p:txBody>
      </p:sp>
    </p:spTree>
  </p:cSld>
  <p:clrMapOvr>
    <a:masterClrMapping/>
  </p:clrMapOvr>
  <p:transition spd="med"/>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88" y="1348408"/>
            <a:ext cx="12849896" cy="6912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38" y="700336"/>
            <a:ext cx="12913863" cy="8712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81720" y="412304"/>
            <a:ext cx="5976664" cy="919932"/>
          </a:xfrm>
          <a:prstGeom prst="rect">
            <a:avLst/>
          </a:prstGeom>
        </p:spPr>
        <p:txBody>
          <a:bodyPr wrap="square">
            <a:spAutoFit/>
          </a:bodyPr>
          <a:lstStyle/>
          <a:p>
            <a:pPr indent="203200" algn="just">
              <a:lnSpc>
                <a:spcPct val="172000"/>
              </a:lnSpc>
              <a:spcBef>
                <a:spcPts val="1300"/>
              </a:spcBef>
              <a:spcAft>
                <a:spcPts val="1300"/>
              </a:spcAft>
            </a:pPr>
            <a:r>
              <a:rPr lang="zh-CN" altLang="zh-CN" b="1" kern="100" dirty="0">
                <a:latin typeface="Calibri" panose="020F0502020204030204" pitchFamily="34" charset="0"/>
                <a:ea typeface="方正卡通简体"/>
              </a:rPr>
              <a:t>二、学习策略的</a:t>
            </a:r>
            <a:r>
              <a:rPr lang="zh-CN" altLang="zh-CN" b="1" kern="100" dirty="0" smtClean="0">
                <a:latin typeface="Calibri" panose="020F0502020204030204" pitchFamily="34" charset="0"/>
                <a:ea typeface="方正卡通简体"/>
              </a:rPr>
              <a:t>分类</a:t>
            </a:r>
            <a:endParaRPr lang="zh-CN" altLang="zh-CN" b="1" kern="100" dirty="0">
              <a:effectLst/>
              <a:latin typeface="Calibri" panose="020F0502020204030204" pitchFamily="34" charset="0"/>
              <a:ea typeface="方正卡通简体"/>
            </a:endParaRPr>
          </a:p>
        </p:txBody>
      </p:sp>
      <p:graphicFrame>
        <p:nvGraphicFramePr>
          <p:cNvPr id="3" name="表格 2"/>
          <p:cNvGraphicFramePr>
            <a:graphicFrameLocks noGrp="1"/>
          </p:cNvGraphicFramePr>
          <p:nvPr/>
        </p:nvGraphicFramePr>
        <p:xfrm>
          <a:off x="237702" y="1588328"/>
          <a:ext cx="12529394" cy="7254240"/>
        </p:xfrm>
        <a:graphic>
          <a:graphicData uri="http://schemas.openxmlformats.org/drawingml/2006/table">
            <a:tbl>
              <a:tblPr/>
              <a:tblGrid>
                <a:gridCol w="1554088">
                  <a:extLst>
                    <a:ext uri="{9D8B030D-6E8A-4147-A177-3AD203B41FA5}">
                      <a16:colId xmlns:a16="http://schemas.microsoft.com/office/drawing/2014/main" xmlns="" val="20000"/>
                    </a:ext>
                  </a:extLst>
                </a:gridCol>
                <a:gridCol w="2402245">
                  <a:extLst>
                    <a:ext uri="{9D8B030D-6E8A-4147-A177-3AD203B41FA5}">
                      <a16:colId xmlns:a16="http://schemas.microsoft.com/office/drawing/2014/main" xmlns="" val="20001"/>
                    </a:ext>
                  </a:extLst>
                </a:gridCol>
                <a:gridCol w="8573061">
                  <a:extLst>
                    <a:ext uri="{9D8B030D-6E8A-4147-A177-3AD203B41FA5}">
                      <a16:colId xmlns:a16="http://schemas.microsoft.com/office/drawing/2014/main" xmlns="" val="20002"/>
                    </a:ext>
                  </a:extLst>
                </a:gridCol>
              </a:tblGrid>
              <a:tr h="561308">
                <a:tc>
                  <a:txBody>
                    <a:bodyPr/>
                    <a:lstStyle/>
                    <a:p>
                      <a:pPr algn="ctr">
                        <a:spcAft>
                          <a:spcPts val="0"/>
                        </a:spcAft>
                      </a:pPr>
                      <a:r>
                        <a:rPr lang="zh-CN" sz="2800" b="1" kern="100" dirty="0">
                          <a:effectLst/>
                          <a:latin typeface="Times New Roman" panose="02020603050405020304" pitchFamily="18" charset="0"/>
                          <a:ea typeface="仿宋_GB2312"/>
                        </a:rPr>
                        <a:t>学习策略</a:t>
                      </a:r>
                      <a:endParaRPr lang="zh-CN" sz="280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266700" algn="ctr">
                        <a:spcAft>
                          <a:spcPts val="0"/>
                        </a:spcAft>
                      </a:pPr>
                      <a:r>
                        <a:rPr lang="zh-CN" sz="2800" b="1" kern="100" dirty="0">
                          <a:effectLst/>
                          <a:latin typeface="Times New Roman" panose="02020603050405020304" pitchFamily="18" charset="0"/>
                          <a:ea typeface="仿宋_GB2312"/>
                        </a:rPr>
                        <a:t>分类</a:t>
                      </a:r>
                      <a:endParaRPr lang="zh-CN" sz="280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zh-CN" sz="2800" b="1" kern="100" dirty="0">
                          <a:effectLst/>
                          <a:latin typeface="Times New Roman" panose="02020603050405020304" pitchFamily="18" charset="0"/>
                          <a:ea typeface="仿宋_GB2312"/>
                        </a:rPr>
                        <a:t>内容或方法</a:t>
                      </a:r>
                      <a:endParaRPr lang="zh-CN" sz="280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xmlns="" val="10000"/>
                  </a:ext>
                </a:extLst>
              </a:tr>
              <a:tr h="561308">
                <a:tc rowSpan="4">
                  <a:txBody>
                    <a:bodyPr/>
                    <a:lstStyle/>
                    <a:p>
                      <a:pPr algn="ctr">
                        <a:lnSpc>
                          <a:spcPct val="150000"/>
                        </a:lnSpc>
                        <a:spcAft>
                          <a:spcPts val="0"/>
                        </a:spcAft>
                      </a:pPr>
                      <a:r>
                        <a:rPr lang="zh-CN" sz="2800" b="1" kern="100" dirty="0">
                          <a:effectLst/>
                          <a:latin typeface="Times New Roman" panose="02020603050405020304" pitchFamily="18" charset="0"/>
                          <a:ea typeface="仿宋_GB2312"/>
                        </a:rPr>
                        <a:t>资源管理策略</a:t>
                      </a:r>
                      <a:endParaRPr lang="zh-CN" sz="280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b="1" kern="100" dirty="0">
                          <a:effectLst/>
                          <a:latin typeface="Times New Roman" panose="02020603050405020304" pitchFamily="18" charset="0"/>
                          <a:ea typeface="仿宋_GB2312"/>
                        </a:rPr>
                        <a:t>时间管理策略</a:t>
                      </a:r>
                      <a:endParaRPr lang="zh-CN" sz="280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800" kern="100" dirty="0">
                          <a:effectLst/>
                          <a:latin typeface="仿宋_GB2312"/>
                          <a:ea typeface="宋体" panose="02010600030101010101" pitchFamily="2" charset="-122"/>
                        </a:rPr>
                        <a:t>    </a:t>
                      </a:r>
                      <a:r>
                        <a:rPr lang="zh-CN" sz="2800" kern="100" dirty="0">
                          <a:effectLst/>
                          <a:latin typeface="Times New Roman" panose="02020603050405020304" pitchFamily="18" charset="0"/>
                          <a:ea typeface="仿宋_GB2312"/>
                        </a:rPr>
                        <a:t>统筹安排学习时间；高效利用最佳时间；灵活利用零碎时间。</a:t>
                      </a:r>
                      <a:endParaRPr lang="zh-CN" sz="280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122614">
                <a:tc vMerge="1">
                  <a:txBody>
                    <a:bodyPr/>
                    <a:lstStyle/>
                    <a:p>
                      <a:endParaRPr lang="zh-CN"/>
                    </a:p>
                  </a:txBody>
                  <a:tcPr/>
                </a:tc>
                <a:tc>
                  <a:txBody>
                    <a:bodyPr/>
                    <a:lstStyle/>
                    <a:p>
                      <a:pPr algn="ctr">
                        <a:lnSpc>
                          <a:spcPct val="150000"/>
                        </a:lnSpc>
                        <a:spcAft>
                          <a:spcPts val="0"/>
                        </a:spcAft>
                      </a:pPr>
                      <a:r>
                        <a:rPr lang="zh-CN" sz="2800" b="1" kern="100">
                          <a:effectLst/>
                          <a:latin typeface="Times New Roman" panose="02020603050405020304" pitchFamily="18" charset="0"/>
                          <a:ea typeface="仿宋_GB2312"/>
                        </a:rPr>
                        <a:t>环境管理策略</a:t>
                      </a:r>
                      <a:endParaRPr lang="zh-CN" sz="28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800" kern="100" dirty="0">
                          <a:effectLst/>
                          <a:latin typeface="仿宋_GB2312"/>
                          <a:ea typeface="宋体" panose="02010600030101010101" pitchFamily="2" charset="-122"/>
                        </a:rPr>
                        <a:t>    </a:t>
                      </a:r>
                      <a:r>
                        <a:rPr lang="zh-CN" sz="2800" kern="100" dirty="0">
                          <a:effectLst/>
                          <a:latin typeface="Times New Roman" panose="02020603050405020304" pitchFamily="18" charset="0"/>
                          <a:ea typeface="仿宋_GB2312"/>
                        </a:rPr>
                        <a:t>注意调节自然条件（如流通的空气、适宜的温度，明亮的光线以及和谐的色彩等）；设计好学习的空间（如空间范围、室内布置、用具摆放）。</a:t>
                      </a:r>
                      <a:endParaRPr lang="zh-CN" sz="280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872485">
                <a:tc vMerge="1">
                  <a:txBody>
                    <a:bodyPr/>
                    <a:lstStyle/>
                    <a:p>
                      <a:endParaRPr lang="zh-CN"/>
                    </a:p>
                  </a:txBody>
                  <a:tcPr/>
                </a:tc>
                <a:tc>
                  <a:txBody>
                    <a:bodyPr/>
                    <a:lstStyle/>
                    <a:p>
                      <a:pPr algn="ctr">
                        <a:lnSpc>
                          <a:spcPct val="150000"/>
                        </a:lnSpc>
                        <a:spcAft>
                          <a:spcPts val="0"/>
                        </a:spcAft>
                      </a:pPr>
                      <a:r>
                        <a:rPr lang="zh-CN" sz="2800" b="1" kern="100">
                          <a:effectLst/>
                          <a:latin typeface="Times New Roman" panose="02020603050405020304" pitchFamily="18" charset="0"/>
                          <a:ea typeface="仿宋_GB2312"/>
                        </a:rPr>
                        <a:t>努力管理策略</a:t>
                      </a:r>
                      <a:endParaRPr lang="zh-CN" sz="28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800" kern="100" dirty="0">
                          <a:effectLst/>
                          <a:latin typeface="仿宋_GB2312"/>
                          <a:ea typeface="宋体" panose="02010600030101010101" pitchFamily="2" charset="-122"/>
                        </a:rPr>
                        <a:t>    </a:t>
                      </a:r>
                      <a:r>
                        <a:rPr lang="zh-CN" sz="2800" kern="100" dirty="0">
                          <a:effectLst/>
                          <a:latin typeface="Times New Roman" panose="02020603050405020304" pitchFamily="18" charset="0"/>
                          <a:ea typeface="仿宋_GB2312"/>
                        </a:rPr>
                        <a:t>激发内在动机；树立良好信念；选择有挑战性的任务；调节成败标准；正确认识成败的原因；自我奖励。</a:t>
                      </a:r>
                      <a:endParaRPr lang="zh-CN" sz="280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672831">
                <a:tc vMerge="1">
                  <a:txBody>
                    <a:bodyPr/>
                    <a:lstStyle/>
                    <a:p>
                      <a:endParaRPr lang="zh-CN"/>
                    </a:p>
                  </a:txBody>
                  <a:tcPr/>
                </a:tc>
                <a:tc>
                  <a:txBody>
                    <a:bodyPr/>
                    <a:lstStyle/>
                    <a:p>
                      <a:pPr algn="ctr">
                        <a:lnSpc>
                          <a:spcPct val="150000"/>
                        </a:lnSpc>
                        <a:spcAft>
                          <a:spcPts val="0"/>
                        </a:spcAft>
                      </a:pPr>
                      <a:r>
                        <a:rPr lang="zh-CN" sz="2800" b="1" kern="100">
                          <a:effectLst/>
                          <a:latin typeface="Times New Roman" panose="02020603050405020304" pitchFamily="18" charset="0"/>
                          <a:ea typeface="仿宋_GB2312"/>
                        </a:rPr>
                        <a:t>资源利用策略</a:t>
                      </a:r>
                      <a:endParaRPr lang="zh-CN" sz="28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800" kern="100" dirty="0">
                          <a:effectLst/>
                          <a:latin typeface="仿宋_GB2312"/>
                          <a:ea typeface="宋体" panose="02010600030101010101" pitchFamily="2" charset="-122"/>
                        </a:rPr>
                        <a:t>    </a:t>
                      </a:r>
                      <a:r>
                        <a:rPr lang="zh-CN" sz="2800" kern="100" dirty="0">
                          <a:effectLst/>
                          <a:latin typeface="Times New Roman" panose="02020603050405020304" pitchFamily="18" charset="0"/>
                          <a:ea typeface="仿宋_GB2312"/>
                        </a:rPr>
                        <a:t>学习工具的利用；社会性人力资源的利用（老师的帮助、同学间的合作和探讨等）。</a:t>
                      </a:r>
                      <a:endParaRPr lang="zh-CN" sz="280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Tree>
  </p:cSld>
  <p:clrMapOvr>
    <a:masterClrMapping/>
  </p:clrMapOvr>
  <p:transition spd="med"/>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2469952" y="628328"/>
            <a:ext cx="8136904" cy="823623"/>
          </a:xfrm>
          <a:prstGeom prst="rect">
            <a:avLst/>
          </a:prstGeom>
        </p:spPr>
        <p:txBody>
          <a:bodyPr wrap="square">
            <a:spAutoFit/>
          </a:bodyPr>
          <a:lstStyle/>
          <a:p>
            <a:pPr algn="ctr">
              <a:lnSpc>
                <a:spcPct val="132000"/>
              </a:lnSpc>
              <a:spcBef>
                <a:spcPts val="1200"/>
              </a:spcBef>
              <a:spcAft>
                <a:spcPts val="320"/>
              </a:spcAft>
            </a:pPr>
            <a:r>
              <a:rPr lang="zh-CN" altLang="zh-CN" b="1" kern="100" dirty="0">
                <a:latin typeface="Cambria" panose="02040503050406030204" pitchFamily="18" charset="0"/>
                <a:ea typeface="方正粗倩简体"/>
                <a:cs typeface="Times New Roman" panose="02020603050405020304" pitchFamily="18" charset="0"/>
              </a:rPr>
              <a:t>第三节　学习策略的训练与培养</a:t>
            </a:r>
            <a:endParaRPr lang="zh-CN" altLang="zh-CN" b="1" kern="100" dirty="0">
              <a:effectLst/>
              <a:latin typeface="Cambria" panose="02040503050406030204" pitchFamily="18" charset="0"/>
              <a:ea typeface="方正粗倩简体"/>
              <a:cs typeface="Times New Roman" panose="02020603050405020304" pitchFamily="18" charset="0"/>
            </a:endParaRPr>
          </a:p>
        </p:txBody>
      </p:sp>
      <p:sp>
        <p:nvSpPr>
          <p:cNvPr id="3" name="矩形 2"/>
          <p:cNvSpPr/>
          <p:nvPr/>
        </p:nvSpPr>
        <p:spPr>
          <a:xfrm>
            <a:off x="732552" y="1580604"/>
            <a:ext cx="6921976" cy="919932"/>
          </a:xfrm>
          <a:prstGeom prst="rect">
            <a:avLst/>
          </a:prstGeom>
        </p:spPr>
        <p:txBody>
          <a:bodyPr wrap="square">
            <a:spAutoFit/>
          </a:bodyPr>
          <a:lstStyle/>
          <a:p>
            <a:pPr indent="203200" algn="just">
              <a:lnSpc>
                <a:spcPct val="172000"/>
              </a:lnSpc>
              <a:spcBef>
                <a:spcPts val="1300"/>
              </a:spcBef>
              <a:spcAft>
                <a:spcPts val="1300"/>
              </a:spcAft>
            </a:pPr>
            <a:r>
              <a:rPr lang="zh-CN" altLang="zh-CN" b="1" kern="100" dirty="0">
                <a:latin typeface="Calibri" panose="020F0502020204030204" pitchFamily="34" charset="0"/>
                <a:ea typeface="方正卡通简体"/>
              </a:rPr>
              <a:t>一、学习策略训练的</a:t>
            </a:r>
            <a:r>
              <a:rPr lang="zh-CN" altLang="zh-CN" b="1" kern="100" dirty="0" smtClean="0">
                <a:latin typeface="Calibri" panose="020F0502020204030204" pitchFamily="34" charset="0"/>
                <a:ea typeface="方正卡通简体"/>
              </a:rPr>
              <a:t>原则</a:t>
            </a:r>
            <a:r>
              <a:rPr lang="en-US" altLang="zh-CN" b="1" kern="100" dirty="0" smtClean="0">
                <a:latin typeface="Calibri" panose="020F0502020204030204" pitchFamily="34" charset="0"/>
                <a:ea typeface="方正卡通简体"/>
              </a:rPr>
              <a:t> </a:t>
            </a:r>
            <a:endParaRPr lang="zh-CN" altLang="zh-CN" b="1" kern="100" dirty="0">
              <a:effectLst/>
              <a:latin typeface="Calibri" panose="020F0502020204030204" pitchFamily="34" charset="0"/>
              <a:ea typeface="方正卡通简体"/>
            </a:endParaRPr>
          </a:p>
        </p:txBody>
      </p:sp>
      <p:sp>
        <p:nvSpPr>
          <p:cNvPr id="4" name="矩形 3"/>
          <p:cNvSpPr/>
          <p:nvPr/>
        </p:nvSpPr>
        <p:spPr>
          <a:xfrm>
            <a:off x="669752" y="2711906"/>
            <a:ext cx="11881320" cy="6740307"/>
          </a:xfrm>
          <a:prstGeom prst="rect">
            <a:avLst/>
          </a:prstGeom>
        </p:spPr>
        <p:txBody>
          <a:bodyPr wrap="square">
            <a:spAutoFit/>
          </a:bodyPr>
          <a:lstStyle/>
          <a:p>
            <a:pPr lvl="0" indent="266700" algn="just" latinLnBrk="0">
              <a:lnSpc>
                <a:spcPct val="150000"/>
              </a:lnSpc>
              <a:spcAft>
                <a:spcPts val="0"/>
              </a:spcAft>
            </a:pPr>
            <a:r>
              <a:rPr lang="en-US" altLang="zh-CN" kern="100" dirty="0">
                <a:solidFill>
                  <a:srgbClr val="FF0000"/>
                </a:solidFill>
                <a:latin typeface="Calibri" panose="020F0502020204030204" pitchFamily="34" charset="0"/>
                <a:ea typeface="宋体" panose="02010600030101010101" pitchFamily="2" charset="-122"/>
                <a:cs typeface="Times New Roman" panose="02020603050405020304" pitchFamily="18" charset="0"/>
              </a:rPr>
              <a:t>1.</a:t>
            </a:r>
            <a:r>
              <a:rPr lang="zh-CN" altLang="zh-CN" b="1" kern="100" dirty="0">
                <a:solidFill>
                  <a:srgbClr val="FF0000"/>
                </a:solidFill>
                <a:latin typeface="Calibri" panose="020F0502020204030204" pitchFamily="34" charset="0"/>
                <a:ea typeface="宋体" panose="02010600030101010101" pitchFamily="2" charset="-122"/>
                <a:cs typeface="Times New Roman" panose="02020603050405020304" pitchFamily="18" charset="0"/>
              </a:rPr>
              <a:t>主</a:t>
            </a:r>
            <a:r>
              <a:rPr lang="zh-CN" altLang="zh-CN" b="1" kern="100" dirty="0">
                <a:latin typeface="Calibri" panose="020F0502020204030204" pitchFamily="34" charset="0"/>
                <a:ea typeface="宋体" panose="02010600030101010101" pitchFamily="2" charset="-122"/>
                <a:cs typeface="Times New Roman" panose="02020603050405020304" pitchFamily="18" charset="0"/>
              </a:rPr>
              <a:t>体性原则</a:t>
            </a:r>
            <a:r>
              <a:rPr lang="zh-CN" altLang="en-US" kern="100" dirty="0">
                <a:latin typeface="Calibri" panose="020F0502020204030204" pitchFamily="34" charset="0"/>
                <a:ea typeface="宋体" panose="02010600030101010101" pitchFamily="2" charset="-122"/>
                <a:cs typeface="Times New Roman" panose="02020603050405020304" pitchFamily="18" charset="0"/>
              </a:rPr>
              <a:t>：发挥和促进学生的主体作</a:t>
            </a:r>
            <a:r>
              <a:rPr lang="zh-CN" altLang="en-US" kern="100" dirty="0" smtClean="0">
                <a:latin typeface="Calibri" panose="020F0502020204030204" pitchFamily="34" charset="0"/>
                <a:ea typeface="宋体" panose="02010600030101010101" pitchFamily="2" charset="-122"/>
                <a:cs typeface="Times New Roman" panose="02020603050405020304" pitchFamily="18" charset="0"/>
              </a:rPr>
              <a:t>用。</a:t>
            </a:r>
            <a:endParaRPr lang="en-US" altLang="zh-CN" kern="100" dirty="0">
              <a:latin typeface="Calibri" panose="020F0502020204030204" pitchFamily="34" charset="0"/>
              <a:ea typeface="宋体" panose="02010600030101010101" pitchFamily="2" charset="-122"/>
              <a:cs typeface="Times New Roman" panose="02020603050405020304" pitchFamily="18" charset="0"/>
            </a:endParaRPr>
          </a:p>
          <a:p>
            <a:pPr lvl="0" indent="266700" algn="just" latinLnBrk="0">
              <a:lnSpc>
                <a:spcPct val="150000"/>
              </a:lnSpc>
              <a:spcAft>
                <a:spcPts val="0"/>
              </a:spcAft>
            </a:pPr>
            <a:r>
              <a:rPr lang="en-US" altLang="zh-CN" kern="100" dirty="0">
                <a:latin typeface="Calibri" panose="020F0502020204030204" pitchFamily="34" charset="0"/>
                <a:ea typeface="宋体" panose="02010600030101010101" pitchFamily="2" charset="-122"/>
                <a:cs typeface="Times New Roman" panose="02020603050405020304" pitchFamily="18" charset="0"/>
              </a:rPr>
              <a:t>2.</a:t>
            </a:r>
            <a:r>
              <a:rPr lang="zh-CN" altLang="zh-CN" b="1" kern="100" dirty="0">
                <a:latin typeface="Calibri" panose="020F0502020204030204" pitchFamily="34" charset="0"/>
                <a:ea typeface="宋体" panose="02010600030101010101" pitchFamily="2" charset="-122"/>
                <a:cs typeface="Times New Roman" panose="02020603050405020304" pitchFamily="18" charset="0"/>
              </a:rPr>
              <a:t>内</a:t>
            </a:r>
            <a:r>
              <a:rPr lang="zh-CN" altLang="zh-CN" b="1" kern="100" dirty="0">
                <a:solidFill>
                  <a:srgbClr val="FF0000"/>
                </a:solidFill>
                <a:latin typeface="Calibri" panose="020F0502020204030204" pitchFamily="34" charset="0"/>
                <a:ea typeface="宋体" panose="02010600030101010101" pitchFamily="2" charset="-122"/>
                <a:cs typeface="Times New Roman" panose="02020603050405020304" pitchFamily="18" charset="0"/>
              </a:rPr>
              <a:t>化</a:t>
            </a:r>
            <a:r>
              <a:rPr lang="zh-CN" altLang="zh-CN" b="1" kern="100" dirty="0">
                <a:latin typeface="Calibri" panose="020F0502020204030204" pitchFamily="34" charset="0"/>
                <a:ea typeface="宋体" panose="02010600030101010101" pitchFamily="2" charset="-122"/>
                <a:cs typeface="Times New Roman" panose="02020603050405020304" pitchFamily="18" charset="0"/>
              </a:rPr>
              <a:t>性原则</a:t>
            </a:r>
            <a:r>
              <a:rPr lang="zh-CN" altLang="en-US" kern="100" dirty="0">
                <a:latin typeface="Calibri" panose="020F0502020204030204" pitchFamily="34" charset="0"/>
                <a:ea typeface="宋体" panose="02010600030101010101" pitchFamily="2" charset="-122"/>
                <a:cs typeface="Times New Roman" panose="02020603050405020304" pitchFamily="18" charset="0"/>
              </a:rPr>
              <a:t>：将学习策略内化成</a:t>
            </a:r>
            <a:r>
              <a:rPr lang="zh-CN" altLang="en-US" kern="100" dirty="0" smtClean="0">
                <a:latin typeface="Calibri" panose="020F0502020204030204" pitchFamily="34" charset="0"/>
                <a:ea typeface="宋体" panose="02010600030101010101" pitchFamily="2" charset="-122"/>
                <a:cs typeface="Times New Roman" panose="02020603050405020304" pitchFamily="18" charset="0"/>
              </a:rPr>
              <a:t>自己</a:t>
            </a:r>
            <a:r>
              <a:rPr lang="zh-CN" altLang="en-US" kern="100" dirty="0">
                <a:latin typeface="Calibri" panose="020F0502020204030204" pitchFamily="34" charset="0"/>
                <a:ea typeface="宋体" panose="02010600030101010101" pitchFamily="2" charset="-122"/>
                <a:cs typeface="Times New Roman" panose="02020603050405020304" pitchFamily="18" charset="0"/>
              </a:rPr>
              <a:t>的学习能力</a:t>
            </a:r>
            <a:endParaRPr lang="en-US" altLang="zh-CN" kern="100" dirty="0">
              <a:latin typeface="Calibri" panose="020F0502020204030204" pitchFamily="34" charset="0"/>
              <a:ea typeface="宋体" panose="02010600030101010101" pitchFamily="2" charset="-122"/>
              <a:cs typeface="Times New Roman" panose="02020603050405020304" pitchFamily="18" charset="0"/>
            </a:endParaRPr>
          </a:p>
          <a:p>
            <a:pPr lvl="0" indent="266700" algn="just" latinLnBrk="0">
              <a:lnSpc>
                <a:spcPct val="150000"/>
              </a:lnSpc>
              <a:spcAft>
                <a:spcPts val="0"/>
              </a:spcAft>
            </a:pPr>
            <a:r>
              <a:rPr lang="en-US" altLang="zh-CN" kern="100" dirty="0">
                <a:solidFill>
                  <a:srgbClr val="FF0000"/>
                </a:solidFill>
                <a:latin typeface="Calibri" panose="020F0502020204030204" pitchFamily="34" charset="0"/>
                <a:ea typeface="宋体" panose="02010600030101010101" pitchFamily="2" charset="-122"/>
                <a:cs typeface="Times New Roman" panose="02020603050405020304" pitchFamily="18" charset="0"/>
              </a:rPr>
              <a:t>3.</a:t>
            </a:r>
            <a:r>
              <a:rPr lang="zh-CN" altLang="zh-CN" b="1" kern="100" dirty="0">
                <a:solidFill>
                  <a:srgbClr val="FF0000"/>
                </a:solidFill>
                <a:latin typeface="Calibri" panose="020F0502020204030204" pitchFamily="34" charset="0"/>
                <a:ea typeface="宋体" panose="02010600030101010101" pitchFamily="2" charset="-122"/>
                <a:cs typeface="Times New Roman" panose="02020603050405020304" pitchFamily="18" charset="0"/>
              </a:rPr>
              <a:t>特</a:t>
            </a:r>
            <a:r>
              <a:rPr lang="zh-CN" altLang="zh-CN" b="1" kern="100" dirty="0">
                <a:latin typeface="Calibri" panose="020F0502020204030204" pitchFamily="34" charset="0"/>
                <a:ea typeface="宋体" panose="02010600030101010101" pitchFamily="2" charset="-122"/>
                <a:cs typeface="Times New Roman" panose="02020603050405020304" pitchFamily="18" charset="0"/>
              </a:rPr>
              <a:t>定性原则</a:t>
            </a:r>
            <a:r>
              <a:rPr lang="zh-CN" altLang="en-US" kern="100" dirty="0">
                <a:latin typeface="Calibri" panose="020F0502020204030204" pitchFamily="34" charset="0"/>
                <a:ea typeface="宋体" panose="02010600030101010101" pitchFamily="2" charset="-122"/>
                <a:cs typeface="Times New Roman" panose="02020603050405020304" pitchFamily="18" charset="0"/>
              </a:rPr>
              <a:t>：适于学习目标和学生的类型</a:t>
            </a:r>
            <a:endParaRPr lang="en-US" altLang="zh-CN" kern="100" dirty="0">
              <a:latin typeface="Calibri" panose="020F0502020204030204" pitchFamily="34" charset="0"/>
              <a:ea typeface="宋体" panose="02010600030101010101" pitchFamily="2" charset="-122"/>
              <a:cs typeface="Times New Roman" panose="02020603050405020304" pitchFamily="18" charset="0"/>
            </a:endParaRPr>
          </a:p>
          <a:p>
            <a:pPr lvl="0" indent="266700" algn="just" latinLnBrk="0">
              <a:lnSpc>
                <a:spcPct val="150000"/>
              </a:lnSpc>
              <a:spcAft>
                <a:spcPts val="0"/>
              </a:spcAft>
            </a:pPr>
            <a:r>
              <a:rPr lang="en-US" altLang="zh-CN" kern="100" dirty="0">
                <a:solidFill>
                  <a:srgbClr val="FF0000"/>
                </a:solidFill>
                <a:latin typeface="Calibri" panose="020F0502020204030204" pitchFamily="34" charset="0"/>
                <a:ea typeface="宋体" panose="02010600030101010101" pitchFamily="2" charset="-122"/>
                <a:cs typeface="Times New Roman" panose="02020603050405020304" pitchFamily="18" charset="0"/>
              </a:rPr>
              <a:t>4.</a:t>
            </a:r>
            <a:r>
              <a:rPr lang="zh-CN" altLang="zh-CN" b="1" kern="100" dirty="0">
                <a:solidFill>
                  <a:srgbClr val="FF0000"/>
                </a:solidFill>
                <a:latin typeface="Calibri" panose="020F0502020204030204" pitchFamily="34" charset="0"/>
                <a:ea typeface="宋体" panose="02010600030101010101" pitchFamily="2" charset="-122"/>
                <a:cs typeface="Times New Roman" panose="02020603050405020304" pitchFamily="18" charset="0"/>
              </a:rPr>
              <a:t>生</a:t>
            </a:r>
            <a:r>
              <a:rPr lang="zh-CN" altLang="zh-CN" b="1" kern="100" dirty="0">
                <a:latin typeface="Calibri" panose="020F0502020204030204" pitchFamily="34" charset="0"/>
                <a:ea typeface="宋体" panose="02010600030101010101" pitchFamily="2" charset="-122"/>
                <a:cs typeface="Times New Roman" panose="02020603050405020304" pitchFamily="18" charset="0"/>
              </a:rPr>
              <a:t>成性原则</a:t>
            </a:r>
            <a:r>
              <a:rPr lang="zh-CN" altLang="en-US" kern="100" dirty="0">
                <a:latin typeface="Calibri" panose="020F0502020204030204" pitchFamily="34" charset="0"/>
                <a:ea typeface="宋体" panose="02010600030101010101" pitchFamily="2" charset="-122"/>
                <a:cs typeface="Times New Roman" panose="02020603050405020304" pitchFamily="18" charset="0"/>
              </a:rPr>
              <a:t>：利用学习策略对学习材料重新进行加工，产生某种新东西</a:t>
            </a:r>
            <a:endParaRPr lang="en-US" altLang="zh-CN" kern="100" dirty="0">
              <a:latin typeface="Calibri" panose="020F0502020204030204" pitchFamily="34" charset="0"/>
              <a:ea typeface="宋体" panose="02010600030101010101" pitchFamily="2" charset="-122"/>
              <a:cs typeface="Times New Roman" panose="02020603050405020304" pitchFamily="18" charset="0"/>
            </a:endParaRPr>
          </a:p>
          <a:p>
            <a:pPr lvl="0" indent="266700" algn="just" latinLnBrk="0">
              <a:lnSpc>
                <a:spcPct val="150000"/>
              </a:lnSpc>
              <a:spcAft>
                <a:spcPts val="0"/>
              </a:spcAft>
            </a:pPr>
            <a:r>
              <a:rPr lang="en-US" altLang="zh-CN" kern="100" dirty="0">
                <a:latin typeface="Calibri" panose="020F0502020204030204" pitchFamily="34" charset="0"/>
                <a:ea typeface="宋体" panose="02010600030101010101" pitchFamily="2" charset="-122"/>
                <a:cs typeface="Times New Roman" panose="02020603050405020304" pitchFamily="18" charset="0"/>
              </a:rPr>
              <a:t>5.</a:t>
            </a:r>
            <a:r>
              <a:rPr lang="zh-CN" altLang="zh-CN" b="1" kern="100" dirty="0">
                <a:latin typeface="Calibri" panose="020F0502020204030204" pitchFamily="34" charset="0"/>
                <a:ea typeface="宋体" panose="02010600030101010101" pitchFamily="2" charset="-122"/>
                <a:cs typeface="Times New Roman" panose="02020603050405020304" pitchFamily="18" charset="0"/>
              </a:rPr>
              <a:t>自我</a:t>
            </a:r>
            <a:r>
              <a:rPr lang="zh-CN" altLang="zh-CN" b="1" kern="100" dirty="0">
                <a:solidFill>
                  <a:srgbClr val="FF0000"/>
                </a:solidFill>
                <a:latin typeface="Calibri" panose="020F0502020204030204" pitchFamily="34" charset="0"/>
                <a:ea typeface="宋体" panose="02010600030101010101" pitchFamily="2" charset="-122"/>
                <a:cs typeface="Times New Roman" panose="02020603050405020304" pitchFamily="18" charset="0"/>
              </a:rPr>
              <a:t>监</a:t>
            </a:r>
            <a:r>
              <a:rPr lang="zh-CN" altLang="zh-CN" b="1" kern="100" dirty="0">
                <a:latin typeface="Calibri" panose="020F0502020204030204" pitchFamily="34" charset="0"/>
                <a:ea typeface="宋体" panose="02010600030101010101" pitchFamily="2" charset="-122"/>
                <a:cs typeface="Times New Roman" panose="02020603050405020304" pitchFamily="18" charset="0"/>
              </a:rPr>
              <a:t>控原则</a:t>
            </a:r>
            <a:r>
              <a:rPr lang="zh-CN" altLang="en-US" kern="100" dirty="0">
                <a:latin typeface="Calibri" panose="020F0502020204030204" pitchFamily="34" charset="0"/>
                <a:ea typeface="宋体" panose="02010600030101010101" pitchFamily="2" charset="-122"/>
                <a:cs typeface="Times New Roman" panose="02020603050405020304" pitchFamily="18" charset="0"/>
              </a:rPr>
              <a:t>：学生应当知道何时、如何应用学习策略</a:t>
            </a:r>
            <a:endParaRPr lang="en-US" altLang="zh-CN" kern="100" dirty="0">
              <a:latin typeface="Calibri" panose="020F0502020204030204" pitchFamily="34" charset="0"/>
              <a:ea typeface="宋体" panose="02010600030101010101" pitchFamily="2" charset="-122"/>
              <a:cs typeface="Times New Roman" panose="02020603050405020304" pitchFamily="18" charset="0"/>
            </a:endParaRPr>
          </a:p>
          <a:p>
            <a:pPr lvl="0" indent="266700" algn="just" latinLnBrk="0">
              <a:lnSpc>
                <a:spcPct val="150000"/>
              </a:lnSpc>
              <a:spcAft>
                <a:spcPts val="0"/>
              </a:spcAft>
            </a:pPr>
            <a:r>
              <a:rPr lang="en-US" altLang="zh-CN" kern="100" dirty="0">
                <a:latin typeface="Calibri" panose="020F0502020204030204" pitchFamily="34" charset="0"/>
                <a:ea typeface="宋体" panose="02010600030101010101" pitchFamily="2" charset="-122"/>
                <a:cs typeface="Times New Roman" panose="02020603050405020304" pitchFamily="18" charset="0"/>
              </a:rPr>
              <a:t>6.</a:t>
            </a:r>
            <a:r>
              <a:rPr lang="zh-CN" altLang="zh-CN" b="1" kern="100" dirty="0">
                <a:latin typeface="Calibri" panose="020F0502020204030204" pitchFamily="34" charset="0"/>
                <a:ea typeface="宋体" panose="02010600030101010101" pitchFamily="2" charset="-122"/>
                <a:cs typeface="Times New Roman" panose="02020603050405020304" pitchFamily="18" charset="0"/>
              </a:rPr>
              <a:t>个人自我</a:t>
            </a:r>
            <a:r>
              <a:rPr lang="zh-CN" altLang="zh-CN" b="1" kern="100" dirty="0">
                <a:solidFill>
                  <a:srgbClr val="FF0000"/>
                </a:solidFill>
                <a:latin typeface="Calibri" panose="020F0502020204030204" pitchFamily="34" charset="0"/>
                <a:ea typeface="宋体" panose="02010600030101010101" pitchFamily="2" charset="-122"/>
                <a:cs typeface="Times New Roman" panose="02020603050405020304" pitchFamily="18" charset="0"/>
              </a:rPr>
              <a:t>效</a:t>
            </a:r>
            <a:r>
              <a:rPr lang="zh-CN" altLang="zh-CN" b="1" kern="100" dirty="0">
                <a:latin typeface="Calibri" panose="020F0502020204030204" pitchFamily="34" charset="0"/>
                <a:ea typeface="宋体" panose="02010600030101010101" pitchFamily="2" charset="-122"/>
                <a:cs typeface="Times New Roman" panose="02020603050405020304" pitchFamily="18" charset="0"/>
              </a:rPr>
              <a:t>能感原则</a:t>
            </a:r>
            <a:r>
              <a:rPr lang="zh-CN" altLang="en-US" kern="100" dirty="0">
                <a:latin typeface="Calibri" panose="020F0502020204030204" pitchFamily="34" charset="0"/>
                <a:ea typeface="宋体" panose="02010600030101010101" pitchFamily="2" charset="-122"/>
                <a:cs typeface="Times New Roman" panose="02020603050405020304" pitchFamily="18" charset="0"/>
              </a:rPr>
              <a:t>：给学生一些机会使他们感觉到策略的效力以及自己使用策略的能力</a:t>
            </a:r>
            <a:endParaRPr lang="en-US" altLang="zh-CN" kern="100" dirty="0" smtClean="0">
              <a:latin typeface="Calibri" panose="020F0502020204030204" pitchFamily="34" charset="0"/>
              <a:ea typeface="宋体" panose="02010600030101010101" pitchFamily="2" charset="-122"/>
              <a:cs typeface="Times New Roman" panose="02020603050405020304" pitchFamily="18" charset="0"/>
            </a:endParaRPr>
          </a:p>
        </p:txBody>
      </p:sp>
    </p:spTree>
  </p:cSld>
  <p:clrMapOvr>
    <a:masterClrMapping/>
  </p:clrMapOvr>
  <p:transition spd="med"/>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4"/>
          <a:stretch>
            <a:fillRect/>
          </a:stretch>
        </p:blipFill>
        <p:spPr>
          <a:xfrm>
            <a:off x="0" y="556320"/>
            <a:ext cx="5854328" cy="1109568"/>
          </a:xfrm>
          <a:prstGeom prst="rect">
            <a:avLst/>
          </a:prstGeom>
        </p:spPr>
      </p:pic>
      <p:sp>
        <p:nvSpPr>
          <p:cNvPr id="4" name="矩形 3"/>
          <p:cNvSpPr/>
          <p:nvPr/>
        </p:nvSpPr>
        <p:spPr>
          <a:xfrm>
            <a:off x="237704" y="1492424"/>
            <a:ext cx="12529392" cy="8302914"/>
          </a:xfrm>
          <a:prstGeom prst="rect">
            <a:avLst/>
          </a:prstGeom>
        </p:spPr>
        <p:txBody>
          <a:bodyPr wrap="square">
            <a:spAutoFit/>
          </a:bodyPr>
          <a:lstStyle/>
          <a:p>
            <a:pPr marL="0" marR="0" lvl="0" indent="177800" algn="just" defTabSz="584200" rtl="0" eaLnBrk="0" fontAlgn="base" latinLnBrk="0" hangingPunct="0">
              <a:lnSpc>
                <a:spcPct val="157000"/>
              </a:lnSpc>
              <a:spcBef>
                <a:spcPts val="600"/>
              </a:spcBef>
              <a:spcAft>
                <a:spcPts val="600"/>
              </a:spcAft>
              <a:buClrTx/>
              <a:buSzTx/>
              <a:buFontTx/>
              <a:buNone/>
              <a:defRPr/>
            </a:pPr>
            <a:r>
              <a:rPr kumimoji="0" lang="zh-CN" altLang="zh-CN" sz="2800" b="1"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（一）指导教学模式</a:t>
            </a:r>
            <a:r>
              <a:rPr kumimoji="0" lang="zh-CN" altLang="en-US" sz="28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：教师指导学生学习</a:t>
            </a:r>
            <a:r>
              <a:rPr kumimoji="0" lang="zh-CN" altLang="en-US" sz="2800" b="0" i="0" u="none" strike="noStrike" kern="1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rPr>
              <a:t>学习策略，类似讲授法</a:t>
            </a:r>
            <a:endParaRPr kumimoji="0" lang="en-US" altLang="zh-CN" sz="28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endParaRPr>
          </a:p>
          <a:p>
            <a:pPr marL="0" marR="0" lvl="0" indent="177800" algn="just" defTabSz="584200" rtl="0" eaLnBrk="0" fontAlgn="base" latinLnBrk="0" hangingPunct="0">
              <a:lnSpc>
                <a:spcPct val="157000"/>
              </a:lnSpc>
              <a:spcBef>
                <a:spcPts val="600"/>
              </a:spcBef>
              <a:spcAft>
                <a:spcPts val="600"/>
              </a:spcAft>
              <a:buClrTx/>
              <a:buSzTx/>
              <a:buFontTx/>
              <a:buNone/>
              <a:defRPr/>
            </a:pPr>
            <a:r>
              <a:rPr kumimoji="0" lang="zh-CN" altLang="zh-CN" sz="2800" b="1"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（二）程序化训练模式</a:t>
            </a:r>
            <a:r>
              <a:rPr kumimoji="0" lang="zh-CN" altLang="en-US" sz="2800" b="0"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：将活动的基本技能</a:t>
            </a:r>
            <a:r>
              <a:rPr kumimoji="0" lang="zh-CN" altLang="en-US" sz="2800" b="0" i="0" u="none" strike="noStrike" kern="12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sym typeface="Helvetica Neue" charset="0"/>
              </a:rPr>
              <a:t>分解</a:t>
            </a:r>
            <a:r>
              <a:rPr kumimoji="0" lang="zh-CN" altLang="en-US" sz="2800" b="0"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成若干有条理的小步骤，在其适宜的范围内，作为固定的程序。要求活动主体按此进行活动，并经过反</a:t>
            </a:r>
            <a:r>
              <a:rPr kumimoji="0" lang="zh-CN" altLang="en-US" sz="2800" b="0" i="0" u="none" strike="noStrike" kern="12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sym typeface="Helvetica Neue" charset="0"/>
              </a:rPr>
              <a:t>复练</a:t>
            </a:r>
            <a:r>
              <a:rPr kumimoji="0" lang="zh-CN" altLang="en-US" sz="2800" b="0"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习使之达到自动化程度。</a:t>
            </a:r>
            <a:endParaRPr kumimoji="0" lang="zh-CN" altLang="zh-CN" sz="2800" b="0"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endParaRPr>
          </a:p>
          <a:p>
            <a:pPr marL="0" marR="0" lvl="0" indent="177800" algn="just" defTabSz="584200" rtl="0" eaLnBrk="0" fontAlgn="base" latinLnBrk="0" hangingPunct="0">
              <a:lnSpc>
                <a:spcPct val="157000"/>
              </a:lnSpc>
              <a:spcBef>
                <a:spcPts val="600"/>
              </a:spcBef>
              <a:spcAft>
                <a:spcPts val="600"/>
              </a:spcAft>
              <a:buClrTx/>
              <a:buSzTx/>
              <a:buFontTx/>
              <a:buNone/>
              <a:defRPr/>
            </a:pPr>
            <a:r>
              <a:rPr kumimoji="0" lang="zh-CN" altLang="zh-CN" sz="2800" b="1"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（三）合作学习模式</a:t>
            </a:r>
            <a:r>
              <a:rPr kumimoji="0" lang="zh-CN" altLang="en-US" sz="2800" b="0" i="0" u="none" strike="noStrike" kern="12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sym typeface="Helvetica Neue" charset="0"/>
              </a:rPr>
              <a:t>：两</a:t>
            </a:r>
            <a:r>
              <a:rPr kumimoji="0" lang="zh-CN" altLang="en-US" sz="2800" b="0"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个学生一组，一节一节地彼此轮流向对方总结材</a:t>
            </a:r>
            <a:r>
              <a:rPr kumimoji="0" lang="zh-CN" altLang="en-US" sz="2800" b="0" i="0" u="none" strike="noStrike" kern="12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sym typeface="Helvetica Neue" charset="0"/>
              </a:rPr>
              <a:t>料。</a:t>
            </a:r>
            <a:endParaRPr kumimoji="0" lang="zh-CN" altLang="zh-CN" sz="2800" b="0"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endParaRPr>
          </a:p>
          <a:p>
            <a:pPr marL="0" marR="0" lvl="0" indent="177800" algn="just" defTabSz="584200" rtl="0" eaLnBrk="0" fontAlgn="base" latinLnBrk="0" hangingPunct="0">
              <a:lnSpc>
                <a:spcPct val="157000"/>
              </a:lnSpc>
              <a:spcBef>
                <a:spcPts val="600"/>
              </a:spcBef>
              <a:spcAft>
                <a:spcPts val="600"/>
              </a:spcAft>
              <a:buClrTx/>
              <a:buSzTx/>
              <a:buFontTx/>
              <a:buNone/>
              <a:defRPr/>
            </a:pPr>
            <a:r>
              <a:rPr kumimoji="0" lang="zh-CN" altLang="zh-CN" sz="2800" b="1"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（四）完形训练模式</a:t>
            </a:r>
            <a:r>
              <a:rPr kumimoji="0" lang="zh-CN" altLang="en-US" sz="2800" b="0"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：直接讲解策</a:t>
            </a:r>
            <a:r>
              <a:rPr kumimoji="0" lang="zh-CN" altLang="en-US" sz="2800" b="0" i="0" u="none" strike="noStrike" kern="12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sym typeface="Helvetica Neue" charset="0"/>
              </a:rPr>
              <a:t>略</a:t>
            </a:r>
            <a:r>
              <a:rPr kumimoji="0" lang="en-US" altLang="zh-CN" sz="2800" b="0" i="0" u="none" strike="noStrike" kern="12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sym typeface="Wingdings" panose="05000000000000000000" pitchFamily="2" charset="2"/>
              </a:rPr>
              <a:t></a:t>
            </a:r>
            <a:r>
              <a:rPr kumimoji="0" lang="zh-CN" altLang="en-US" sz="2800" b="0" i="0" u="none" strike="noStrike" kern="12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sym typeface="Helvetica Neue" charset="0"/>
              </a:rPr>
              <a:t>完</a:t>
            </a:r>
            <a:r>
              <a:rPr kumimoji="0" lang="zh-CN" altLang="en-US" sz="2800" b="0"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整性材料促使学生练习策略的某一个成</a:t>
            </a:r>
            <a:r>
              <a:rPr kumimoji="0" lang="zh-CN" altLang="en-US" sz="2800" b="0" i="0" u="none" strike="noStrike" kern="12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sym typeface="Helvetica Neue" charset="0"/>
              </a:rPr>
              <a:t>分</a:t>
            </a:r>
            <a:r>
              <a:rPr kumimoji="0" lang="en-US" altLang="zh-CN" sz="2800" b="0" i="0" u="none" strike="noStrike" kern="12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sym typeface="Wingdings" panose="05000000000000000000" pitchFamily="2" charset="2"/>
              </a:rPr>
              <a:t></a:t>
            </a:r>
            <a:r>
              <a:rPr kumimoji="0" lang="zh-CN" altLang="en-US" sz="2800" b="0"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学生自己完成所有成分或步骤</a:t>
            </a:r>
            <a:endParaRPr kumimoji="0" lang="zh-CN" altLang="zh-CN" sz="2800" b="0"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endParaRPr>
          </a:p>
          <a:p>
            <a:pPr marL="0" marR="0" lvl="0" indent="177800" algn="just" defTabSz="584200" rtl="0" eaLnBrk="0" fontAlgn="base" latinLnBrk="0" hangingPunct="0">
              <a:lnSpc>
                <a:spcPct val="157000"/>
              </a:lnSpc>
              <a:spcBef>
                <a:spcPts val="600"/>
              </a:spcBef>
              <a:spcAft>
                <a:spcPts val="600"/>
              </a:spcAft>
              <a:buClrTx/>
              <a:buSzTx/>
              <a:buFontTx/>
              <a:buNone/>
              <a:defRPr/>
            </a:pPr>
            <a:r>
              <a:rPr kumimoji="0" lang="zh-CN" altLang="zh-CN" sz="2800" b="1"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（五）交互式教学模式</a:t>
            </a:r>
            <a:r>
              <a:rPr kumimoji="0" lang="zh-CN" altLang="en-US" sz="2800" b="0"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：包括教师和学生小组之间的相互对</a:t>
            </a:r>
            <a:r>
              <a:rPr kumimoji="0" lang="zh-CN" altLang="en-US" sz="2800" b="0" i="0" u="none" strike="noStrike" kern="12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sym typeface="Helvetica Neue" charset="0"/>
              </a:rPr>
              <a:t>话</a:t>
            </a:r>
            <a:endParaRPr kumimoji="0" lang="en-US" altLang="zh-CN" sz="2800" b="0" i="0" u="none" strike="noStrike" kern="12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sym typeface="Helvetica Neue" charset="0"/>
            </a:endParaRPr>
          </a:p>
          <a:p>
            <a:pPr marL="0" marR="0" lvl="0" indent="177800" algn="just" defTabSz="584200" rtl="0" eaLnBrk="0" fontAlgn="base" latinLnBrk="0" hangingPunct="0">
              <a:lnSpc>
                <a:spcPct val="157000"/>
              </a:lnSpc>
              <a:spcBef>
                <a:spcPts val="600"/>
              </a:spcBef>
              <a:spcAft>
                <a:spcPts val="600"/>
              </a:spcAft>
              <a:buClrTx/>
              <a:buSzTx/>
              <a:buFontTx/>
              <a:buNone/>
              <a:defRPr/>
            </a:pPr>
            <a:r>
              <a:rPr kumimoji="0" lang="zh-CN" altLang="en-US" sz="2800" b="1" i="0" u="none" strike="noStrike" kern="12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sym typeface="Helvetica Neue" charset="0"/>
              </a:rPr>
              <a:t>（六）直接教学模式</a:t>
            </a:r>
            <a:r>
              <a:rPr kumimoji="0" lang="zh-CN" altLang="en-US" sz="2800" b="0"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：以学习成绩为中心、在教师指导下使用结构化的有序材料的课堂教学模式，尤其适合于教</a:t>
            </a:r>
            <a:r>
              <a:rPr kumimoji="0" lang="zh-CN" altLang="en-US" sz="2800" b="0" i="0" u="none" strike="noStrike" kern="12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sym typeface="Helvetica Neue" charset="0"/>
              </a:rPr>
              <a:t>授学</a:t>
            </a:r>
            <a:r>
              <a:rPr kumimoji="0" lang="zh-CN" altLang="en-US" sz="2800" b="0"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生必须掌握的、有良好结构的信息或</a:t>
            </a:r>
            <a:r>
              <a:rPr kumimoji="0" lang="zh-CN" altLang="en-US" sz="2800" b="0" i="0" u="none" strike="noStrike" kern="1200" cap="none" spc="0" normalizeH="0" baseline="0" noProof="0">
                <a:ln>
                  <a:noFill/>
                </a:ln>
                <a:solidFill>
                  <a:srgbClr val="000000"/>
                </a:solidFill>
                <a:effectLst/>
                <a:uLnTx/>
                <a:uFillTx/>
                <a:latin typeface="宋体" panose="02010600030101010101" pitchFamily="2" charset="-122"/>
                <a:ea typeface="宋体" panose="02010600030101010101" pitchFamily="2" charset="-122"/>
                <a:sym typeface="Helvetica Neue" charset="0"/>
              </a:rPr>
              <a:t>技</a:t>
            </a:r>
            <a:r>
              <a:rPr kumimoji="0" lang="zh-CN" altLang="en-US" sz="2800" b="0" i="0" u="none" strike="noStrike" kern="1200" cap="none" spc="0" normalizeH="0" baseline="0" noProof="0" smtClean="0">
                <a:ln>
                  <a:noFill/>
                </a:ln>
                <a:solidFill>
                  <a:srgbClr val="000000"/>
                </a:solidFill>
                <a:effectLst/>
                <a:uLnTx/>
                <a:uFillTx/>
                <a:latin typeface="宋体" panose="02010600030101010101" pitchFamily="2" charset="-122"/>
                <a:ea typeface="宋体" panose="02010600030101010101" pitchFamily="2" charset="-122"/>
                <a:sym typeface="Helvetica Neue" charset="0"/>
              </a:rPr>
              <a:t>能。</a:t>
            </a:r>
            <a:endParaRPr kumimoji="0" lang="zh-CN" altLang="zh-CN" sz="2800" b="0"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endParaRPr>
          </a:p>
        </p:txBody>
      </p:sp>
    </p:spTree>
  </p:cSld>
  <p:clrMapOvr>
    <a:masterClrMapping/>
  </p:clrMapOvr>
  <p:transition spd="med"/>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文本框 9"/>
          <p:cNvSpPr txBox="1"/>
          <p:nvPr/>
        </p:nvSpPr>
        <p:spPr>
          <a:xfrm>
            <a:off x="3749675" y="929640"/>
            <a:ext cx="5542280" cy="829945"/>
          </a:xfrm>
          <a:prstGeom prst="rect">
            <a:avLst/>
          </a:prstGeom>
          <a:noFill/>
        </p:spPr>
        <p:txBody>
          <a:bodyPr wrap="square" rtlCol="0">
            <a:spAutoFit/>
          </a:bodyPr>
          <a:lstStyle/>
          <a:p>
            <a:r>
              <a:rPr kumimoji="1" lang="zh-CN" altLang="en-US" sz="4800" dirty="0">
                <a:solidFill>
                  <a:srgbClr val="00D1B3"/>
                </a:solidFill>
                <a:latin typeface="微软雅黑" panose="020B0503020204020204" pitchFamily="34" charset="-122"/>
                <a:ea typeface="微软雅黑" panose="020B0503020204020204" pitchFamily="34" charset="-122"/>
                <a:cs typeface="Source Han Sans CN Medium" charset="-122"/>
              </a:rPr>
              <a:t>第九章 学习迁移</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616" y="1775912"/>
            <a:ext cx="12107440" cy="7286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622080" y="700336"/>
            <a:ext cx="4817344" cy="823623"/>
          </a:xfrm>
          <a:prstGeom prst="rect">
            <a:avLst/>
          </a:prstGeom>
        </p:spPr>
        <p:txBody>
          <a:bodyPr wrap="none">
            <a:spAutoFit/>
          </a:bodyPr>
          <a:lstStyle/>
          <a:p>
            <a:pPr algn="ctr">
              <a:lnSpc>
                <a:spcPct val="132000"/>
              </a:lnSpc>
              <a:spcBef>
                <a:spcPts val="1200"/>
              </a:spcBef>
              <a:spcAft>
                <a:spcPts val="320"/>
              </a:spcAft>
            </a:pPr>
            <a:r>
              <a:rPr lang="zh-CN" altLang="zh-CN" b="1" kern="100" dirty="0">
                <a:latin typeface="Cambria" panose="02040503050406030204" pitchFamily="18" charset="0"/>
                <a:ea typeface="方正粗倩简体"/>
                <a:cs typeface="Times New Roman" panose="02020603050405020304" pitchFamily="18" charset="0"/>
              </a:rPr>
              <a:t>第一节　学习迁移概述</a:t>
            </a:r>
            <a:endParaRPr lang="zh-CN" altLang="zh-CN" b="1" kern="100" dirty="0">
              <a:effectLst/>
              <a:latin typeface="Cambria" panose="02040503050406030204" pitchFamily="18" charset="0"/>
              <a:ea typeface="方正粗倩简体"/>
              <a:cs typeface="Times New Roman" panose="02020603050405020304" pitchFamily="18" charset="0"/>
            </a:endParaRPr>
          </a:p>
        </p:txBody>
      </p:sp>
      <p:sp>
        <p:nvSpPr>
          <p:cNvPr id="3" name="矩形 2"/>
          <p:cNvSpPr/>
          <p:nvPr/>
        </p:nvSpPr>
        <p:spPr>
          <a:xfrm>
            <a:off x="309712" y="1708448"/>
            <a:ext cx="12313368" cy="6066020"/>
          </a:xfrm>
          <a:prstGeom prst="rect">
            <a:avLst/>
          </a:prstGeom>
        </p:spPr>
        <p:txBody>
          <a:bodyPr wrap="square">
            <a:spAutoFit/>
          </a:bodyPr>
          <a:lstStyle/>
          <a:p>
            <a:pPr indent="203200" algn="just">
              <a:lnSpc>
                <a:spcPct val="172000"/>
              </a:lnSpc>
              <a:spcBef>
                <a:spcPts val="1300"/>
              </a:spcBef>
              <a:spcAft>
                <a:spcPts val="1300"/>
              </a:spcAft>
            </a:pPr>
            <a:r>
              <a:rPr lang="zh-CN" altLang="zh-CN" b="1" kern="100" dirty="0">
                <a:latin typeface="Calibri" panose="020F0502020204030204" pitchFamily="34" charset="0"/>
                <a:ea typeface="方正卡通简体"/>
              </a:rPr>
              <a:t>一、学习迁移的</a:t>
            </a:r>
            <a:r>
              <a:rPr lang="zh-CN" altLang="zh-CN" b="1" kern="100" dirty="0" smtClean="0">
                <a:latin typeface="Calibri" panose="020F0502020204030204" pitchFamily="34" charset="0"/>
                <a:ea typeface="方正卡通简体"/>
              </a:rPr>
              <a:t>含义</a:t>
            </a:r>
            <a:endParaRPr lang="en-US" altLang="zh-CN" b="1" kern="100" dirty="0" smtClean="0">
              <a:latin typeface="Calibri" panose="020F0502020204030204" pitchFamily="34" charset="0"/>
              <a:ea typeface="方正卡通简体"/>
            </a:endParaRPr>
          </a:p>
          <a:p>
            <a:pPr indent="203200" algn="just">
              <a:lnSpc>
                <a:spcPct val="172000"/>
              </a:lnSpc>
              <a:spcBef>
                <a:spcPts val="1300"/>
              </a:spcBef>
              <a:spcAft>
                <a:spcPts val="1300"/>
              </a:spcAft>
            </a:pPr>
            <a:r>
              <a:rPr lang="en-US" altLang="zh-CN" spc="-20" dirty="0" smtClean="0">
                <a:latin typeface="Calibri" panose="020F0502020204030204" pitchFamily="34" charset="0"/>
                <a:ea typeface="宋体" panose="02010600030101010101" pitchFamily="2" charset="-122"/>
                <a:cs typeface="Times New Roman" panose="02020603050405020304" pitchFamily="18" charset="0"/>
              </a:rPr>
              <a:t>     </a:t>
            </a:r>
            <a:r>
              <a:rPr lang="zh-CN" altLang="zh-CN" spc="-20" dirty="0" smtClean="0">
                <a:latin typeface="Calibri" panose="020F0502020204030204" pitchFamily="34" charset="0"/>
                <a:ea typeface="宋体" panose="02010600030101010101" pitchFamily="2" charset="-122"/>
                <a:cs typeface="Times New Roman" panose="02020603050405020304" pitchFamily="18" charset="0"/>
              </a:rPr>
              <a:t>学习迁移</a:t>
            </a:r>
            <a:r>
              <a:rPr lang="zh-CN" altLang="zh-CN" spc="-20" dirty="0">
                <a:latin typeface="Calibri" panose="020F0502020204030204" pitchFamily="34" charset="0"/>
                <a:ea typeface="宋体" panose="02010600030101010101" pitchFamily="2" charset="-122"/>
                <a:cs typeface="Times New Roman" panose="02020603050405020304" pitchFamily="18" charset="0"/>
              </a:rPr>
              <a:t>也称训练迁移，是指</a:t>
            </a:r>
            <a:r>
              <a:rPr lang="zh-CN" altLang="zh-CN" spc="-20" dirty="0">
                <a:solidFill>
                  <a:srgbClr val="FF0000"/>
                </a:solidFill>
                <a:latin typeface="Calibri" panose="020F0502020204030204" pitchFamily="34" charset="0"/>
                <a:ea typeface="宋体" panose="02010600030101010101" pitchFamily="2" charset="-122"/>
                <a:cs typeface="Times New Roman" panose="02020603050405020304" pitchFamily="18" charset="0"/>
              </a:rPr>
              <a:t>一种学习对另一种学习的影响</a:t>
            </a:r>
            <a:r>
              <a:rPr lang="zh-CN" altLang="zh-CN" spc="-20" dirty="0">
                <a:latin typeface="Calibri" panose="020F0502020204030204" pitchFamily="34" charset="0"/>
                <a:ea typeface="宋体" panose="02010600030101010101" pitchFamily="2" charset="-122"/>
                <a:cs typeface="Times New Roman" panose="02020603050405020304" pitchFamily="18" charset="0"/>
              </a:rPr>
              <a:t>，或习得的经验对完成其他活动的影响</a:t>
            </a:r>
            <a:r>
              <a:rPr lang="zh-CN" altLang="zh-CN" spc="-20" dirty="0" smtClean="0">
                <a:latin typeface="Calibri" panose="020F0502020204030204" pitchFamily="34" charset="0"/>
                <a:ea typeface="宋体" panose="02010600030101010101" pitchFamily="2" charset="-122"/>
                <a:cs typeface="Times New Roman" panose="02020603050405020304" pitchFamily="18" charset="0"/>
              </a:rPr>
              <a:t>。</a:t>
            </a:r>
            <a:r>
              <a:rPr lang="zh-CN" altLang="en-US" spc="-20" dirty="0">
                <a:latin typeface="Calibri" panose="020F0502020204030204" pitchFamily="34" charset="0"/>
                <a:ea typeface="宋体" panose="02010600030101010101" pitchFamily="2" charset="-122"/>
                <a:cs typeface="Times New Roman" panose="02020603050405020304" pitchFamily="18" charset="0"/>
              </a:rPr>
              <a:t>广泛存在于各种</a:t>
            </a:r>
            <a:r>
              <a:rPr lang="zh-CN" altLang="en-US" b="1" spc="-20" dirty="0">
                <a:solidFill>
                  <a:srgbClr val="FF0000"/>
                </a:solidFill>
                <a:latin typeface="Calibri" panose="020F0502020204030204" pitchFamily="34" charset="0"/>
                <a:ea typeface="宋体" panose="02010600030101010101" pitchFamily="2" charset="-122"/>
                <a:cs typeface="Times New Roman" panose="02020603050405020304" pitchFamily="18" charset="0"/>
              </a:rPr>
              <a:t>知识、技能、行为规范与态度</a:t>
            </a:r>
            <a:r>
              <a:rPr lang="zh-CN" altLang="en-US" spc="-20" dirty="0">
                <a:latin typeface="Calibri" panose="020F0502020204030204" pitchFamily="34" charset="0"/>
                <a:ea typeface="宋体" panose="02010600030101010101" pitchFamily="2" charset="-122"/>
                <a:cs typeface="Times New Roman" panose="02020603050405020304" pitchFamily="18" charset="0"/>
              </a:rPr>
              <a:t>的学习</a:t>
            </a:r>
            <a:r>
              <a:rPr lang="zh-CN" altLang="en-US" spc="-20" dirty="0" smtClean="0">
                <a:latin typeface="Calibri" panose="020F0502020204030204" pitchFamily="34" charset="0"/>
                <a:ea typeface="宋体" panose="02010600030101010101" pitchFamily="2" charset="-122"/>
                <a:cs typeface="Times New Roman" panose="02020603050405020304" pitchFamily="18" charset="0"/>
              </a:rPr>
              <a:t>中</a:t>
            </a:r>
            <a:r>
              <a:rPr lang="zh-CN" altLang="en-US" spc="-20" dirty="0">
                <a:latin typeface="Calibri" panose="020F0502020204030204" pitchFamily="34" charset="0"/>
                <a:ea typeface="宋体" panose="02010600030101010101" pitchFamily="2" charset="-122"/>
                <a:cs typeface="Times New Roman" panose="02020603050405020304" pitchFamily="18" charset="0"/>
              </a:rPr>
              <a:t>。</a:t>
            </a:r>
            <a:endParaRPr lang="en-US" altLang="zh-CN" spc="-20" dirty="0" smtClean="0">
              <a:latin typeface="Calibri" panose="020F0502020204030204" pitchFamily="34" charset="0"/>
              <a:ea typeface="宋体" panose="02010600030101010101" pitchFamily="2" charset="-122"/>
              <a:cs typeface="Times New Roman" panose="02020603050405020304" pitchFamily="18" charset="0"/>
            </a:endParaRPr>
          </a:p>
          <a:p>
            <a:r>
              <a:rPr lang="en-US" altLang="zh-CN" dirty="0" smtClean="0"/>
              <a:t>  </a:t>
            </a:r>
          </a:p>
          <a:p>
            <a:r>
              <a:rPr lang="en-US" altLang="zh-CN" dirty="0"/>
              <a:t> </a:t>
            </a:r>
            <a:r>
              <a:rPr lang="en-US" altLang="zh-CN" dirty="0" smtClean="0"/>
              <a:t>  </a:t>
            </a:r>
            <a:r>
              <a:rPr lang="zh-CN" altLang="en-US" dirty="0" smtClean="0">
                <a:latin typeface="+mn-ea"/>
                <a:ea typeface="+mn-ea"/>
              </a:rPr>
              <a:t>比如：</a:t>
            </a:r>
            <a:r>
              <a:rPr lang="zh-CN" altLang="zh-CN" dirty="0" smtClean="0">
                <a:latin typeface="+mn-ea"/>
                <a:ea typeface="+mn-ea"/>
              </a:rPr>
              <a:t>“举一反三”</a:t>
            </a:r>
            <a:r>
              <a:rPr lang="zh-CN" altLang="en-US" dirty="0" smtClean="0">
                <a:latin typeface="+mn-ea"/>
                <a:ea typeface="+mn-ea"/>
              </a:rPr>
              <a:t>、</a:t>
            </a:r>
            <a:r>
              <a:rPr lang="zh-CN" altLang="zh-CN" dirty="0" smtClean="0">
                <a:latin typeface="+mn-ea"/>
                <a:ea typeface="+mn-ea"/>
              </a:rPr>
              <a:t>“触类旁通”</a:t>
            </a:r>
            <a:r>
              <a:rPr lang="zh-CN" altLang="en-US" dirty="0" smtClean="0">
                <a:latin typeface="+mn-ea"/>
                <a:ea typeface="+mn-ea"/>
              </a:rPr>
              <a:t>、闻一知十、因噎废食、吃一堑长一智、上行下效。</a:t>
            </a:r>
            <a:endParaRPr lang="zh-CN" altLang="en-US" dirty="0">
              <a:latin typeface="+mn-ea"/>
              <a:ea typeface="+mn-ea"/>
            </a:endParaRPr>
          </a:p>
        </p:txBody>
      </p:sp>
    </p:spTree>
  </p:cSld>
  <p:clrMapOvr>
    <a:masterClrMapping/>
  </p:clrMapOvr>
  <p:transition spd="med"/>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2184" y="414263"/>
            <a:ext cx="7436320" cy="1045223"/>
          </a:xfrm>
          <a:prstGeom prst="rect">
            <a:avLst/>
          </a:prstGeom>
        </p:spPr>
        <p:txBody>
          <a:bodyPr wrap="square">
            <a:spAutoFit/>
          </a:bodyPr>
          <a:lstStyle/>
          <a:p>
            <a:pPr indent="203200" algn="just">
              <a:lnSpc>
                <a:spcPct val="172000"/>
              </a:lnSpc>
              <a:spcBef>
                <a:spcPts val="1300"/>
              </a:spcBef>
              <a:spcAft>
                <a:spcPts val="1300"/>
              </a:spcAft>
            </a:pPr>
            <a:r>
              <a:rPr lang="zh-CN" altLang="zh-CN" b="1" kern="100" dirty="0">
                <a:latin typeface="Calibri" panose="020F0502020204030204" pitchFamily="34" charset="0"/>
                <a:ea typeface="方正卡通简体"/>
              </a:rPr>
              <a:t>二、学习迁移的</a:t>
            </a:r>
            <a:r>
              <a:rPr lang="zh-CN" altLang="zh-CN" b="1" kern="100" dirty="0" smtClean="0">
                <a:latin typeface="Calibri" panose="020F0502020204030204" pitchFamily="34" charset="0"/>
                <a:ea typeface="方正卡通简体"/>
              </a:rPr>
              <a:t>类型</a:t>
            </a:r>
            <a:endParaRPr lang="zh-CN" altLang="zh-CN" b="1" kern="100" dirty="0">
              <a:effectLst/>
              <a:latin typeface="Calibri" panose="020F0502020204030204" pitchFamily="34" charset="0"/>
              <a:ea typeface="方正卡通简体"/>
            </a:endParaRPr>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704" y="1457526"/>
            <a:ext cx="12529392" cy="7883769"/>
          </a:xfrm>
          <a:prstGeom prst="rect">
            <a:avLst/>
          </a:prstGeom>
        </p:spPr>
      </p:pic>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525736" y="844352"/>
            <a:ext cx="12025336" cy="8494633"/>
          </a:xfrm>
          <a:prstGeom prst="rect">
            <a:avLst/>
          </a:prstGeom>
        </p:spPr>
        <p:txBody>
          <a:bodyPr wrap="square">
            <a:spAutoFit/>
          </a:bodyPr>
          <a:lstStyle/>
          <a:p>
            <a:pPr algn="just">
              <a:lnSpc>
                <a:spcPct val="150000"/>
              </a:lnSpc>
              <a:spcBef>
                <a:spcPts val="0"/>
              </a:spcBef>
              <a:spcAft>
                <a:spcPts val="0"/>
              </a:spcAft>
            </a:pPr>
            <a:r>
              <a:rPr lang="zh-CN" altLang="en-US" sz="2800" b="1" kern="100" dirty="0" smtClean="0">
                <a:latin typeface="宋体" panose="02010600030101010101" pitchFamily="2" charset="-122"/>
                <a:ea typeface="宋体" panose="02010600030101010101" pitchFamily="2" charset="-122"/>
                <a:cs typeface="Times New Roman" panose="02020603050405020304" pitchFamily="18" charset="0"/>
              </a:rPr>
              <a:t>具</a:t>
            </a:r>
            <a:r>
              <a:rPr lang="zh-CN" altLang="en-US" sz="2800" b="1" kern="100" dirty="0">
                <a:latin typeface="宋体" panose="02010600030101010101" pitchFamily="2" charset="-122"/>
                <a:ea typeface="宋体" panose="02010600030101010101" pitchFamily="2" charset="-122"/>
                <a:cs typeface="Times New Roman" panose="02020603050405020304" pitchFamily="18" charset="0"/>
              </a:rPr>
              <a:t>体运算阶段：</a:t>
            </a:r>
            <a:r>
              <a:rPr lang="en-US" altLang="zh-CN" sz="2800" b="1" kern="100" dirty="0">
                <a:latin typeface="宋体" panose="02010600030101010101" pitchFamily="2" charset="-122"/>
                <a:ea typeface="宋体" panose="02010600030101010101" pitchFamily="2" charset="-122"/>
                <a:cs typeface="Times New Roman" panose="02020603050405020304" pitchFamily="18" charset="0"/>
              </a:rPr>
              <a:t>7</a:t>
            </a:r>
            <a:r>
              <a:rPr lang="zh-CN" altLang="en-US" sz="2800" b="1" kern="100" dirty="0">
                <a:latin typeface="宋体" panose="02010600030101010101" pitchFamily="2" charset="-122"/>
                <a:ea typeface="宋体" panose="02010600030101010101" pitchFamily="2" charset="-122"/>
                <a:cs typeface="Times New Roman" panose="02020603050405020304" pitchFamily="18" charset="0"/>
              </a:rPr>
              <a:t>～</a:t>
            </a:r>
            <a:r>
              <a:rPr lang="en-US" altLang="zh-CN" sz="2800" b="1" kern="100" dirty="0">
                <a:latin typeface="宋体" panose="02010600030101010101" pitchFamily="2" charset="-122"/>
                <a:ea typeface="宋体" panose="02010600030101010101" pitchFamily="2" charset="-122"/>
                <a:cs typeface="Times New Roman" panose="02020603050405020304" pitchFamily="18" charset="0"/>
              </a:rPr>
              <a:t>11</a:t>
            </a:r>
            <a:r>
              <a:rPr lang="zh-CN" altLang="en-US" sz="2800" b="1" kern="100" dirty="0">
                <a:latin typeface="宋体" panose="02010600030101010101" pitchFamily="2" charset="-122"/>
                <a:ea typeface="宋体" panose="02010600030101010101" pitchFamily="2" charset="-122"/>
                <a:cs typeface="Times New Roman" panose="02020603050405020304" pitchFamily="18" charset="0"/>
              </a:rPr>
              <a:t>岁，相当于童年期</a:t>
            </a:r>
          </a:p>
          <a:p>
            <a:pPr indent="457200" algn="just">
              <a:lnSpc>
                <a:spcPct val="150000"/>
              </a:lnSpc>
              <a:spcBef>
                <a:spcPts val="0"/>
              </a:spcBef>
              <a:spcAft>
                <a:spcPts val="0"/>
              </a:spcAft>
            </a:pPr>
            <a:r>
              <a:rPr lang="en-US" altLang="zh-CN" sz="2800" b="1" kern="100" dirty="0" smtClean="0">
                <a:latin typeface="宋体" panose="02010600030101010101" pitchFamily="2" charset="-122"/>
                <a:ea typeface="宋体" panose="02010600030101010101" pitchFamily="2" charset="-122"/>
                <a:cs typeface="Times New Roman" panose="02020603050405020304" pitchFamily="18" charset="0"/>
              </a:rPr>
              <a:t>1.</a:t>
            </a:r>
            <a:r>
              <a:rPr lang="zh-CN" altLang="en-US" sz="2800" b="1" kern="100" dirty="0" smtClean="0">
                <a:latin typeface="宋体" panose="02010600030101010101" pitchFamily="2" charset="-122"/>
                <a:ea typeface="宋体" panose="02010600030101010101" pitchFamily="2" charset="-122"/>
                <a:cs typeface="Times New Roman" panose="02020603050405020304" pitchFamily="18" charset="0"/>
              </a:rPr>
              <a:t>在</a:t>
            </a:r>
            <a:r>
              <a:rPr lang="zh-CN" altLang="en-US" sz="2800" b="1" kern="100" dirty="0">
                <a:latin typeface="宋体" panose="02010600030101010101" pitchFamily="2" charset="-122"/>
                <a:ea typeface="宋体" panose="02010600030101010101" pitchFamily="2" charset="-122"/>
                <a:cs typeface="Times New Roman" panose="02020603050405020304" pitchFamily="18" charset="0"/>
              </a:rPr>
              <a:t>这一阶段，儿童形成了</a:t>
            </a:r>
            <a:r>
              <a:rPr lang="zh-CN" altLang="en-US" sz="2800" b="1"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初步的运算结构</a:t>
            </a:r>
            <a:r>
              <a:rPr lang="zh-CN" altLang="en-US" sz="2800" b="1" kern="100" dirty="0">
                <a:latin typeface="宋体" panose="02010600030101010101" pitchFamily="2" charset="-122"/>
                <a:ea typeface="宋体" panose="02010600030101010101" pitchFamily="2" charset="-122"/>
                <a:cs typeface="Times New Roman" panose="02020603050405020304" pitchFamily="18" charset="0"/>
              </a:rPr>
              <a:t>，出现了逻辑思</a:t>
            </a:r>
            <a:r>
              <a:rPr lang="zh-CN" altLang="en-US" sz="2800" b="1" kern="100" dirty="0" smtClean="0">
                <a:latin typeface="宋体" panose="02010600030101010101" pitchFamily="2" charset="-122"/>
                <a:ea typeface="宋体" panose="02010600030101010101" pitchFamily="2" charset="-122"/>
                <a:cs typeface="Times New Roman" panose="02020603050405020304" pitchFamily="18" charset="0"/>
              </a:rPr>
              <a:t>维。</a:t>
            </a:r>
            <a:r>
              <a:rPr lang="zh-CN" altLang="en-US" sz="2800" kern="100" dirty="0" smtClean="0">
                <a:latin typeface="宋体" panose="02010600030101010101" pitchFamily="2" charset="-122"/>
                <a:ea typeface="宋体" panose="02010600030101010101" pitchFamily="2" charset="-122"/>
                <a:cs typeface="Times New Roman" panose="02020603050405020304" pitchFamily="18" charset="0"/>
              </a:rPr>
              <a:t>由</a:t>
            </a:r>
            <a:r>
              <a:rPr lang="zh-CN" altLang="en-US" sz="2800" kern="100" dirty="0">
                <a:latin typeface="宋体" panose="02010600030101010101" pitchFamily="2" charset="-122"/>
                <a:ea typeface="宋体" panose="02010600030101010101" pitchFamily="2" charset="-122"/>
                <a:cs typeface="Times New Roman" panose="02020603050405020304" pitchFamily="18" charset="0"/>
              </a:rPr>
              <a:t>于去中心化的发展和可逆性的出现，儿童有了守恒概念。</a:t>
            </a:r>
            <a:r>
              <a:rPr lang="zh-CN" altLang="en-US" sz="2800" b="1" kern="100" dirty="0">
                <a:latin typeface="宋体" panose="02010600030101010101" pitchFamily="2" charset="-122"/>
                <a:ea typeface="宋体" panose="02010600030101010101" pitchFamily="2" charset="-122"/>
                <a:cs typeface="Times New Roman" panose="02020603050405020304" pitchFamily="18" charset="0"/>
              </a:rPr>
              <a:t>守恒</a:t>
            </a:r>
            <a:r>
              <a:rPr lang="zh-CN" altLang="en-US" sz="2800" b="1" kern="100" dirty="0" smtClean="0">
                <a:latin typeface="宋体" panose="02010600030101010101" pitchFamily="2" charset="-122"/>
                <a:ea typeface="宋体" panose="02010600030101010101" pitchFamily="2" charset="-122"/>
                <a:cs typeface="Times New Roman" panose="02020603050405020304" pitchFamily="18" charset="0"/>
              </a:rPr>
              <a:t>概念</a:t>
            </a:r>
            <a:r>
              <a:rPr lang="zh-CN" altLang="en-US" sz="2800" b="1" kern="100" dirty="0">
                <a:latin typeface="宋体" panose="02010600030101010101" pitchFamily="2" charset="-122"/>
                <a:ea typeface="宋体" panose="02010600030101010101" pitchFamily="2" charset="-122"/>
                <a:cs typeface="Times New Roman" panose="02020603050405020304" pitchFamily="18" charset="0"/>
              </a:rPr>
              <a:t>是运算结构是否形成的重要标志</a:t>
            </a:r>
            <a:r>
              <a:rPr lang="zh-CN" altLang="en-US" sz="2800" b="1" kern="100" dirty="0" smtClean="0">
                <a:latin typeface="宋体" panose="02010600030101010101" pitchFamily="2" charset="-122"/>
                <a:ea typeface="宋体" panose="02010600030101010101" pitchFamily="2" charset="-122"/>
                <a:cs typeface="Times New Roman" panose="02020603050405020304" pitchFamily="18" charset="0"/>
              </a:rPr>
              <a:t>。</a:t>
            </a:r>
            <a:endParaRPr lang="en-US" altLang="zh-CN" sz="2800" b="1" kern="100" dirty="0" smtClean="0">
              <a:latin typeface="宋体" panose="02010600030101010101" pitchFamily="2" charset="-122"/>
              <a:ea typeface="宋体" panose="02010600030101010101" pitchFamily="2" charset="-122"/>
              <a:cs typeface="Times New Roman" panose="02020603050405020304" pitchFamily="18" charset="0"/>
            </a:endParaRPr>
          </a:p>
          <a:p>
            <a:pPr algn="just">
              <a:lnSpc>
                <a:spcPct val="150000"/>
              </a:lnSpc>
              <a:spcBef>
                <a:spcPts val="0"/>
              </a:spcBef>
              <a:spcAft>
                <a:spcPts val="0"/>
              </a:spcAft>
            </a:pPr>
            <a:r>
              <a:rPr lang="en-US" altLang="zh-CN" sz="2800" b="1" kern="100" dirty="0" smtClean="0">
                <a:latin typeface="宋体" panose="02010600030101010101" pitchFamily="2" charset="-122"/>
                <a:ea typeface="宋体" panose="02010600030101010101" pitchFamily="2" charset="-122"/>
                <a:cs typeface="Times New Roman" panose="02020603050405020304" pitchFamily="18" charset="0"/>
              </a:rPr>
              <a:t>2.</a:t>
            </a:r>
            <a:r>
              <a:rPr lang="zh-CN" altLang="en-US" sz="2800" b="1" kern="100" dirty="0">
                <a:latin typeface="宋体" panose="02010600030101010101" pitchFamily="2" charset="-122"/>
                <a:ea typeface="宋体" panose="02010600030101010101" pitchFamily="2" charset="-122"/>
                <a:cs typeface="Times New Roman" panose="02020603050405020304" pitchFamily="18" charset="0"/>
              </a:rPr>
              <a:t>类包含实验</a:t>
            </a:r>
          </a:p>
          <a:p>
            <a:pPr indent="457200" algn="just">
              <a:lnSpc>
                <a:spcPct val="150000"/>
              </a:lnSpc>
              <a:spcBef>
                <a:spcPts val="0"/>
              </a:spcBef>
              <a:spcAft>
                <a:spcPts val="0"/>
              </a:spcAft>
            </a:pPr>
            <a:r>
              <a:rPr lang="zh-CN" altLang="en-US" sz="2800" kern="100" dirty="0">
                <a:latin typeface="宋体" panose="02010600030101010101" pitchFamily="2" charset="-122"/>
                <a:ea typeface="宋体" panose="02010600030101010101" pitchFamily="2" charset="-122"/>
                <a:cs typeface="Times New Roman" panose="02020603050405020304" pitchFamily="18" charset="0"/>
              </a:rPr>
              <a:t>掌握了类包含的概念。此阶段的儿童掌握了一类物体与其子类的关系。如给学前儿童呈现一束有</a:t>
            </a:r>
            <a:r>
              <a:rPr lang="en-US" altLang="zh-CN" sz="2800" kern="100" dirty="0">
                <a:latin typeface="宋体" panose="02010600030101010101" pitchFamily="2" charset="-122"/>
                <a:ea typeface="宋体" panose="02010600030101010101" pitchFamily="2" charset="-122"/>
                <a:cs typeface="Times New Roman" panose="02020603050405020304" pitchFamily="18" charset="0"/>
              </a:rPr>
              <a:t>4</a:t>
            </a:r>
            <a:r>
              <a:rPr lang="zh-CN" altLang="en-US" sz="2800" kern="100" dirty="0">
                <a:latin typeface="宋体" panose="02010600030101010101" pitchFamily="2" charset="-122"/>
                <a:ea typeface="宋体" panose="02010600030101010101" pitchFamily="2" charset="-122"/>
                <a:cs typeface="Times New Roman" panose="02020603050405020304" pitchFamily="18" charset="0"/>
              </a:rPr>
              <a:t>朵红花和</a:t>
            </a:r>
            <a:r>
              <a:rPr lang="en-US" altLang="zh-CN" sz="2800" kern="100" dirty="0">
                <a:latin typeface="宋体" panose="02010600030101010101" pitchFamily="2" charset="-122"/>
                <a:ea typeface="宋体" panose="02010600030101010101" pitchFamily="2" charset="-122"/>
                <a:cs typeface="Times New Roman" panose="02020603050405020304" pitchFamily="18" charset="0"/>
              </a:rPr>
              <a:t>2</a:t>
            </a:r>
            <a:r>
              <a:rPr lang="zh-CN" altLang="en-US" sz="2800" kern="100" dirty="0">
                <a:latin typeface="宋体" panose="02010600030101010101" pitchFamily="2" charset="-122"/>
                <a:ea typeface="宋体" panose="02010600030101010101" pitchFamily="2" charset="-122"/>
                <a:cs typeface="Times New Roman" panose="02020603050405020304" pitchFamily="18" charset="0"/>
              </a:rPr>
              <a:t>朵白花的花束，问儿童红花多还是白花多，儿童一般都能正确回答红花多。但是当问红花多还是花多时，学前儿童就不能正确回答。而处于具体运算阶段的儿童，由于具备了类包含的能力，大多能正确回答此类问题</a:t>
            </a:r>
            <a:r>
              <a:rPr lang="zh-CN" altLang="en-US" sz="2800" kern="100" dirty="0" smtClean="0">
                <a:latin typeface="宋体" panose="02010600030101010101" pitchFamily="2" charset="-122"/>
                <a:ea typeface="宋体" panose="02010600030101010101" pitchFamily="2" charset="-122"/>
                <a:cs typeface="Times New Roman" panose="02020603050405020304" pitchFamily="18" charset="0"/>
              </a:rPr>
              <a:t>。</a:t>
            </a:r>
            <a:endParaRPr lang="en-US" altLang="zh-CN" sz="2800" kern="100" dirty="0" smtClean="0">
              <a:latin typeface="宋体" panose="02010600030101010101" pitchFamily="2" charset="-122"/>
              <a:ea typeface="宋体" panose="02010600030101010101" pitchFamily="2" charset="-122"/>
              <a:cs typeface="Times New Roman" panose="02020603050405020304" pitchFamily="18" charset="0"/>
            </a:endParaRPr>
          </a:p>
          <a:p>
            <a:pPr indent="457200" algn="just">
              <a:lnSpc>
                <a:spcPct val="150000"/>
              </a:lnSpc>
              <a:spcBef>
                <a:spcPts val="0"/>
              </a:spcBef>
              <a:spcAft>
                <a:spcPts val="0"/>
              </a:spcAft>
            </a:pPr>
            <a:r>
              <a:rPr lang="en-US" altLang="zh-CN" sz="2800" b="1" kern="100" dirty="0" smtClean="0">
                <a:latin typeface="宋体" panose="02010600030101010101" pitchFamily="2" charset="-122"/>
                <a:ea typeface="宋体" panose="02010600030101010101" pitchFamily="2" charset="-122"/>
                <a:cs typeface="Times New Roman" panose="02020603050405020304" pitchFamily="18" charset="0"/>
              </a:rPr>
              <a:t>3.</a:t>
            </a:r>
            <a:r>
              <a:rPr lang="zh-CN" altLang="en-US" sz="2800" b="1" kern="100" dirty="0">
                <a:latin typeface="宋体" panose="02010600030101010101" pitchFamily="2" charset="-122"/>
                <a:ea typeface="宋体" panose="02010600030101010101" pitchFamily="2" charset="-122"/>
                <a:cs typeface="Times New Roman" panose="02020603050405020304" pitchFamily="18" charset="0"/>
              </a:rPr>
              <a:t>掌握了群集的概念。</a:t>
            </a:r>
            <a:r>
              <a:rPr lang="zh-CN" altLang="en-US" sz="2800" kern="100" dirty="0">
                <a:latin typeface="宋体" panose="02010600030101010101" pitchFamily="2" charset="-122"/>
                <a:ea typeface="宋体" panose="02010600030101010101" pitchFamily="2" charset="-122"/>
                <a:cs typeface="Times New Roman" panose="02020603050405020304" pitchFamily="18" charset="0"/>
              </a:rPr>
              <a:t>儿童已经明白两个子集可以组成一个新的集合，如男生人数十女生人数一学生总数。他们也可以逆推，如男生人</a:t>
            </a:r>
            <a:r>
              <a:rPr lang="zh-CN" altLang="en-US" sz="2800" kern="100" dirty="0" smtClean="0">
                <a:latin typeface="宋体" panose="02010600030101010101" pitchFamily="2" charset="-122"/>
                <a:ea typeface="宋体" panose="02010600030101010101" pitchFamily="2" charset="-122"/>
                <a:cs typeface="Times New Roman" panose="02020603050405020304" pitchFamily="18" charset="0"/>
              </a:rPr>
              <a:t>数</a:t>
            </a:r>
            <a:r>
              <a:rPr lang="en-US" altLang="zh-CN" sz="2800" kern="100" dirty="0" smtClean="0">
                <a:latin typeface="宋体" panose="02010600030101010101" pitchFamily="2" charset="-122"/>
                <a:ea typeface="宋体" panose="02010600030101010101" pitchFamily="2" charset="-122"/>
                <a:cs typeface="Times New Roman" panose="02020603050405020304" pitchFamily="18" charset="0"/>
              </a:rPr>
              <a:t>=</a:t>
            </a:r>
            <a:r>
              <a:rPr lang="zh-CN" altLang="en-US" sz="2800" kern="100" dirty="0" smtClean="0">
                <a:latin typeface="宋体" panose="02010600030101010101" pitchFamily="2" charset="-122"/>
                <a:ea typeface="宋体" panose="02010600030101010101" pitchFamily="2" charset="-122"/>
                <a:cs typeface="Times New Roman" panose="02020603050405020304" pitchFamily="18" charset="0"/>
              </a:rPr>
              <a:t>学</a:t>
            </a:r>
            <a:r>
              <a:rPr lang="zh-CN" altLang="en-US" sz="2800" kern="100" dirty="0">
                <a:latin typeface="宋体" panose="02010600030101010101" pitchFamily="2" charset="-122"/>
                <a:ea typeface="宋体" panose="02010600030101010101" pitchFamily="2" charset="-122"/>
                <a:cs typeface="Times New Roman" panose="02020603050405020304" pitchFamily="18" charset="0"/>
              </a:rPr>
              <a:t>生总</a:t>
            </a:r>
            <a:r>
              <a:rPr lang="zh-CN" altLang="en-US" sz="2800" kern="100" dirty="0" smtClean="0">
                <a:latin typeface="宋体" panose="02010600030101010101" pitchFamily="2" charset="-122"/>
                <a:ea typeface="宋体" panose="02010600030101010101" pitchFamily="2" charset="-122"/>
                <a:cs typeface="Times New Roman" panose="02020603050405020304" pitchFamily="18" charset="0"/>
              </a:rPr>
              <a:t>数</a:t>
            </a:r>
            <a:r>
              <a:rPr lang="en-US" altLang="zh-CN" sz="2800" kern="100" dirty="0" smtClean="0">
                <a:latin typeface="宋体" panose="02010600030101010101" pitchFamily="2" charset="-122"/>
                <a:ea typeface="宋体" panose="02010600030101010101" pitchFamily="2" charset="-122"/>
                <a:cs typeface="Times New Roman" panose="02020603050405020304" pitchFamily="18" charset="0"/>
              </a:rPr>
              <a:t>-</a:t>
            </a:r>
            <a:r>
              <a:rPr lang="zh-CN" altLang="en-US" sz="2800" kern="100" dirty="0" smtClean="0">
                <a:latin typeface="宋体" panose="02010600030101010101" pitchFamily="2" charset="-122"/>
                <a:ea typeface="宋体" panose="02010600030101010101" pitchFamily="2" charset="-122"/>
                <a:cs typeface="Times New Roman" panose="02020603050405020304" pitchFamily="18" charset="0"/>
              </a:rPr>
              <a:t>女</a:t>
            </a:r>
            <a:r>
              <a:rPr lang="zh-CN" altLang="en-US" sz="2800" kern="100" dirty="0">
                <a:latin typeface="宋体" panose="02010600030101010101" pitchFamily="2" charset="-122"/>
                <a:ea typeface="宋体" panose="02010600030101010101" pitchFamily="2" charset="-122"/>
                <a:cs typeface="Times New Roman" panose="02020603050405020304" pitchFamily="18" charset="0"/>
              </a:rPr>
              <a:t>生人数。</a:t>
            </a:r>
          </a:p>
        </p:txBody>
      </p:sp>
    </p:spTree>
    <p:extLst>
      <p:ext uri="{BB962C8B-B14F-4D97-AF65-F5344CB8AC3E}">
        <p14:creationId xmlns:p14="http://schemas.microsoft.com/office/powerpoint/2010/main" val="1989861339"/>
      </p:ext>
    </p:extLst>
  </p:cSld>
  <p:clrMapOvr>
    <a:masterClrMapping/>
  </p:clrMapOvr>
  <p:transition spd="med"/>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00336"/>
            <a:ext cx="13004800" cy="9053264"/>
          </a:xfrm>
          <a:prstGeom prst="rect">
            <a:avLst/>
          </a:prstGeom>
        </p:spPr>
      </p:pic>
      <p:sp>
        <p:nvSpPr>
          <p:cNvPr id="3" name="矩形 2"/>
          <p:cNvSpPr/>
          <p:nvPr/>
        </p:nvSpPr>
        <p:spPr>
          <a:xfrm>
            <a:off x="2858891" y="-19744"/>
            <a:ext cx="7603949" cy="707886"/>
          </a:xfrm>
          <a:prstGeom prst="rect">
            <a:avLst/>
          </a:prstGeom>
        </p:spPr>
        <p:txBody>
          <a:bodyPr wrap="square">
            <a:spAutoFit/>
          </a:bodyPr>
          <a:lstStyle/>
          <a:p>
            <a:r>
              <a:rPr lang="zh-CN" altLang="en-US" sz="2000" b="1" dirty="0">
                <a:solidFill>
                  <a:srgbClr val="FFFF00"/>
                </a:solidFill>
                <a:latin typeface="宋体" panose="02010600030101010101" pitchFamily="2" charset="-122"/>
                <a:ea typeface="宋体" panose="02010600030101010101" pitchFamily="2" charset="-122"/>
              </a:rPr>
              <a:t>如果个体所学的经验影响相同情境中的任务的操作</a:t>
            </a:r>
            <a:r>
              <a:rPr lang="en-US" altLang="zh-CN" sz="2000" b="1" dirty="0">
                <a:solidFill>
                  <a:srgbClr val="FFFF00"/>
                </a:solidFill>
                <a:latin typeface="宋体" panose="02010600030101010101" pitchFamily="2" charset="-122"/>
                <a:ea typeface="宋体" panose="02010600030101010101" pitchFamily="2" charset="-122"/>
              </a:rPr>
              <a:t>,</a:t>
            </a:r>
            <a:r>
              <a:rPr lang="zh-CN" altLang="en-US" sz="2000" b="1" dirty="0">
                <a:solidFill>
                  <a:srgbClr val="FFFF00"/>
                </a:solidFill>
                <a:latin typeface="宋体" panose="02010600030101010101" pitchFamily="2" charset="-122"/>
                <a:ea typeface="宋体" panose="02010600030101010101" pitchFamily="2" charset="-122"/>
              </a:rPr>
              <a:t>则属于自迁移。自迁移经常表现为原有经验在相同情境中的重复</a:t>
            </a:r>
            <a:r>
              <a:rPr lang="zh-CN" altLang="en-US" sz="2000" b="1" dirty="0" smtClean="0">
                <a:solidFill>
                  <a:srgbClr val="FFFF00"/>
                </a:solidFill>
                <a:latin typeface="宋体" panose="02010600030101010101" pitchFamily="2" charset="-122"/>
                <a:ea typeface="宋体" panose="02010600030101010101" pitchFamily="2" charset="-122"/>
              </a:rPr>
              <a:t>。</a:t>
            </a:r>
            <a:endParaRPr lang="zh-CN" altLang="en-US" sz="2000" b="1" dirty="0">
              <a:solidFill>
                <a:srgbClr val="FFFF00"/>
              </a:solidFill>
              <a:latin typeface="宋体" panose="02010600030101010101" pitchFamily="2" charset="-122"/>
              <a:ea typeface="宋体" panose="02010600030101010101" pitchFamily="2" charset="-122"/>
            </a:endParaRPr>
          </a:p>
        </p:txBody>
      </p:sp>
    </p:spTree>
  </p:cSld>
  <p:clrMapOvr>
    <a:masterClrMapping/>
  </p:clrMapOvr>
  <p:transition spd="med"/>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550072" y="700336"/>
            <a:ext cx="4817344" cy="823623"/>
          </a:xfrm>
          <a:prstGeom prst="rect">
            <a:avLst/>
          </a:prstGeom>
        </p:spPr>
        <p:txBody>
          <a:bodyPr wrap="none">
            <a:spAutoFit/>
          </a:bodyPr>
          <a:lstStyle/>
          <a:p>
            <a:pPr algn="ctr">
              <a:lnSpc>
                <a:spcPct val="132000"/>
              </a:lnSpc>
              <a:spcBef>
                <a:spcPts val="1200"/>
              </a:spcBef>
              <a:spcAft>
                <a:spcPts val="320"/>
              </a:spcAft>
            </a:pPr>
            <a:r>
              <a:rPr lang="zh-CN" altLang="zh-CN" b="1" kern="100" dirty="0">
                <a:latin typeface="Cambria" panose="02040503050406030204" pitchFamily="18" charset="0"/>
                <a:ea typeface="方正粗倩简体"/>
                <a:cs typeface="Times New Roman" panose="02020603050405020304" pitchFamily="18" charset="0"/>
              </a:rPr>
              <a:t>第二节　学习迁移理论</a:t>
            </a:r>
            <a:endParaRPr lang="zh-CN" altLang="zh-CN" b="1" kern="100" dirty="0">
              <a:effectLst/>
              <a:latin typeface="Cambria" panose="02040503050406030204" pitchFamily="18" charset="0"/>
              <a:ea typeface="方正粗倩简体"/>
              <a:cs typeface="Times New Roman" panose="02020603050405020304" pitchFamily="18" charset="0"/>
            </a:endParaRPr>
          </a:p>
        </p:txBody>
      </p:sp>
      <p:sp>
        <p:nvSpPr>
          <p:cNvPr id="3" name="矩形 2"/>
          <p:cNvSpPr/>
          <p:nvPr/>
        </p:nvSpPr>
        <p:spPr>
          <a:xfrm>
            <a:off x="165696" y="1348408"/>
            <a:ext cx="6465110" cy="523220"/>
          </a:xfrm>
          <a:prstGeom prst="rect">
            <a:avLst/>
          </a:prstGeom>
        </p:spPr>
        <p:txBody>
          <a:bodyPr wrap="square">
            <a:spAutoFit/>
          </a:bodyPr>
          <a:lstStyle/>
          <a:p>
            <a:pPr marL="266700" algn="just">
              <a:spcAft>
                <a:spcPts val="0"/>
              </a:spcAft>
            </a:pPr>
            <a:r>
              <a:rPr lang="zh-CN" altLang="zh-CN" sz="2800" b="1" kern="100" dirty="0" smtClean="0">
                <a:latin typeface="Times New Roman" panose="02020603050405020304" pitchFamily="18" charset="0"/>
                <a:ea typeface="宋体" panose="02010600030101010101" pitchFamily="2" charset="-122"/>
              </a:rPr>
              <a:t>一</a:t>
            </a:r>
            <a:r>
              <a:rPr lang="zh-CN" altLang="en-US" sz="2800" b="1" kern="100" dirty="0" smtClean="0">
                <a:latin typeface="Times New Roman" panose="02020603050405020304" pitchFamily="18" charset="0"/>
                <a:ea typeface="宋体" panose="02010600030101010101" pitchFamily="2" charset="-122"/>
              </a:rPr>
              <a:t>、</a:t>
            </a:r>
            <a:r>
              <a:rPr lang="zh-CN" altLang="zh-CN" sz="2800" b="1" kern="100" dirty="0" smtClean="0">
                <a:latin typeface="Times New Roman" panose="02020603050405020304" pitchFamily="18" charset="0"/>
                <a:ea typeface="宋体" panose="02010600030101010101" pitchFamily="2" charset="-122"/>
              </a:rPr>
              <a:t>早期</a:t>
            </a:r>
            <a:r>
              <a:rPr lang="zh-CN" altLang="zh-CN" sz="2800" b="1" kern="100" dirty="0">
                <a:latin typeface="Times New Roman" panose="02020603050405020304" pitchFamily="18" charset="0"/>
                <a:ea typeface="宋体" panose="02010600030101010101" pitchFamily="2" charset="-122"/>
              </a:rPr>
              <a:t>迁移</a:t>
            </a:r>
            <a:r>
              <a:rPr lang="zh-CN" altLang="zh-CN" sz="2800" b="1" kern="100" dirty="0" smtClean="0">
                <a:latin typeface="Times New Roman" panose="02020603050405020304" pitchFamily="18" charset="0"/>
                <a:ea typeface="宋体" panose="02010600030101010101" pitchFamily="2" charset="-122"/>
              </a:rPr>
              <a:t>理论</a:t>
            </a:r>
            <a:endParaRPr lang="zh-CN" altLang="zh-CN" sz="2800" kern="100" dirty="0">
              <a:effectLst/>
              <a:latin typeface="Times New Roman" panose="02020603050405020304" pitchFamily="18" charset="0"/>
              <a:ea typeface="宋体" panose="02010600030101010101" pitchFamily="2" charset="-122"/>
            </a:endParaRPr>
          </a:p>
        </p:txBody>
      </p:sp>
      <p:graphicFrame>
        <p:nvGraphicFramePr>
          <p:cNvPr id="4" name="表格 3"/>
          <p:cNvGraphicFramePr>
            <a:graphicFrameLocks noGrp="1"/>
          </p:cNvGraphicFramePr>
          <p:nvPr/>
        </p:nvGraphicFramePr>
        <p:xfrm>
          <a:off x="453940" y="1924472"/>
          <a:ext cx="12169140" cy="7303760"/>
        </p:xfrm>
        <a:graphic>
          <a:graphicData uri="http://schemas.openxmlformats.org/drawingml/2006/table">
            <a:tbl>
              <a:tblPr/>
              <a:tblGrid>
                <a:gridCol w="2054225">
                  <a:extLst>
                    <a:ext uri="{9D8B030D-6E8A-4147-A177-3AD203B41FA5}">
                      <a16:colId xmlns:a16="http://schemas.microsoft.com/office/drawing/2014/main" xmlns="" val="20000"/>
                    </a:ext>
                  </a:extLst>
                </a:gridCol>
                <a:gridCol w="1728470">
                  <a:extLst>
                    <a:ext uri="{9D8B030D-6E8A-4147-A177-3AD203B41FA5}">
                      <a16:colId xmlns:a16="http://schemas.microsoft.com/office/drawing/2014/main" xmlns="" val="20001"/>
                    </a:ext>
                  </a:extLst>
                </a:gridCol>
                <a:gridCol w="8386445">
                  <a:extLst>
                    <a:ext uri="{9D8B030D-6E8A-4147-A177-3AD203B41FA5}">
                      <a16:colId xmlns:a16="http://schemas.microsoft.com/office/drawing/2014/main" xmlns="" val="20002"/>
                    </a:ext>
                  </a:extLst>
                </a:gridCol>
              </a:tblGrid>
              <a:tr h="720080">
                <a:tc>
                  <a:txBody>
                    <a:bodyPr/>
                    <a:lstStyle/>
                    <a:p>
                      <a:pPr algn="ctr">
                        <a:lnSpc>
                          <a:spcPct val="150000"/>
                        </a:lnSpc>
                        <a:spcAft>
                          <a:spcPts val="0"/>
                        </a:spcAft>
                      </a:pPr>
                      <a:r>
                        <a:rPr lang="zh-CN" sz="2400" b="1" kern="100" dirty="0">
                          <a:effectLst/>
                          <a:latin typeface="Times New Roman" panose="02020603050405020304" pitchFamily="18" charset="0"/>
                          <a:ea typeface="仿宋_GB2312"/>
                        </a:rPr>
                        <a:t>早</a:t>
                      </a:r>
                      <a:r>
                        <a:rPr lang="zh-CN" sz="2400" b="1" kern="100" dirty="0" smtClean="0">
                          <a:effectLst/>
                          <a:latin typeface="Times New Roman" panose="02020603050405020304" pitchFamily="18" charset="0"/>
                          <a:ea typeface="仿宋_GB2312"/>
                        </a:rPr>
                        <a:t>期理</a:t>
                      </a:r>
                      <a:r>
                        <a:rPr lang="zh-CN" sz="2400" b="1" kern="100" dirty="0">
                          <a:effectLst/>
                          <a:latin typeface="Times New Roman" panose="02020603050405020304" pitchFamily="18" charset="0"/>
                          <a:ea typeface="仿宋_GB2312"/>
                        </a:rPr>
                        <a:t>论</a:t>
                      </a:r>
                      <a:endParaRPr lang="zh-CN" sz="240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50000"/>
                        </a:lnSpc>
                        <a:spcAft>
                          <a:spcPts val="0"/>
                        </a:spcAft>
                      </a:pPr>
                      <a:r>
                        <a:rPr lang="zh-CN" sz="2400" b="1" kern="100" dirty="0">
                          <a:effectLst/>
                          <a:latin typeface="Times New Roman" panose="02020603050405020304" pitchFamily="18" charset="0"/>
                          <a:ea typeface="仿宋_GB2312"/>
                        </a:rPr>
                        <a:t>代</a:t>
                      </a:r>
                      <a:r>
                        <a:rPr lang="zh-CN" sz="2400" b="1" kern="100" dirty="0" smtClean="0">
                          <a:effectLst/>
                          <a:latin typeface="Times New Roman" panose="02020603050405020304" pitchFamily="18" charset="0"/>
                          <a:ea typeface="仿宋_GB2312"/>
                        </a:rPr>
                        <a:t>表人</a:t>
                      </a:r>
                      <a:r>
                        <a:rPr lang="zh-CN" sz="2400" b="1" kern="100" dirty="0">
                          <a:effectLst/>
                          <a:latin typeface="Times New Roman" panose="02020603050405020304" pitchFamily="18" charset="0"/>
                          <a:ea typeface="仿宋_GB2312"/>
                        </a:rPr>
                        <a:t>物</a:t>
                      </a:r>
                      <a:endParaRPr lang="zh-CN" sz="240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50000"/>
                        </a:lnSpc>
                        <a:spcAft>
                          <a:spcPts val="0"/>
                        </a:spcAft>
                      </a:pPr>
                      <a:r>
                        <a:rPr lang="zh-CN" sz="2400" b="1" kern="100" dirty="0">
                          <a:effectLst/>
                          <a:latin typeface="Times New Roman" panose="02020603050405020304" pitchFamily="18" charset="0"/>
                          <a:ea typeface="仿宋_GB2312"/>
                        </a:rPr>
                        <a:t>主张</a:t>
                      </a:r>
                      <a:endParaRPr lang="zh-CN" sz="240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xmlns="" val="10000"/>
                  </a:ext>
                </a:extLst>
              </a:tr>
              <a:tr h="1616558">
                <a:tc>
                  <a:txBody>
                    <a:bodyPr/>
                    <a:lstStyle/>
                    <a:p>
                      <a:pPr algn="ctr">
                        <a:lnSpc>
                          <a:spcPct val="150000"/>
                        </a:lnSpc>
                        <a:spcAft>
                          <a:spcPts val="0"/>
                        </a:spcAft>
                      </a:pPr>
                      <a:r>
                        <a:rPr lang="zh-CN" sz="2400" kern="100">
                          <a:effectLst/>
                          <a:latin typeface="Times New Roman" panose="02020603050405020304" pitchFamily="18" charset="0"/>
                          <a:ea typeface="仿宋_GB2312"/>
                        </a:rPr>
                        <a:t>形式训练说</a:t>
                      </a:r>
                      <a:r>
                        <a:rPr lang="zh-CN" sz="2400" b="1" kern="100">
                          <a:solidFill>
                            <a:srgbClr val="FF0000"/>
                          </a:solidFill>
                          <a:effectLst/>
                          <a:latin typeface="Times New Roman" panose="02020603050405020304" pitchFamily="18" charset="0"/>
                          <a:ea typeface="楷体_GB2312"/>
                        </a:rPr>
                        <a:t>（关于迁移的最早理论）</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400" kern="100">
                          <a:effectLst/>
                          <a:latin typeface="Times New Roman" panose="02020603050405020304" pitchFamily="18" charset="0"/>
                          <a:ea typeface="仿宋_GB2312"/>
                        </a:rPr>
                        <a:t>沃尔夫</a:t>
                      </a:r>
                      <a:endParaRPr lang="zh-CN" sz="24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zh-CN" altLang="en-US" sz="2400" kern="100" dirty="0" smtClean="0">
                          <a:effectLst/>
                          <a:latin typeface="Times New Roman" panose="02020603050405020304" pitchFamily="18" charset="0"/>
                          <a:ea typeface="仿宋_GB2312"/>
                        </a:rPr>
                        <a:t>迁移是通过对组成心的</a:t>
                      </a:r>
                      <a:r>
                        <a:rPr lang="zh-CN" altLang="en-US" sz="2400" b="1" kern="100" dirty="0" smtClean="0">
                          <a:solidFill>
                            <a:srgbClr val="FF0000"/>
                          </a:solidFill>
                          <a:effectLst/>
                          <a:latin typeface="Times New Roman" panose="02020603050405020304" pitchFamily="18" charset="0"/>
                          <a:ea typeface="仿宋_GB2312"/>
                        </a:rPr>
                        <a:t>各种官能的训练</a:t>
                      </a:r>
                      <a:r>
                        <a:rPr lang="zh-CN" altLang="en-US" sz="2400" kern="100" dirty="0" smtClean="0">
                          <a:effectLst/>
                          <a:latin typeface="Times New Roman" panose="02020603050405020304" pitchFamily="18" charset="0"/>
                          <a:ea typeface="仿宋_GB2312"/>
                        </a:rPr>
                        <a:t>，以提高各种能力如注意力、记忆力、推理力、想象力等而实现的。而且，迁移的产生将是自动的。把</a:t>
                      </a:r>
                      <a:r>
                        <a:rPr lang="zh-CN" altLang="en-US" sz="2400" b="1" kern="100" dirty="0" smtClean="0">
                          <a:solidFill>
                            <a:srgbClr val="FF0000"/>
                          </a:solidFill>
                          <a:effectLst/>
                          <a:latin typeface="Times New Roman" panose="02020603050405020304" pitchFamily="18" charset="0"/>
                          <a:ea typeface="仿宋_GB2312"/>
                        </a:rPr>
                        <a:t>训练和改进心智的各种官能</a:t>
                      </a:r>
                      <a:r>
                        <a:rPr lang="zh-CN" altLang="en-US" sz="2400" kern="100" dirty="0" smtClean="0">
                          <a:effectLst/>
                          <a:latin typeface="Times New Roman" panose="02020603050405020304" pitchFamily="18" charset="0"/>
                          <a:ea typeface="仿宋_GB2312"/>
                        </a:rPr>
                        <a:t>，作为教学的最重要目标。学习的内容不甚重要。</a:t>
                      </a:r>
                      <a:endParaRPr lang="zh-CN" sz="2400" kern="100" dirty="0">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616558">
                <a:tc>
                  <a:txBody>
                    <a:bodyPr/>
                    <a:lstStyle/>
                    <a:p>
                      <a:pPr algn="ctr">
                        <a:lnSpc>
                          <a:spcPct val="150000"/>
                        </a:lnSpc>
                        <a:spcAft>
                          <a:spcPts val="0"/>
                        </a:spcAft>
                      </a:pPr>
                      <a:r>
                        <a:rPr lang="zh-CN" sz="2400" kern="100" dirty="0" smtClean="0">
                          <a:effectLst/>
                          <a:latin typeface="Times New Roman" panose="02020603050405020304" pitchFamily="18" charset="0"/>
                          <a:ea typeface="仿宋_GB2312"/>
                        </a:rPr>
                        <a:t>共同要素说</a:t>
                      </a:r>
                      <a:endParaRPr lang="en-US" altLang="zh-CN" sz="2400" kern="100" dirty="0" smtClean="0">
                        <a:effectLst/>
                        <a:latin typeface="Times New Roman" panose="02020603050405020304" pitchFamily="18" charset="0"/>
                        <a:ea typeface="仿宋_GB2312"/>
                      </a:endParaRPr>
                    </a:p>
                    <a:p>
                      <a:pPr algn="ctr">
                        <a:lnSpc>
                          <a:spcPct val="150000"/>
                        </a:lnSpc>
                        <a:spcAft>
                          <a:spcPts val="0"/>
                        </a:spcAft>
                      </a:pPr>
                      <a:r>
                        <a:rPr lang="zh-CN" altLang="en-US" sz="2400" b="1" kern="100" dirty="0" smtClean="0">
                          <a:solidFill>
                            <a:srgbClr val="FF0000"/>
                          </a:solidFill>
                          <a:effectLst/>
                          <a:latin typeface="Times New Roman" panose="02020603050405020304" pitchFamily="18" charset="0"/>
                          <a:ea typeface="宋体" panose="02010600030101010101" pitchFamily="2" charset="-122"/>
                        </a:rPr>
                        <a:t>（“形状知觉”实验）</a:t>
                      </a:r>
                      <a:endParaRPr lang="zh-CN" sz="2400" b="1" kern="100" dirty="0">
                        <a:solidFill>
                          <a:srgbClr val="FF0000"/>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400" kern="100">
                          <a:effectLst/>
                          <a:latin typeface="Times New Roman" panose="02020603050405020304" pitchFamily="18" charset="0"/>
                          <a:ea typeface="仿宋_GB2312"/>
                        </a:rPr>
                        <a:t>桑代克</a:t>
                      </a:r>
                      <a:endParaRPr lang="zh-CN" sz="2400" kern="100">
                        <a:effectLst/>
                        <a:latin typeface="Times New Roman" panose="02020603050405020304" pitchFamily="18" charset="0"/>
                        <a:ea typeface="宋体" panose="02010600030101010101" pitchFamily="2" charset="-122"/>
                      </a:endParaRPr>
                    </a:p>
                    <a:p>
                      <a:pPr algn="ctr">
                        <a:lnSpc>
                          <a:spcPct val="150000"/>
                        </a:lnSpc>
                        <a:spcAft>
                          <a:spcPts val="0"/>
                        </a:spcAft>
                      </a:pPr>
                      <a:r>
                        <a:rPr lang="zh-CN" sz="2400" kern="100">
                          <a:effectLst/>
                          <a:latin typeface="Times New Roman" panose="02020603050405020304" pitchFamily="18" charset="0"/>
                          <a:ea typeface="仿宋_GB2312"/>
                        </a:rPr>
                        <a:t>伍德沃斯</a:t>
                      </a:r>
                      <a:endParaRPr lang="zh-CN" sz="24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zh-CN" sz="2400" kern="100" dirty="0">
                          <a:effectLst/>
                          <a:latin typeface="Times New Roman" panose="02020603050405020304" pitchFamily="18" charset="0"/>
                          <a:ea typeface="仿宋_GB2312"/>
                        </a:rPr>
                        <a:t>共同要素说认为，只有当学习情境和迁移测验情境</a:t>
                      </a:r>
                      <a:r>
                        <a:rPr lang="zh-CN" sz="2400" b="1" kern="100" dirty="0">
                          <a:solidFill>
                            <a:srgbClr val="FF0000"/>
                          </a:solidFill>
                          <a:effectLst/>
                          <a:latin typeface="Times New Roman" panose="02020603050405020304" pitchFamily="18" charset="0"/>
                          <a:ea typeface="仿宋_GB2312"/>
                        </a:rPr>
                        <a:t>存在共同成分</a:t>
                      </a:r>
                      <a:r>
                        <a:rPr lang="zh-CN" sz="2400" kern="100" dirty="0">
                          <a:effectLst/>
                          <a:latin typeface="Times New Roman" panose="02020603050405020304" pitchFamily="18" charset="0"/>
                          <a:ea typeface="仿宋_GB2312"/>
                        </a:rPr>
                        <a:t>，一种学习才能影响另一种学习，即才会产生学习的迁移。两个完全不相似的刺激反应联结之间，不可能产生</a:t>
                      </a:r>
                      <a:r>
                        <a:rPr lang="zh-CN" sz="2400" kern="100" dirty="0" smtClean="0">
                          <a:effectLst/>
                          <a:latin typeface="Times New Roman" panose="02020603050405020304" pitchFamily="18" charset="0"/>
                          <a:ea typeface="仿宋_GB2312"/>
                        </a:rPr>
                        <a:t>迁移。</a:t>
                      </a:r>
                      <a:endParaRPr lang="zh-CN" sz="2400" kern="100" dirty="0">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303388">
                <a:tc>
                  <a:txBody>
                    <a:bodyPr/>
                    <a:lstStyle/>
                    <a:p>
                      <a:pPr algn="ctr">
                        <a:lnSpc>
                          <a:spcPct val="150000"/>
                        </a:lnSpc>
                        <a:spcAft>
                          <a:spcPts val="0"/>
                        </a:spcAft>
                      </a:pPr>
                      <a:r>
                        <a:rPr lang="zh-CN" sz="2400" kern="100">
                          <a:effectLst/>
                          <a:latin typeface="Times New Roman" panose="02020603050405020304" pitchFamily="18" charset="0"/>
                          <a:ea typeface="仿宋_GB2312"/>
                        </a:rPr>
                        <a:t>经验类化说</a:t>
                      </a:r>
                      <a:endParaRPr lang="zh-CN" sz="2400" kern="100">
                        <a:effectLst/>
                        <a:latin typeface="Times New Roman" panose="02020603050405020304" pitchFamily="18" charset="0"/>
                        <a:ea typeface="宋体" panose="02010600030101010101" pitchFamily="2" charset="-122"/>
                      </a:endParaRPr>
                    </a:p>
                    <a:p>
                      <a:pPr algn="ctr">
                        <a:lnSpc>
                          <a:spcPct val="150000"/>
                        </a:lnSpc>
                        <a:spcAft>
                          <a:spcPts val="0"/>
                        </a:spcAft>
                      </a:pPr>
                      <a:r>
                        <a:rPr lang="zh-CN" sz="2400" kern="100">
                          <a:effectLst/>
                          <a:latin typeface="Times New Roman" panose="02020603050405020304" pitchFamily="18" charset="0"/>
                          <a:ea typeface="仿宋_GB2312"/>
                        </a:rPr>
                        <a:t>亦称“概括化理论”</a:t>
                      </a:r>
                      <a:endParaRPr lang="zh-CN" sz="24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400" kern="100">
                          <a:effectLst/>
                          <a:latin typeface="Times New Roman" panose="02020603050405020304" pitchFamily="18" charset="0"/>
                          <a:ea typeface="仿宋_GB2312"/>
                        </a:rPr>
                        <a:t>贾德</a:t>
                      </a:r>
                      <a:endParaRPr lang="zh-CN" sz="24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zh-CN" altLang="en-US" sz="2400" b="1" kern="100" dirty="0" smtClean="0">
                          <a:solidFill>
                            <a:srgbClr val="FF0000"/>
                          </a:solidFill>
                          <a:effectLst/>
                          <a:latin typeface="Times New Roman" panose="02020603050405020304" pitchFamily="18" charset="0"/>
                          <a:ea typeface="仿宋_GB2312"/>
                        </a:rPr>
                        <a:t>“水下击靶”实验</a:t>
                      </a:r>
                      <a:endParaRPr lang="en-US" altLang="zh-CN" sz="2400" b="1" kern="100" dirty="0" smtClean="0">
                        <a:solidFill>
                          <a:srgbClr val="FF0000"/>
                        </a:solidFill>
                        <a:effectLst/>
                        <a:latin typeface="Times New Roman" panose="02020603050405020304" pitchFamily="18" charset="0"/>
                        <a:ea typeface="仿宋_GB2312"/>
                      </a:endParaRPr>
                    </a:p>
                    <a:p>
                      <a:pPr algn="just">
                        <a:lnSpc>
                          <a:spcPct val="150000"/>
                        </a:lnSpc>
                        <a:spcAft>
                          <a:spcPts val="0"/>
                        </a:spcAft>
                      </a:pPr>
                      <a:r>
                        <a:rPr lang="zh-CN" altLang="en-US" sz="2400" kern="100" dirty="0" smtClean="0">
                          <a:effectLst/>
                          <a:latin typeface="Times New Roman" panose="02020603050405020304" pitchFamily="18" charset="0"/>
                          <a:ea typeface="仿宋_GB2312"/>
                        </a:rPr>
                        <a:t>产生迁移的关键是，学习者在两种活动中</a:t>
                      </a:r>
                      <a:r>
                        <a:rPr lang="zh-CN" altLang="en-US" sz="2400" b="1" kern="100" dirty="0" smtClean="0">
                          <a:solidFill>
                            <a:srgbClr val="FF0000"/>
                          </a:solidFill>
                          <a:effectLst/>
                          <a:latin typeface="Times New Roman" panose="02020603050405020304" pitchFamily="18" charset="0"/>
                          <a:ea typeface="仿宋_GB2312"/>
                        </a:rPr>
                        <a:t>概括出它们之间的共同原理。</a:t>
                      </a:r>
                      <a:endParaRPr lang="zh-CN" sz="2400" b="1" kern="100" dirty="0">
                        <a:solidFill>
                          <a:srgbClr val="FF0000"/>
                        </a:solidFill>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808279">
                <a:tc>
                  <a:txBody>
                    <a:bodyPr/>
                    <a:lstStyle/>
                    <a:p>
                      <a:pPr algn="ctr">
                        <a:lnSpc>
                          <a:spcPct val="150000"/>
                        </a:lnSpc>
                        <a:spcAft>
                          <a:spcPts val="0"/>
                        </a:spcAft>
                      </a:pPr>
                      <a:r>
                        <a:rPr lang="zh-CN" sz="2400" kern="100">
                          <a:effectLst/>
                          <a:latin typeface="Times New Roman" panose="02020603050405020304" pitchFamily="18" charset="0"/>
                          <a:ea typeface="仿宋_GB2312"/>
                        </a:rPr>
                        <a:t>关系转化说</a:t>
                      </a:r>
                      <a:endParaRPr lang="zh-CN" sz="24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400" kern="100">
                          <a:effectLst/>
                          <a:latin typeface="Times New Roman" panose="02020603050405020304" pitchFamily="18" charset="0"/>
                          <a:ea typeface="仿宋_GB2312"/>
                        </a:rPr>
                        <a:t>苛勒</a:t>
                      </a:r>
                      <a:endParaRPr lang="zh-CN" sz="24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zh-CN" altLang="en-US" sz="2400" b="1" kern="100" dirty="0" smtClean="0">
                          <a:solidFill>
                            <a:srgbClr val="FF0000"/>
                          </a:solidFill>
                          <a:effectLst/>
                          <a:latin typeface="Times New Roman" panose="02020603050405020304" pitchFamily="18" charset="0"/>
                          <a:ea typeface="仿宋_GB2312"/>
                        </a:rPr>
                        <a:t>“小鸡啄米实验”</a:t>
                      </a:r>
                      <a:endParaRPr lang="en-US" altLang="zh-CN" sz="2400" b="1" kern="100" dirty="0" smtClean="0">
                        <a:solidFill>
                          <a:srgbClr val="FF0000"/>
                        </a:solidFill>
                        <a:effectLst/>
                        <a:latin typeface="Times New Roman" panose="02020603050405020304" pitchFamily="18" charset="0"/>
                        <a:ea typeface="仿宋_GB2312"/>
                      </a:endParaRPr>
                    </a:p>
                    <a:p>
                      <a:pPr algn="just">
                        <a:lnSpc>
                          <a:spcPct val="150000"/>
                        </a:lnSpc>
                        <a:spcAft>
                          <a:spcPts val="0"/>
                        </a:spcAft>
                      </a:pPr>
                      <a:r>
                        <a:rPr lang="zh-CN" altLang="en-US" sz="2400" kern="100" dirty="0" smtClean="0">
                          <a:effectLst/>
                          <a:latin typeface="Times New Roman" panose="02020603050405020304" pitchFamily="18" charset="0"/>
                          <a:ea typeface="仿宋_GB2312"/>
                        </a:rPr>
                        <a:t>人所迁移的是顿悟 </a:t>
                      </a:r>
                      <a:r>
                        <a:rPr lang="en-US" altLang="zh-CN" sz="2400" kern="100" dirty="0" smtClean="0">
                          <a:effectLst/>
                          <a:latin typeface="Times New Roman" panose="02020603050405020304" pitchFamily="18" charset="0"/>
                          <a:ea typeface="仿宋_GB2312"/>
                        </a:rPr>
                        <a:t>— </a:t>
                      </a:r>
                      <a:r>
                        <a:rPr lang="zh-CN" altLang="en-US" sz="2400" kern="100" dirty="0" smtClean="0">
                          <a:effectLst/>
                          <a:latin typeface="Times New Roman" panose="02020603050405020304" pitchFamily="18" charset="0"/>
                          <a:ea typeface="仿宋_GB2312"/>
                        </a:rPr>
                        <a:t>两个情境突然被联系起来的意识。</a:t>
                      </a:r>
                      <a:endParaRPr lang="zh-CN" sz="2400" kern="100" dirty="0">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Tree>
  </p:cSld>
  <p:clrMapOvr>
    <a:masterClrMapping/>
  </p:clrMapOvr>
  <p:transition spd="med"/>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6528" y="772344"/>
            <a:ext cx="6753944" cy="583565"/>
          </a:xfrm>
          <a:prstGeom prst="rect">
            <a:avLst/>
          </a:prstGeom>
        </p:spPr>
        <p:txBody>
          <a:bodyPr wrap="square">
            <a:spAutoFit/>
          </a:bodyPr>
          <a:lstStyle/>
          <a:p>
            <a:pPr marL="266700" algn="just">
              <a:spcBef>
                <a:spcPts val="600"/>
              </a:spcBef>
              <a:spcAft>
                <a:spcPts val="600"/>
              </a:spcAft>
            </a:pPr>
            <a:r>
              <a:rPr lang="zh-CN" altLang="en-US" sz="3200" b="1" kern="100" dirty="0" smtClean="0">
                <a:latin typeface="Times New Roman" panose="02020603050405020304" pitchFamily="18" charset="0"/>
                <a:ea typeface="宋体" panose="02010600030101010101" pitchFamily="2" charset="-122"/>
              </a:rPr>
              <a:t>（二）</a:t>
            </a:r>
            <a:r>
              <a:rPr lang="zh-CN" altLang="zh-CN" sz="3200" b="1" kern="100" dirty="0" smtClean="0">
                <a:latin typeface="Times New Roman" panose="02020603050405020304" pitchFamily="18" charset="0"/>
                <a:ea typeface="宋体" panose="02010600030101010101" pitchFamily="2" charset="-122"/>
              </a:rPr>
              <a:t>现代</a:t>
            </a:r>
            <a:r>
              <a:rPr lang="zh-CN" altLang="zh-CN" sz="3200" b="1" kern="100" dirty="0">
                <a:latin typeface="Times New Roman" panose="02020603050405020304" pitchFamily="18" charset="0"/>
                <a:ea typeface="宋体" panose="02010600030101010101" pitchFamily="2" charset="-122"/>
              </a:rPr>
              <a:t>迁移</a:t>
            </a:r>
            <a:r>
              <a:rPr lang="zh-CN" altLang="zh-CN" sz="3200" b="1" kern="100" dirty="0" smtClean="0">
                <a:latin typeface="Times New Roman" panose="02020603050405020304" pitchFamily="18" charset="0"/>
                <a:ea typeface="宋体" panose="02010600030101010101" pitchFamily="2" charset="-122"/>
              </a:rPr>
              <a:t>理论</a:t>
            </a:r>
            <a:endParaRPr lang="zh-CN" altLang="zh-CN" sz="3200" b="1" kern="100" dirty="0">
              <a:latin typeface="Times New Roman" panose="02020603050405020304" pitchFamily="18" charset="0"/>
              <a:ea typeface="宋体" panose="02010600030101010101" pitchFamily="2" charset="-122"/>
            </a:endParaRPr>
          </a:p>
        </p:txBody>
      </p:sp>
      <p:graphicFrame>
        <p:nvGraphicFramePr>
          <p:cNvPr id="3" name="表格 2"/>
          <p:cNvGraphicFramePr>
            <a:graphicFrameLocks noGrp="1"/>
          </p:cNvGraphicFramePr>
          <p:nvPr/>
        </p:nvGraphicFramePr>
        <p:xfrm>
          <a:off x="396528" y="1418675"/>
          <a:ext cx="12608272" cy="8182969"/>
        </p:xfrm>
        <a:graphic>
          <a:graphicData uri="http://schemas.openxmlformats.org/drawingml/2006/table">
            <a:tbl>
              <a:tblPr/>
              <a:tblGrid>
                <a:gridCol w="1644428">
                  <a:extLst>
                    <a:ext uri="{9D8B030D-6E8A-4147-A177-3AD203B41FA5}">
                      <a16:colId xmlns:a16="http://schemas.microsoft.com/office/drawing/2014/main" xmlns="" val="20000"/>
                    </a:ext>
                  </a:extLst>
                </a:gridCol>
                <a:gridCol w="1822364">
                  <a:extLst>
                    <a:ext uri="{9D8B030D-6E8A-4147-A177-3AD203B41FA5}">
                      <a16:colId xmlns:a16="http://schemas.microsoft.com/office/drawing/2014/main" xmlns="" val="20001"/>
                    </a:ext>
                  </a:extLst>
                </a:gridCol>
                <a:gridCol w="9141480">
                  <a:extLst>
                    <a:ext uri="{9D8B030D-6E8A-4147-A177-3AD203B41FA5}">
                      <a16:colId xmlns:a16="http://schemas.microsoft.com/office/drawing/2014/main" xmlns="" val="20002"/>
                    </a:ext>
                  </a:extLst>
                </a:gridCol>
              </a:tblGrid>
              <a:tr h="1142089">
                <a:tc>
                  <a:txBody>
                    <a:bodyPr/>
                    <a:lstStyle/>
                    <a:p>
                      <a:pPr algn="ctr">
                        <a:lnSpc>
                          <a:spcPct val="150000"/>
                        </a:lnSpc>
                        <a:spcAft>
                          <a:spcPts val="0"/>
                        </a:spcAft>
                      </a:pPr>
                      <a:r>
                        <a:rPr lang="zh-CN" sz="2800" b="1" kern="100" dirty="0">
                          <a:effectLst/>
                          <a:latin typeface="Times New Roman" panose="02020603050405020304" pitchFamily="18" charset="0"/>
                          <a:ea typeface="仿宋_GB2312"/>
                        </a:rPr>
                        <a:t>现代理论</a:t>
                      </a:r>
                      <a:endParaRPr lang="zh-CN" sz="280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50000"/>
                        </a:lnSpc>
                        <a:spcAft>
                          <a:spcPts val="0"/>
                        </a:spcAft>
                      </a:pPr>
                      <a:r>
                        <a:rPr lang="zh-CN" sz="2800" b="1" kern="100" dirty="0">
                          <a:effectLst/>
                          <a:latin typeface="Times New Roman" panose="02020603050405020304" pitchFamily="18" charset="0"/>
                          <a:ea typeface="仿宋_GB2312"/>
                        </a:rPr>
                        <a:t>代表人物</a:t>
                      </a:r>
                      <a:endParaRPr lang="zh-CN" sz="280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50000"/>
                        </a:lnSpc>
                        <a:spcAft>
                          <a:spcPts val="0"/>
                        </a:spcAft>
                      </a:pPr>
                      <a:r>
                        <a:rPr lang="zh-CN" sz="2800" b="1" kern="100">
                          <a:effectLst/>
                          <a:latin typeface="Times New Roman" panose="02020603050405020304" pitchFamily="18" charset="0"/>
                          <a:ea typeface="仿宋_GB2312"/>
                        </a:rPr>
                        <a:t>主张</a:t>
                      </a:r>
                      <a:endParaRPr lang="zh-CN" sz="28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xmlns="" val="10000"/>
                  </a:ext>
                </a:extLst>
              </a:tr>
              <a:tr h="2284180">
                <a:tc>
                  <a:txBody>
                    <a:bodyPr/>
                    <a:lstStyle/>
                    <a:p>
                      <a:pPr algn="ctr">
                        <a:lnSpc>
                          <a:spcPct val="150000"/>
                        </a:lnSpc>
                        <a:spcAft>
                          <a:spcPts val="0"/>
                        </a:spcAft>
                      </a:pPr>
                      <a:r>
                        <a:rPr lang="zh-CN" sz="2800" b="1" kern="100" dirty="0">
                          <a:solidFill>
                            <a:srgbClr val="FF0000"/>
                          </a:solidFill>
                          <a:effectLst/>
                          <a:latin typeface="Times New Roman" panose="02020603050405020304" pitchFamily="18" charset="0"/>
                          <a:ea typeface="仿宋_GB2312"/>
                        </a:rPr>
                        <a:t>认知结构迁移理论</a:t>
                      </a:r>
                      <a:endParaRPr lang="zh-CN" sz="2800" b="1" kern="100" dirty="0">
                        <a:solidFill>
                          <a:srgbClr val="FF0000"/>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kern="100" dirty="0">
                          <a:effectLst/>
                          <a:latin typeface="Times New Roman" panose="02020603050405020304" pitchFamily="18" charset="0"/>
                          <a:ea typeface="仿宋_GB2312"/>
                        </a:rPr>
                        <a:t>奥苏贝尔</a:t>
                      </a:r>
                      <a:endParaRPr lang="zh-CN" sz="280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zh-CN" sz="2800" kern="100" dirty="0">
                          <a:effectLst/>
                          <a:latin typeface="Times New Roman" panose="02020603050405020304" pitchFamily="18" charset="0"/>
                          <a:ea typeface="仿宋_GB2312"/>
                        </a:rPr>
                        <a:t>这一理论认为，一切有意义的学习都是在</a:t>
                      </a:r>
                      <a:r>
                        <a:rPr lang="zh-CN" sz="2800" kern="100" dirty="0">
                          <a:solidFill>
                            <a:srgbClr val="FF0000"/>
                          </a:solidFill>
                          <a:effectLst/>
                          <a:latin typeface="Times New Roman" panose="02020603050405020304" pitchFamily="18" charset="0"/>
                          <a:ea typeface="仿宋_GB2312"/>
                        </a:rPr>
                        <a:t>原有认知结构</a:t>
                      </a:r>
                      <a:r>
                        <a:rPr lang="zh-CN" sz="2800" kern="100" dirty="0">
                          <a:effectLst/>
                          <a:latin typeface="Times New Roman" panose="02020603050405020304" pitchFamily="18" charset="0"/>
                          <a:ea typeface="仿宋_GB2312"/>
                        </a:rPr>
                        <a:t>的基础上产生</a:t>
                      </a:r>
                      <a:r>
                        <a:rPr lang="zh-CN" sz="2800" kern="100" dirty="0" smtClean="0">
                          <a:effectLst/>
                          <a:latin typeface="Times New Roman" panose="02020603050405020304" pitchFamily="18" charset="0"/>
                          <a:ea typeface="仿宋_GB2312"/>
                        </a:rPr>
                        <a:t>的</a:t>
                      </a:r>
                      <a:r>
                        <a:rPr lang="zh-CN" altLang="en-US" sz="2800" kern="100" dirty="0" smtClean="0">
                          <a:effectLst/>
                          <a:latin typeface="Times New Roman" panose="02020603050405020304" pitchFamily="18" charset="0"/>
                          <a:ea typeface="仿宋_GB2312"/>
                        </a:rPr>
                        <a:t>。</a:t>
                      </a:r>
                      <a:r>
                        <a:rPr lang="en-US" altLang="zh-CN" sz="2800" kern="100" dirty="0" smtClean="0">
                          <a:effectLst/>
                          <a:latin typeface="Times New Roman" panose="02020603050405020304" pitchFamily="18" charset="0"/>
                          <a:ea typeface="仿宋_GB2312"/>
                        </a:rPr>
                        <a:t>1. </a:t>
                      </a:r>
                      <a:r>
                        <a:rPr lang="zh-CN" altLang="en-US" sz="2800" kern="100" dirty="0" smtClean="0">
                          <a:effectLst/>
                          <a:latin typeface="Times New Roman" panose="02020603050405020304" pitchFamily="18" charset="0"/>
                          <a:ea typeface="仿宋_GB2312"/>
                        </a:rPr>
                        <a:t>一切有意义的学习必然包含迁移。</a:t>
                      </a:r>
                      <a:r>
                        <a:rPr lang="en-US" altLang="zh-CN" sz="2800" kern="100" dirty="0" smtClean="0">
                          <a:effectLst/>
                          <a:latin typeface="Times New Roman" panose="02020603050405020304" pitchFamily="18" charset="0"/>
                          <a:ea typeface="仿宋_GB2312"/>
                        </a:rPr>
                        <a:t>2. </a:t>
                      </a:r>
                      <a:r>
                        <a:rPr lang="zh-CN" altLang="en-US" sz="2800" kern="100" dirty="0" smtClean="0">
                          <a:effectLst/>
                          <a:latin typeface="Times New Roman" panose="02020603050405020304" pitchFamily="18" charset="0"/>
                          <a:ea typeface="仿宋_GB2312"/>
                        </a:rPr>
                        <a:t>认知结构变量是影响学习迁移的重要因素。观念的</a:t>
                      </a:r>
                      <a:r>
                        <a:rPr lang="zh-CN" altLang="en-US" sz="2800" b="1" kern="100" dirty="0" smtClean="0">
                          <a:solidFill>
                            <a:srgbClr val="FF0000"/>
                          </a:solidFill>
                          <a:effectLst/>
                          <a:latin typeface="Times New Roman" panose="02020603050405020304" pitchFamily="18" charset="0"/>
                          <a:ea typeface="仿宋_GB2312"/>
                        </a:rPr>
                        <a:t>可利用性、可辨别性及稳定性和清晰性</a:t>
                      </a:r>
                      <a:r>
                        <a:rPr lang="zh-CN" altLang="en-US" sz="2800" kern="100" dirty="0" smtClean="0">
                          <a:effectLst/>
                          <a:latin typeface="Times New Roman" panose="02020603050405020304" pitchFamily="18" charset="0"/>
                          <a:ea typeface="仿宋_GB2312"/>
                        </a:rPr>
                        <a:t>三个变量。</a:t>
                      </a:r>
                      <a:endParaRPr lang="zh-CN" altLang="en-US" sz="2800" kern="100" dirty="0" smtClean="0">
                        <a:solidFill>
                          <a:srgbClr val="FF0000"/>
                        </a:solidFill>
                        <a:effectLst/>
                        <a:latin typeface="Times New Roman" panose="02020603050405020304" pitchFamily="18" charset="0"/>
                        <a:ea typeface="仿宋_GB231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852966">
                <a:tc>
                  <a:txBody>
                    <a:bodyPr/>
                    <a:lstStyle/>
                    <a:p>
                      <a:pPr algn="ctr">
                        <a:lnSpc>
                          <a:spcPct val="150000"/>
                        </a:lnSpc>
                        <a:spcAft>
                          <a:spcPts val="0"/>
                        </a:spcAft>
                      </a:pPr>
                      <a:r>
                        <a:rPr lang="zh-CN" sz="2800" b="1" kern="100" dirty="0">
                          <a:effectLst/>
                          <a:latin typeface="Times New Roman" panose="02020603050405020304" pitchFamily="18" charset="0"/>
                          <a:ea typeface="仿宋_GB2312"/>
                        </a:rPr>
                        <a:t>迁移的产生式理论</a:t>
                      </a:r>
                      <a:endParaRPr lang="zh-CN" sz="2800" b="1"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kern="100" dirty="0">
                          <a:effectLst/>
                          <a:latin typeface="Times New Roman" panose="02020603050405020304" pitchFamily="18" charset="0"/>
                          <a:ea typeface="仿宋_GB2312"/>
                        </a:rPr>
                        <a:t>辛格莱</a:t>
                      </a:r>
                      <a:endParaRPr lang="zh-CN" sz="2800" kern="100" dirty="0">
                        <a:effectLst/>
                        <a:latin typeface="Times New Roman" panose="02020603050405020304" pitchFamily="18" charset="0"/>
                        <a:ea typeface="宋体" panose="02010600030101010101" pitchFamily="2" charset="-122"/>
                      </a:endParaRPr>
                    </a:p>
                    <a:p>
                      <a:pPr algn="ctr">
                        <a:lnSpc>
                          <a:spcPct val="150000"/>
                        </a:lnSpc>
                        <a:spcAft>
                          <a:spcPts val="0"/>
                        </a:spcAft>
                      </a:pPr>
                      <a:r>
                        <a:rPr lang="zh-CN" sz="2800" kern="100" dirty="0">
                          <a:effectLst/>
                          <a:latin typeface="Times New Roman" panose="02020603050405020304" pitchFamily="18" charset="0"/>
                          <a:ea typeface="仿宋_GB2312"/>
                        </a:rPr>
                        <a:t>安德森</a:t>
                      </a:r>
                      <a:endParaRPr lang="zh-CN" sz="280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zh-CN" sz="2800" kern="100" dirty="0">
                          <a:effectLst/>
                          <a:latin typeface="Times New Roman" panose="02020603050405020304" pitchFamily="18" charset="0"/>
                          <a:ea typeface="仿宋_GB2312"/>
                        </a:rPr>
                        <a:t>前后两项学习任务产生迁移的原因是两项任务之间</a:t>
                      </a:r>
                      <a:r>
                        <a:rPr lang="zh-CN" sz="2800" b="1" kern="100" dirty="0">
                          <a:solidFill>
                            <a:srgbClr val="FF0000"/>
                          </a:solidFill>
                          <a:effectLst/>
                          <a:latin typeface="Times New Roman" panose="02020603050405020304" pitchFamily="18" charset="0"/>
                          <a:ea typeface="仿宋_GB2312"/>
                        </a:rPr>
                        <a:t>产生式的重叠</a:t>
                      </a:r>
                      <a:r>
                        <a:rPr lang="zh-CN" sz="2800" kern="100" dirty="0">
                          <a:effectLst/>
                          <a:latin typeface="Times New Roman" panose="02020603050405020304" pitchFamily="18" charset="0"/>
                          <a:ea typeface="仿宋_GB2312"/>
                        </a:rPr>
                        <a:t>，</a:t>
                      </a:r>
                      <a:r>
                        <a:rPr lang="zh-CN" sz="2800" b="1" kern="100" dirty="0">
                          <a:solidFill>
                            <a:srgbClr val="FF0000"/>
                          </a:solidFill>
                          <a:effectLst/>
                          <a:latin typeface="Times New Roman" panose="02020603050405020304" pitchFamily="18" charset="0"/>
                          <a:ea typeface="仿宋_GB2312"/>
                        </a:rPr>
                        <a:t>重叠越多</a:t>
                      </a:r>
                      <a:r>
                        <a:rPr lang="zh-CN" sz="2800" kern="100" dirty="0">
                          <a:effectLst/>
                          <a:latin typeface="Times New Roman" panose="02020603050405020304" pitchFamily="18" charset="0"/>
                          <a:ea typeface="仿宋_GB2312"/>
                        </a:rPr>
                        <a:t>，迁移量越大。两项任务之间的迁移，是随其共有的产生式的多少而变化的</a:t>
                      </a:r>
                      <a:r>
                        <a:rPr lang="zh-CN" sz="2800" kern="100" dirty="0" smtClean="0">
                          <a:effectLst/>
                          <a:latin typeface="Times New Roman" panose="02020603050405020304" pitchFamily="18" charset="0"/>
                          <a:ea typeface="仿宋_GB2312"/>
                        </a:rPr>
                        <a:t>。</a:t>
                      </a:r>
                      <a:endParaRPr lang="zh-CN" sz="2800" kern="100" dirty="0">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2284180">
                <a:tc>
                  <a:txBody>
                    <a:bodyPr/>
                    <a:lstStyle/>
                    <a:p>
                      <a:pPr algn="ctr">
                        <a:lnSpc>
                          <a:spcPct val="150000"/>
                        </a:lnSpc>
                        <a:spcAft>
                          <a:spcPts val="0"/>
                        </a:spcAft>
                      </a:pPr>
                      <a:r>
                        <a:rPr lang="zh-CN" sz="2800" b="1" kern="100" dirty="0">
                          <a:effectLst/>
                          <a:latin typeface="Times New Roman" panose="02020603050405020304" pitchFamily="18" charset="0"/>
                          <a:ea typeface="仿宋_GB2312"/>
                        </a:rPr>
                        <a:t>情境性</a:t>
                      </a:r>
                      <a:endParaRPr lang="zh-CN" sz="2800" b="1" kern="100" dirty="0">
                        <a:effectLst/>
                        <a:latin typeface="Times New Roman" panose="02020603050405020304" pitchFamily="18" charset="0"/>
                        <a:ea typeface="宋体" panose="02010600030101010101" pitchFamily="2" charset="-122"/>
                      </a:endParaRPr>
                    </a:p>
                    <a:p>
                      <a:pPr algn="ctr">
                        <a:lnSpc>
                          <a:spcPct val="150000"/>
                        </a:lnSpc>
                        <a:spcAft>
                          <a:spcPts val="0"/>
                        </a:spcAft>
                      </a:pPr>
                      <a:r>
                        <a:rPr lang="zh-CN" sz="2800" b="1" kern="100" dirty="0">
                          <a:effectLst/>
                          <a:latin typeface="Times New Roman" panose="02020603050405020304" pitchFamily="18" charset="0"/>
                          <a:ea typeface="仿宋_GB2312"/>
                        </a:rPr>
                        <a:t>理论</a:t>
                      </a:r>
                      <a:endParaRPr lang="zh-CN" sz="2800" b="1"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kern="100">
                          <a:effectLst/>
                          <a:latin typeface="Times New Roman" panose="02020603050405020304" pitchFamily="18" charset="0"/>
                          <a:ea typeface="仿宋_GB2312"/>
                        </a:rPr>
                        <a:t>格林诺</a:t>
                      </a:r>
                      <a:endParaRPr lang="zh-CN" sz="28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zh-CN" altLang="en-US" sz="2800" kern="100" dirty="0" smtClean="0">
                          <a:effectLst/>
                          <a:latin typeface="Times New Roman" panose="02020603050405020304" pitchFamily="18" charset="0"/>
                          <a:ea typeface="仿宋_GB2312"/>
                        </a:rPr>
                        <a:t>学习是个体与环境中的事件的相互作用，通过相互作用而形成的是</a:t>
                      </a:r>
                      <a:r>
                        <a:rPr lang="zh-CN" altLang="en-US" sz="2800" b="1" kern="100" dirty="0" smtClean="0">
                          <a:solidFill>
                            <a:srgbClr val="FF0000"/>
                          </a:solidFill>
                          <a:effectLst/>
                          <a:latin typeface="Times New Roman" panose="02020603050405020304" pitchFamily="18" charset="0"/>
                          <a:ea typeface="仿宋_GB2312"/>
                        </a:rPr>
                        <a:t>动作图式</a:t>
                      </a:r>
                      <a:r>
                        <a:rPr lang="zh-CN" altLang="en-US" sz="2800" kern="100" dirty="0" smtClean="0">
                          <a:effectLst/>
                          <a:latin typeface="Times New Roman" panose="02020603050405020304" pitchFamily="18" charset="0"/>
                          <a:ea typeface="仿宋_GB2312"/>
                        </a:rPr>
                        <a:t>。迁移就在于如何以动作图式来</a:t>
                      </a:r>
                      <a:r>
                        <a:rPr lang="zh-CN" altLang="en-US" sz="2800" b="1" kern="100" dirty="0" smtClean="0">
                          <a:solidFill>
                            <a:srgbClr val="FF0000"/>
                          </a:solidFill>
                          <a:effectLst/>
                          <a:latin typeface="Times New Roman" panose="02020603050405020304" pitchFamily="18" charset="0"/>
                          <a:ea typeface="仿宋_GB2312"/>
                        </a:rPr>
                        <a:t>适应不同的情境</a:t>
                      </a:r>
                      <a:r>
                        <a:rPr lang="zh-CN" altLang="en-US" sz="2800" kern="100" dirty="0" smtClean="0">
                          <a:effectLst/>
                          <a:latin typeface="Times New Roman" panose="02020603050405020304" pitchFamily="18" charset="0"/>
                          <a:ea typeface="仿宋_GB2312"/>
                        </a:rPr>
                        <a:t>，而动作图式的建立既取决于最初的学习情境，又取决于后来的迁移情境。</a:t>
                      </a:r>
                      <a:endParaRPr lang="zh-CN" sz="2800" kern="100" dirty="0">
                        <a:effectLst/>
                        <a:latin typeface="Times New Roman" panose="02020603050405020304" pitchFamily="18" charset="0"/>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Tree>
  </p:cSld>
  <p:clrMapOvr>
    <a:masterClrMapping/>
  </p:clrMapOvr>
  <p:transition spd="med"/>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478064" y="700336"/>
            <a:ext cx="5280613" cy="823623"/>
          </a:xfrm>
          <a:prstGeom prst="rect">
            <a:avLst/>
          </a:prstGeom>
        </p:spPr>
        <p:txBody>
          <a:bodyPr wrap="none">
            <a:spAutoFit/>
          </a:bodyPr>
          <a:lstStyle/>
          <a:p>
            <a:pPr algn="ctr">
              <a:lnSpc>
                <a:spcPct val="132000"/>
              </a:lnSpc>
              <a:spcBef>
                <a:spcPts val="1200"/>
              </a:spcBef>
              <a:spcAft>
                <a:spcPts val="320"/>
              </a:spcAft>
            </a:pPr>
            <a:r>
              <a:rPr lang="zh-CN" altLang="zh-CN" b="1" kern="100" dirty="0">
                <a:latin typeface="Cambria" panose="02040503050406030204" pitchFamily="18" charset="0"/>
                <a:ea typeface="方正粗倩简体"/>
                <a:cs typeface="Times New Roman" panose="02020603050405020304" pitchFamily="18" charset="0"/>
              </a:rPr>
              <a:t>第三节　学习迁移与教学</a:t>
            </a:r>
            <a:endParaRPr lang="zh-CN" altLang="zh-CN" b="1" kern="100" dirty="0">
              <a:effectLst/>
              <a:latin typeface="Cambria" panose="02040503050406030204" pitchFamily="18" charset="0"/>
              <a:ea typeface="方正粗倩简体"/>
              <a:cs typeface="Times New Roman" panose="02020603050405020304" pitchFamily="18" charset="0"/>
            </a:endParaRPr>
          </a:p>
        </p:txBody>
      </p:sp>
      <p:sp>
        <p:nvSpPr>
          <p:cNvPr id="3" name="矩形 2"/>
          <p:cNvSpPr/>
          <p:nvPr/>
        </p:nvSpPr>
        <p:spPr>
          <a:xfrm>
            <a:off x="297705" y="1348408"/>
            <a:ext cx="6924775" cy="939360"/>
          </a:xfrm>
          <a:prstGeom prst="rect">
            <a:avLst/>
          </a:prstGeom>
        </p:spPr>
        <p:txBody>
          <a:bodyPr wrap="square">
            <a:spAutoFit/>
          </a:bodyPr>
          <a:lstStyle/>
          <a:p>
            <a:pPr indent="203200" algn="just">
              <a:lnSpc>
                <a:spcPct val="172000"/>
              </a:lnSpc>
              <a:spcBef>
                <a:spcPts val="1300"/>
              </a:spcBef>
              <a:spcAft>
                <a:spcPts val="1300"/>
              </a:spcAft>
            </a:pPr>
            <a:r>
              <a:rPr lang="zh-CN" altLang="zh-CN" sz="3200" b="1" kern="100" dirty="0">
                <a:latin typeface="Calibri" panose="020F0502020204030204" pitchFamily="34" charset="0"/>
                <a:ea typeface="方正卡通简体"/>
              </a:rPr>
              <a:t>一、影响学习迁移的</a:t>
            </a:r>
            <a:r>
              <a:rPr lang="zh-CN" altLang="zh-CN" sz="3200" b="1" kern="100" dirty="0" smtClean="0">
                <a:latin typeface="Calibri" panose="020F0502020204030204" pitchFamily="34" charset="0"/>
                <a:ea typeface="方正卡通简体"/>
              </a:rPr>
              <a:t>因素</a:t>
            </a:r>
            <a:endParaRPr lang="zh-CN" altLang="zh-CN" sz="3200" b="1" kern="100" dirty="0">
              <a:effectLst/>
              <a:latin typeface="Calibri" panose="020F0502020204030204" pitchFamily="34" charset="0"/>
              <a:ea typeface="方正卡通简体"/>
            </a:endParaRPr>
          </a:p>
        </p:txBody>
      </p:sp>
      <p:sp>
        <p:nvSpPr>
          <p:cNvPr id="4" name="矩形 3"/>
          <p:cNvSpPr/>
          <p:nvPr/>
        </p:nvSpPr>
        <p:spPr>
          <a:xfrm>
            <a:off x="226864" y="2274630"/>
            <a:ext cx="12396216" cy="7478970"/>
          </a:xfrm>
          <a:prstGeom prst="rect">
            <a:avLst/>
          </a:prstGeom>
        </p:spPr>
        <p:txBody>
          <a:bodyPr wrap="square">
            <a:spAutoFit/>
          </a:bodyPr>
          <a:lstStyle/>
          <a:p>
            <a:pPr marL="266700" algn="just">
              <a:lnSpc>
                <a:spcPct val="150000"/>
              </a:lnSpc>
              <a:spcAft>
                <a:spcPts val="0"/>
              </a:spcAft>
            </a:pPr>
            <a:r>
              <a:rPr lang="zh-CN" altLang="zh-CN" sz="3200" b="1" kern="100" dirty="0">
                <a:latin typeface="+mn-ea"/>
                <a:ea typeface="+mn-ea"/>
              </a:rPr>
              <a:t>（一）</a:t>
            </a:r>
            <a:r>
              <a:rPr lang="zh-CN" altLang="zh-CN" sz="3200" b="1" kern="100" dirty="0" smtClean="0">
                <a:latin typeface="+mn-ea"/>
                <a:ea typeface="+mn-ea"/>
              </a:rPr>
              <a:t>相似性</a:t>
            </a:r>
            <a:endParaRPr lang="en-US" altLang="zh-CN" sz="3200" b="1" kern="100" dirty="0" smtClean="0">
              <a:latin typeface="+mn-ea"/>
              <a:ea typeface="+mn-ea"/>
            </a:endParaRPr>
          </a:p>
          <a:p>
            <a:pPr marL="266700" algn="just">
              <a:lnSpc>
                <a:spcPct val="150000"/>
              </a:lnSpc>
              <a:spcAft>
                <a:spcPts val="0"/>
              </a:spcAft>
            </a:pPr>
            <a:r>
              <a:rPr lang="en-US" altLang="zh-CN" sz="3200" kern="100" dirty="0">
                <a:latin typeface="+mn-ea"/>
                <a:ea typeface="+mn-ea"/>
              </a:rPr>
              <a:t> </a:t>
            </a:r>
            <a:r>
              <a:rPr lang="en-US" altLang="zh-CN" sz="3200" kern="100" dirty="0" smtClean="0">
                <a:latin typeface="+mn-ea"/>
                <a:ea typeface="+mn-ea"/>
              </a:rPr>
              <a:t> </a:t>
            </a:r>
            <a:r>
              <a:rPr lang="zh-CN" altLang="en-US" sz="3200" kern="100" dirty="0" smtClean="0">
                <a:latin typeface="+mn-ea"/>
                <a:ea typeface="+mn-ea"/>
              </a:rPr>
              <a:t>包括</a:t>
            </a:r>
            <a:r>
              <a:rPr lang="zh-CN" altLang="en-US" sz="3200" kern="100" dirty="0" smtClean="0">
                <a:solidFill>
                  <a:srgbClr val="FF0000"/>
                </a:solidFill>
                <a:latin typeface="+mn-ea"/>
                <a:ea typeface="+mn-ea"/>
              </a:rPr>
              <a:t>学习材料</a:t>
            </a:r>
            <a:r>
              <a:rPr lang="zh-CN" altLang="en-US" sz="3200" kern="100" dirty="0" smtClean="0">
                <a:latin typeface="+mn-ea"/>
                <a:ea typeface="+mn-ea"/>
              </a:rPr>
              <a:t>的相似性，也包括</a:t>
            </a:r>
            <a:r>
              <a:rPr lang="zh-CN" altLang="en-US" sz="3200" kern="100" dirty="0" smtClean="0">
                <a:solidFill>
                  <a:srgbClr val="FF0000"/>
                </a:solidFill>
                <a:latin typeface="+mn-ea"/>
                <a:ea typeface="+mn-ea"/>
              </a:rPr>
              <a:t>学习情境</a:t>
            </a:r>
            <a:r>
              <a:rPr lang="zh-CN" altLang="en-US" sz="3200" kern="100" dirty="0" smtClean="0">
                <a:latin typeface="+mn-ea"/>
                <a:ea typeface="+mn-ea"/>
              </a:rPr>
              <a:t>的相似性。</a:t>
            </a:r>
            <a:endParaRPr lang="zh-CN" altLang="zh-CN" sz="3200" kern="100" dirty="0">
              <a:latin typeface="+mn-ea"/>
              <a:ea typeface="+mn-ea"/>
            </a:endParaRPr>
          </a:p>
          <a:p>
            <a:pPr marL="266700" algn="just">
              <a:lnSpc>
                <a:spcPct val="150000"/>
              </a:lnSpc>
              <a:spcAft>
                <a:spcPts val="0"/>
              </a:spcAft>
            </a:pPr>
            <a:r>
              <a:rPr lang="zh-CN" altLang="zh-CN" sz="3200" b="1" kern="100" dirty="0" smtClean="0">
                <a:latin typeface="+mn-ea"/>
                <a:ea typeface="+mn-ea"/>
              </a:rPr>
              <a:t>（</a:t>
            </a:r>
            <a:r>
              <a:rPr lang="zh-CN" altLang="zh-CN" sz="3200" b="1" kern="100" dirty="0">
                <a:latin typeface="+mn-ea"/>
                <a:ea typeface="+mn-ea"/>
              </a:rPr>
              <a:t>二）原有</a:t>
            </a:r>
            <a:r>
              <a:rPr lang="zh-CN" altLang="zh-CN" sz="3200" b="1" kern="100" dirty="0" smtClean="0">
                <a:latin typeface="+mn-ea"/>
                <a:ea typeface="+mn-ea"/>
              </a:rPr>
              <a:t>认知结构</a:t>
            </a:r>
            <a:endParaRPr lang="en-US" altLang="zh-CN" sz="3200" b="1" kern="100" dirty="0" smtClean="0">
              <a:latin typeface="+mn-ea"/>
              <a:ea typeface="+mn-ea"/>
            </a:endParaRPr>
          </a:p>
          <a:p>
            <a:pPr marL="266700" algn="just">
              <a:lnSpc>
                <a:spcPct val="150000"/>
              </a:lnSpc>
              <a:spcAft>
                <a:spcPts val="0"/>
              </a:spcAft>
            </a:pPr>
            <a:r>
              <a:rPr lang="zh-CN" altLang="en-US" sz="3200" b="1" kern="100" dirty="0">
                <a:solidFill>
                  <a:srgbClr val="FF0000"/>
                </a:solidFill>
                <a:latin typeface="+mn-ea"/>
                <a:ea typeface="+mn-ea"/>
              </a:rPr>
              <a:t>直接决定</a:t>
            </a:r>
            <a:r>
              <a:rPr lang="zh-CN" altLang="en-US" sz="3200" kern="100" dirty="0">
                <a:solidFill>
                  <a:schemeClr val="tx1"/>
                </a:solidFill>
                <a:latin typeface="+mn-ea"/>
                <a:ea typeface="+mn-ea"/>
              </a:rPr>
              <a:t>了迁移出现的可能性和迁移的程度。原有认知结构包括三个方面：</a:t>
            </a:r>
            <a:r>
              <a:rPr lang="zh-CN" altLang="en-US" sz="3200" b="1" kern="100" dirty="0" smtClean="0">
                <a:solidFill>
                  <a:srgbClr val="FF0000"/>
                </a:solidFill>
                <a:latin typeface="+mn-ea"/>
                <a:ea typeface="+mn-ea"/>
              </a:rPr>
              <a:t>相应的</a:t>
            </a:r>
            <a:r>
              <a:rPr lang="zh-CN" altLang="en-US" sz="3200" b="1" kern="100" dirty="0">
                <a:solidFill>
                  <a:srgbClr val="FF0000"/>
                </a:solidFill>
                <a:latin typeface="+mn-ea"/>
                <a:ea typeface="+mn-ea"/>
              </a:rPr>
              <a:t>背景知识、原有认知结构的概括水平和学习策略的水平</a:t>
            </a:r>
            <a:r>
              <a:rPr lang="zh-CN" altLang="en-US" sz="3200" b="1" kern="100" dirty="0" smtClean="0">
                <a:solidFill>
                  <a:srgbClr val="FF0000"/>
                </a:solidFill>
                <a:latin typeface="+mn-ea"/>
                <a:ea typeface="+mn-ea"/>
              </a:rPr>
              <a:t>。</a:t>
            </a:r>
            <a:endParaRPr lang="en-US" altLang="zh-CN" sz="3200" b="1" kern="100" dirty="0" smtClean="0">
              <a:solidFill>
                <a:srgbClr val="FF0000"/>
              </a:solidFill>
              <a:latin typeface="+mn-ea"/>
              <a:ea typeface="+mn-ea"/>
            </a:endParaRPr>
          </a:p>
          <a:p>
            <a:pPr marL="266700" algn="just">
              <a:lnSpc>
                <a:spcPct val="150000"/>
              </a:lnSpc>
              <a:spcAft>
                <a:spcPts val="0"/>
              </a:spcAft>
            </a:pPr>
            <a:r>
              <a:rPr lang="zh-CN" altLang="zh-CN" sz="3200" b="1" kern="100" dirty="0" smtClean="0">
                <a:latin typeface="+mn-ea"/>
                <a:ea typeface="+mn-ea"/>
              </a:rPr>
              <a:t>（</a:t>
            </a:r>
            <a:r>
              <a:rPr lang="zh-CN" altLang="zh-CN" sz="3200" b="1" kern="100" dirty="0">
                <a:latin typeface="+mn-ea"/>
                <a:ea typeface="+mn-ea"/>
              </a:rPr>
              <a:t>三）学习心向与</a:t>
            </a:r>
            <a:r>
              <a:rPr lang="zh-CN" altLang="zh-CN" sz="3200" b="1" kern="100" dirty="0" smtClean="0">
                <a:latin typeface="+mn-ea"/>
                <a:ea typeface="+mn-ea"/>
              </a:rPr>
              <a:t>定势</a:t>
            </a:r>
            <a:endParaRPr lang="en-US" altLang="zh-CN" sz="3200" b="1" kern="100" dirty="0" smtClean="0">
              <a:latin typeface="+mn-ea"/>
              <a:ea typeface="+mn-ea"/>
            </a:endParaRPr>
          </a:p>
          <a:p>
            <a:pPr marL="266700" algn="just">
              <a:lnSpc>
                <a:spcPct val="150000"/>
              </a:lnSpc>
              <a:spcAft>
                <a:spcPts val="0"/>
              </a:spcAft>
            </a:pPr>
            <a:r>
              <a:rPr lang="zh-CN" altLang="zh-CN" sz="3200" b="1" dirty="0">
                <a:latin typeface="+mn-ea"/>
                <a:ea typeface="+mn-ea"/>
              </a:rPr>
              <a:t>（四）学习策略的水平</a:t>
            </a:r>
          </a:p>
          <a:p>
            <a:pPr marL="266700" algn="just">
              <a:lnSpc>
                <a:spcPct val="150000"/>
              </a:lnSpc>
              <a:spcAft>
                <a:spcPts val="0"/>
              </a:spcAft>
            </a:pPr>
            <a:r>
              <a:rPr lang="zh-CN" altLang="en-US" sz="3200" kern="100" dirty="0" smtClean="0">
                <a:effectLst/>
                <a:latin typeface="+mn-ea"/>
                <a:ea typeface="+mn-ea"/>
              </a:rPr>
              <a:t>   除此之外，还包括个体的年龄、智力、态度、教学指导、外界提示与帮助等</a:t>
            </a:r>
            <a:endParaRPr lang="zh-CN" altLang="zh-CN" sz="3200" kern="100" dirty="0">
              <a:effectLst/>
              <a:latin typeface="+mn-ea"/>
              <a:ea typeface="+mn-ea"/>
            </a:endParaRPr>
          </a:p>
        </p:txBody>
      </p:sp>
    </p:spTree>
  </p:cSld>
  <p:clrMapOvr>
    <a:masterClrMapping/>
  </p:clrMapOvr>
  <p:transition spd="med"/>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478064" y="700336"/>
            <a:ext cx="5280613" cy="823623"/>
          </a:xfrm>
          <a:prstGeom prst="rect">
            <a:avLst/>
          </a:prstGeom>
        </p:spPr>
        <p:txBody>
          <a:bodyPr wrap="none">
            <a:spAutoFit/>
          </a:bodyPr>
          <a:lstStyle/>
          <a:p>
            <a:pPr algn="ctr">
              <a:lnSpc>
                <a:spcPct val="132000"/>
              </a:lnSpc>
              <a:spcBef>
                <a:spcPts val="1200"/>
              </a:spcBef>
              <a:spcAft>
                <a:spcPts val="320"/>
              </a:spcAft>
            </a:pPr>
            <a:r>
              <a:rPr lang="zh-CN" altLang="zh-CN" b="1" kern="100" dirty="0">
                <a:latin typeface="Cambria" panose="02040503050406030204" pitchFamily="18" charset="0"/>
                <a:ea typeface="方正粗倩简体"/>
                <a:cs typeface="Times New Roman" panose="02020603050405020304" pitchFamily="18" charset="0"/>
              </a:rPr>
              <a:t>第三节　学习迁移与教学</a:t>
            </a:r>
          </a:p>
        </p:txBody>
      </p:sp>
      <p:sp>
        <p:nvSpPr>
          <p:cNvPr id="5" name="矩形 4"/>
          <p:cNvSpPr/>
          <p:nvPr/>
        </p:nvSpPr>
        <p:spPr>
          <a:xfrm>
            <a:off x="0" y="1708448"/>
            <a:ext cx="7280736" cy="939360"/>
          </a:xfrm>
          <a:prstGeom prst="rect">
            <a:avLst/>
          </a:prstGeom>
        </p:spPr>
        <p:txBody>
          <a:bodyPr wrap="square">
            <a:spAutoFit/>
          </a:bodyPr>
          <a:lstStyle/>
          <a:p>
            <a:pPr indent="203200" algn="just">
              <a:lnSpc>
                <a:spcPct val="172000"/>
              </a:lnSpc>
              <a:spcBef>
                <a:spcPts val="1300"/>
              </a:spcBef>
              <a:spcAft>
                <a:spcPts val="1300"/>
              </a:spcAft>
            </a:pPr>
            <a:r>
              <a:rPr lang="zh-CN" altLang="zh-CN" sz="3200" b="1" kern="100" dirty="0">
                <a:latin typeface="Calibri" panose="020F0502020204030204" pitchFamily="34" charset="0"/>
                <a:ea typeface="方正卡通简体"/>
              </a:rPr>
              <a:t>二、促进学习迁移的</a:t>
            </a:r>
            <a:r>
              <a:rPr lang="zh-CN" altLang="zh-CN" sz="3200" b="1" kern="100" dirty="0" smtClean="0">
                <a:latin typeface="Calibri" panose="020F0502020204030204" pitchFamily="34" charset="0"/>
                <a:ea typeface="方正卡通简体"/>
              </a:rPr>
              <a:t>教学</a:t>
            </a:r>
            <a:endParaRPr lang="zh-CN" altLang="zh-CN" sz="3200" b="1" kern="100" dirty="0">
              <a:latin typeface="Calibri" panose="020F0502020204030204" pitchFamily="34" charset="0"/>
              <a:ea typeface="方正卡通简体"/>
            </a:endParaRPr>
          </a:p>
        </p:txBody>
      </p:sp>
      <p:sp>
        <p:nvSpPr>
          <p:cNvPr id="6" name="矩形 5"/>
          <p:cNvSpPr/>
          <p:nvPr/>
        </p:nvSpPr>
        <p:spPr>
          <a:xfrm>
            <a:off x="237704" y="2855945"/>
            <a:ext cx="12767096" cy="5804153"/>
          </a:xfrm>
          <a:prstGeom prst="rect">
            <a:avLst/>
          </a:prstGeom>
        </p:spPr>
        <p:txBody>
          <a:bodyPr wrap="square">
            <a:spAutoFit/>
          </a:bodyPr>
          <a:lstStyle/>
          <a:p>
            <a:pPr indent="266700" algn="just">
              <a:lnSpc>
                <a:spcPct val="150000"/>
              </a:lnSpc>
              <a:spcAft>
                <a:spcPts val="0"/>
              </a:spcAft>
            </a:pPr>
            <a:r>
              <a:rPr lang="en-US" altLang="zh-CN" dirty="0">
                <a:latin typeface="Times New Roman" panose="02020603050405020304" pitchFamily="18" charset="0"/>
                <a:ea typeface="宋体" panose="02010600030101010101" pitchFamily="2" charset="-122"/>
              </a:rPr>
              <a:t>1.</a:t>
            </a:r>
            <a:r>
              <a:rPr lang="zh-CN" altLang="zh-CN" dirty="0">
                <a:latin typeface="Times New Roman" panose="02020603050405020304" pitchFamily="18" charset="0"/>
                <a:ea typeface="宋体" panose="02010600030101010101" pitchFamily="2" charset="-122"/>
              </a:rPr>
              <a:t>精选</a:t>
            </a:r>
            <a:r>
              <a:rPr lang="zh-CN" altLang="zh-CN" dirty="0" smtClean="0">
                <a:latin typeface="Times New Roman" panose="02020603050405020304" pitchFamily="18" charset="0"/>
                <a:ea typeface="宋体" panose="02010600030101010101" pitchFamily="2" charset="-122"/>
              </a:rPr>
              <a:t>教材</a:t>
            </a:r>
            <a:endParaRPr lang="en-US" altLang="zh-CN" dirty="0" smtClean="0">
              <a:latin typeface="Times New Roman" panose="02020603050405020304" pitchFamily="18" charset="0"/>
              <a:ea typeface="宋体" panose="02010600030101010101" pitchFamily="2" charset="-122"/>
            </a:endParaRPr>
          </a:p>
          <a:p>
            <a:pPr indent="266700" algn="just">
              <a:lnSpc>
                <a:spcPct val="150000"/>
              </a:lnSpc>
              <a:spcAft>
                <a:spcPts val="0"/>
              </a:spcAft>
            </a:pPr>
            <a:r>
              <a:rPr lang="en-US" altLang="zh-CN" dirty="0">
                <a:latin typeface="Times New Roman" panose="02020603050405020304" pitchFamily="18" charset="0"/>
                <a:ea typeface="宋体" panose="02010600030101010101" pitchFamily="2" charset="-122"/>
              </a:rPr>
              <a:t> </a:t>
            </a:r>
            <a:r>
              <a:rPr lang="en-US" altLang="zh-CN" dirty="0" smtClean="0">
                <a:latin typeface="Times New Roman" panose="02020603050405020304" pitchFamily="18" charset="0"/>
                <a:ea typeface="宋体" panose="02010600030101010101" pitchFamily="2" charset="-122"/>
              </a:rPr>
              <a:t> </a:t>
            </a:r>
            <a:r>
              <a:rPr lang="zh-CN" altLang="en-US" dirty="0" smtClean="0">
                <a:latin typeface="Times New Roman" panose="02020603050405020304" pitchFamily="18" charset="0"/>
                <a:ea typeface="宋体" panose="02010600030101010101" pitchFamily="2" charset="-122"/>
              </a:rPr>
              <a:t>材料具有迁移的价值，代表性；</a:t>
            </a:r>
            <a:endParaRPr lang="zh-CN" altLang="zh-CN" dirty="0">
              <a:latin typeface="Times New Roman" panose="02020603050405020304" pitchFamily="18" charset="0"/>
              <a:ea typeface="宋体" panose="02010600030101010101" pitchFamily="2" charset="-122"/>
            </a:endParaRPr>
          </a:p>
          <a:p>
            <a:pPr indent="266700" algn="just">
              <a:lnSpc>
                <a:spcPct val="150000"/>
              </a:lnSpc>
              <a:spcAft>
                <a:spcPts val="0"/>
              </a:spcAft>
            </a:pPr>
            <a:r>
              <a:rPr lang="en-US" altLang="zh-CN" dirty="0">
                <a:latin typeface="Times New Roman" panose="02020603050405020304" pitchFamily="18" charset="0"/>
                <a:ea typeface="宋体" panose="02010600030101010101" pitchFamily="2" charset="-122"/>
              </a:rPr>
              <a:t>2</a:t>
            </a:r>
            <a:r>
              <a:rPr lang="en-US" altLang="zh-CN" dirty="0" smtClean="0">
                <a:latin typeface="Times New Roman" panose="02020603050405020304" pitchFamily="18" charset="0"/>
                <a:ea typeface="宋体" panose="02010600030101010101" pitchFamily="2" charset="-122"/>
              </a:rPr>
              <a:t>.</a:t>
            </a:r>
            <a:r>
              <a:rPr lang="zh-CN" altLang="en-US" dirty="0" smtClean="0">
                <a:latin typeface="Times New Roman" panose="02020603050405020304" pitchFamily="18" charset="0"/>
                <a:ea typeface="宋体" panose="02010600030101010101" pitchFamily="2" charset="-122"/>
              </a:rPr>
              <a:t>注意教学材料和教学程序的编排</a:t>
            </a:r>
            <a:endParaRPr lang="en-US" altLang="zh-CN" dirty="0" smtClean="0">
              <a:latin typeface="Times New Roman" panose="02020603050405020304" pitchFamily="18" charset="0"/>
              <a:ea typeface="宋体" panose="02010600030101010101" pitchFamily="2" charset="-122"/>
            </a:endParaRPr>
          </a:p>
          <a:p>
            <a:pPr indent="266700" algn="just">
              <a:lnSpc>
                <a:spcPct val="150000"/>
              </a:lnSpc>
              <a:spcAft>
                <a:spcPts val="0"/>
              </a:spcAft>
            </a:pPr>
            <a:r>
              <a:rPr lang="zh-CN" altLang="en-US" dirty="0" smtClean="0">
                <a:solidFill>
                  <a:srgbClr val="FF0000"/>
                </a:solidFill>
                <a:latin typeface="Times New Roman" panose="02020603050405020304" pitchFamily="18" charset="0"/>
                <a:ea typeface="宋体" panose="02010600030101010101" pitchFamily="2" charset="-122"/>
              </a:rPr>
              <a:t>教学程序合理编排使教材达到结构化、一体化、网络化</a:t>
            </a:r>
            <a:endParaRPr lang="zh-CN" altLang="zh-CN" dirty="0">
              <a:solidFill>
                <a:srgbClr val="FF0000"/>
              </a:solidFill>
              <a:latin typeface="Times New Roman" panose="02020603050405020304" pitchFamily="18" charset="0"/>
              <a:ea typeface="宋体" panose="02010600030101010101" pitchFamily="2" charset="-122"/>
            </a:endParaRPr>
          </a:p>
          <a:p>
            <a:pPr indent="266700" algn="just">
              <a:lnSpc>
                <a:spcPct val="150000"/>
              </a:lnSpc>
              <a:spcAft>
                <a:spcPts val="0"/>
              </a:spcAft>
            </a:pPr>
            <a:r>
              <a:rPr lang="en-US" altLang="zh-CN" dirty="0">
                <a:latin typeface="Times New Roman" panose="02020603050405020304" pitchFamily="18" charset="0"/>
                <a:ea typeface="宋体" panose="02010600030101010101" pitchFamily="2" charset="-122"/>
              </a:rPr>
              <a:t>3</a:t>
            </a:r>
            <a:r>
              <a:rPr lang="en-US" altLang="zh-CN" dirty="0" smtClean="0">
                <a:latin typeface="Times New Roman" panose="02020603050405020304" pitchFamily="18" charset="0"/>
                <a:ea typeface="宋体" panose="02010600030101010101" pitchFamily="2" charset="-122"/>
              </a:rPr>
              <a:t>.</a:t>
            </a:r>
            <a:r>
              <a:rPr lang="zh-CN" altLang="en-US" dirty="0" smtClean="0">
                <a:latin typeface="Times New Roman" panose="02020603050405020304" pitchFamily="18" charset="0"/>
                <a:ea typeface="宋体" panose="02010600030101010101" pitchFamily="2" charset="-122"/>
              </a:rPr>
              <a:t>改进教材呈现方式，促进教学方法的多样化</a:t>
            </a:r>
            <a:endParaRPr lang="en-US" altLang="zh-CN" dirty="0" smtClean="0">
              <a:latin typeface="Times New Roman" panose="02020603050405020304" pitchFamily="18" charset="0"/>
              <a:ea typeface="宋体" panose="02010600030101010101" pitchFamily="2" charset="-122"/>
            </a:endParaRPr>
          </a:p>
          <a:p>
            <a:pPr indent="266700" algn="just">
              <a:lnSpc>
                <a:spcPct val="150000"/>
              </a:lnSpc>
              <a:spcAft>
                <a:spcPts val="0"/>
              </a:spcAft>
            </a:pPr>
            <a:r>
              <a:rPr lang="en-US" altLang="zh-CN" dirty="0" smtClean="0">
                <a:latin typeface="Times New Roman" panose="02020603050405020304" pitchFamily="18" charset="0"/>
                <a:ea typeface="宋体" panose="02010600030101010101" pitchFamily="2" charset="-122"/>
              </a:rPr>
              <a:t>4.</a:t>
            </a:r>
            <a:r>
              <a:rPr lang="zh-CN" altLang="en-US" dirty="0" smtClean="0">
                <a:latin typeface="Times New Roman" panose="02020603050405020304" pitchFamily="18" charset="0"/>
                <a:ea typeface="宋体" panose="02010600030101010101" pitchFamily="2" charset="-122"/>
              </a:rPr>
              <a:t>加强双基的训练，提高知识的概括水平</a:t>
            </a:r>
            <a:endParaRPr lang="en-US" altLang="zh-CN" dirty="0" smtClean="0">
              <a:latin typeface="Times New Roman" panose="02020603050405020304" pitchFamily="18" charset="0"/>
              <a:ea typeface="宋体" panose="02010600030101010101" pitchFamily="2" charset="-122"/>
            </a:endParaRPr>
          </a:p>
          <a:p>
            <a:pPr indent="266700" algn="just">
              <a:lnSpc>
                <a:spcPct val="150000"/>
              </a:lnSpc>
              <a:spcAft>
                <a:spcPts val="0"/>
              </a:spcAft>
            </a:pPr>
            <a:r>
              <a:rPr lang="en-US" altLang="zh-CN" dirty="0" smtClean="0">
                <a:latin typeface="Times New Roman" panose="02020603050405020304" pitchFamily="18" charset="0"/>
                <a:ea typeface="宋体" panose="02010600030101010101" pitchFamily="2" charset="-122"/>
              </a:rPr>
              <a:t>5.</a:t>
            </a:r>
            <a:r>
              <a:rPr lang="zh-CN" altLang="zh-CN" dirty="0" smtClean="0">
                <a:latin typeface="Times New Roman" panose="02020603050405020304" pitchFamily="18" charset="0"/>
                <a:ea typeface="宋体" panose="02010600030101010101" pitchFamily="2" charset="-122"/>
              </a:rPr>
              <a:t>教授</a:t>
            </a:r>
            <a:r>
              <a:rPr lang="zh-CN" altLang="zh-CN" dirty="0">
                <a:latin typeface="Times New Roman" panose="02020603050405020304" pitchFamily="18" charset="0"/>
                <a:ea typeface="宋体" panose="02010600030101010101" pitchFamily="2" charset="-122"/>
              </a:rPr>
              <a:t>学习策略，提高迁移意识性</a:t>
            </a:r>
          </a:p>
        </p:txBody>
      </p:sp>
    </p:spTree>
  </p:cSld>
  <p:clrMapOvr>
    <a:masterClrMapping/>
  </p:clrMapOvr>
  <p:transition spd="med"/>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文本框 9"/>
          <p:cNvSpPr txBox="1"/>
          <p:nvPr/>
        </p:nvSpPr>
        <p:spPr>
          <a:xfrm>
            <a:off x="3749675" y="929639"/>
            <a:ext cx="5542280" cy="829945"/>
          </a:xfrm>
          <a:prstGeom prst="rect">
            <a:avLst/>
          </a:prstGeom>
          <a:noFill/>
        </p:spPr>
        <p:txBody>
          <a:bodyPr wrap="square" rtlCol="0">
            <a:spAutoFit/>
          </a:bodyPr>
          <a:lstStyle/>
          <a:p>
            <a:r>
              <a:rPr kumimoji="1" lang="zh-CN" altLang="en-US" sz="4800" dirty="0">
                <a:solidFill>
                  <a:srgbClr val="00D1B3"/>
                </a:solidFill>
                <a:latin typeface="微软雅黑" panose="020B0503020204020204" pitchFamily="34" charset="-122"/>
                <a:ea typeface="微软雅黑" panose="020B0503020204020204" pitchFamily="34" charset="-122"/>
                <a:cs typeface="Source Han Sans CN Medium" charset="-122"/>
              </a:rPr>
              <a:t>第十章 教学心理</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6368" y="1759585"/>
            <a:ext cx="9505056" cy="7790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0" y="841108"/>
            <a:ext cx="13004800" cy="707886"/>
          </a:xfrm>
          <a:prstGeom prst="rect">
            <a:avLst/>
          </a:prstGeom>
        </p:spPr>
        <p:txBody>
          <a:bodyPr wrap="square">
            <a:spAutoFit/>
          </a:bodyPr>
          <a:lstStyle/>
          <a:p>
            <a:pPr indent="266700" algn="ctr">
              <a:spcBef>
                <a:spcPts val="600"/>
              </a:spcBef>
              <a:spcAft>
                <a:spcPts val="600"/>
              </a:spcAft>
            </a:pPr>
            <a:r>
              <a:rPr lang="zh-CN" altLang="en-US" sz="4000" b="1" kern="100" dirty="0">
                <a:latin typeface="宋体" panose="02010600030101010101" pitchFamily="2" charset="-122"/>
                <a:ea typeface="宋体" panose="02010600030101010101" pitchFamily="2" charset="-122"/>
              </a:rPr>
              <a:t>第一</a:t>
            </a:r>
            <a:r>
              <a:rPr lang="zh-CN" altLang="en-US" sz="4000" b="1" kern="100" dirty="0" smtClean="0">
                <a:latin typeface="宋体" panose="02010600030101010101" pitchFamily="2" charset="-122"/>
                <a:ea typeface="宋体" panose="02010600030101010101" pitchFamily="2" charset="-122"/>
              </a:rPr>
              <a:t>节 </a:t>
            </a:r>
            <a:r>
              <a:rPr lang="zh-CN" altLang="en-US" sz="4000" b="1" kern="100" dirty="0">
                <a:latin typeface="宋体" panose="02010600030101010101" pitchFamily="2" charset="-122"/>
                <a:ea typeface="宋体" panose="02010600030101010101" pitchFamily="2" charset="-122"/>
              </a:rPr>
              <a:t>教学设计</a:t>
            </a:r>
            <a:endParaRPr lang="zh-CN" altLang="zh-CN" sz="4000" kern="100" dirty="0">
              <a:latin typeface="宋体" panose="02010600030101010101" pitchFamily="2" charset="-122"/>
              <a:ea typeface="宋体" panose="02010600030101010101" pitchFamily="2" charset="-122"/>
              <a:cs typeface="Times New Roman" panose="02020603050405020304" pitchFamily="18" charset="0"/>
            </a:endParaRPr>
          </a:p>
        </p:txBody>
      </p: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4" y="2214562"/>
            <a:ext cx="12999566" cy="6275265"/>
          </a:xfrm>
          <a:prstGeom prst="rect">
            <a:avLst/>
          </a:prstGeom>
        </p:spPr>
      </p:pic>
    </p:spTree>
  </p:cSld>
  <p:clrMapOvr>
    <a:masterClrMapping/>
  </p:clrMapOvr>
  <p:transition spd="med"/>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0" y="841108"/>
            <a:ext cx="13004800" cy="707886"/>
          </a:xfrm>
          <a:prstGeom prst="rect">
            <a:avLst/>
          </a:prstGeom>
        </p:spPr>
        <p:txBody>
          <a:bodyPr wrap="square">
            <a:spAutoFit/>
          </a:bodyPr>
          <a:lstStyle/>
          <a:p>
            <a:pPr indent="266700" algn="ctr">
              <a:spcBef>
                <a:spcPts val="600"/>
              </a:spcBef>
              <a:spcAft>
                <a:spcPts val="600"/>
              </a:spcAft>
            </a:pPr>
            <a:r>
              <a:rPr lang="zh-CN" altLang="en-US" sz="4000" b="1" kern="100" dirty="0">
                <a:latin typeface="宋体" panose="02010600030101010101" pitchFamily="2" charset="-122"/>
                <a:ea typeface="宋体" panose="02010600030101010101" pitchFamily="2" charset="-122"/>
              </a:rPr>
              <a:t>第一</a:t>
            </a:r>
            <a:r>
              <a:rPr lang="zh-CN" altLang="en-US" sz="4000" b="1" kern="100" dirty="0" smtClean="0">
                <a:latin typeface="宋体" panose="02010600030101010101" pitchFamily="2" charset="-122"/>
                <a:ea typeface="宋体" panose="02010600030101010101" pitchFamily="2" charset="-122"/>
              </a:rPr>
              <a:t>节 </a:t>
            </a:r>
            <a:r>
              <a:rPr lang="zh-CN" altLang="en-US" sz="4000" b="1" kern="100" dirty="0">
                <a:latin typeface="宋体" panose="02010600030101010101" pitchFamily="2" charset="-122"/>
                <a:ea typeface="宋体" panose="02010600030101010101" pitchFamily="2" charset="-122"/>
              </a:rPr>
              <a:t>教学设计</a:t>
            </a:r>
            <a:endParaRPr lang="zh-CN" altLang="zh-CN" sz="4000" kern="100" dirty="0">
              <a:latin typeface="宋体" panose="02010600030101010101" pitchFamily="2" charset="-122"/>
              <a:ea typeface="宋体" panose="02010600030101010101" pitchFamily="2" charset="-122"/>
              <a:cs typeface="Times New Roman" panose="02020603050405020304" pitchFamily="18" charset="0"/>
            </a:endParaRPr>
          </a:p>
        </p:txBody>
      </p:sp>
      <p:sp>
        <p:nvSpPr>
          <p:cNvPr id="3" name="矩形 2"/>
          <p:cNvSpPr/>
          <p:nvPr/>
        </p:nvSpPr>
        <p:spPr>
          <a:xfrm>
            <a:off x="295574" y="1564432"/>
            <a:ext cx="12471522" cy="8171468"/>
          </a:xfrm>
          <a:prstGeom prst="rect">
            <a:avLst/>
          </a:prstGeom>
        </p:spPr>
        <p:txBody>
          <a:bodyPr wrap="square">
            <a:spAutoFit/>
          </a:bodyPr>
          <a:lstStyle/>
          <a:p>
            <a:pPr indent="457200">
              <a:lnSpc>
                <a:spcPct val="150000"/>
              </a:lnSpc>
            </a:pPr>
            <a:r>
              <a:rPr lang="en-US" altLang="zh-CN" sz="2500" b="1" dirty="0">
                <a:latin typeface="宋体" panose="02010600030101010101" pitchFamily="2" charset="-122"/>
                <a:ea typeface="宋体" panose="02010600030101010101" pitchFamily="2" charset="-122"/>
              </a:rPr>
              <a:t>1.</a:t>
            </a:r>
            <a:r>
              <a:rPr lang="zh-CN" altLang="en-US" sz="2500" b="1" dirty="0">
                <a:latin typeface="宋体" panose="02010600030101010101" pitchFamily="2" charset="-122"/>
                <a:ea typeface="宋体" panose="02010600030101010101" pitchFamily="2" charset="-122"/>
              </a:rPr>
              <a:t>系统性原则</a:t>
            </a:r>
          </a:p>
          <a:p>
            <a:pPr indent="457200">
              <a:lnSpc>
                <a:spcPct val="150000"/>
              </a:lnSpc>
            </a:pPr>
            <a:r>
              <a:rPr lang="zh-CN" altLang="en-US" sz="2500" dirty="0">
                <a:latin typeface="宋体" panose="02010600030101010101" pitchFamily="2" charset="-122"/>
                <a:ea typeface="宋体" panose="02010600030101010101" pitchFamily="2" charset="-122"/>
              </a:rPr>
              <a:t>教学设计是一项系统工程</a:t>
            </a:r>
            <a:r>
              <a:rPr lang="en-US" altLang="zh-CN" sz="2500" dirty="0">
                <a:latin typeface="宋体" panose="02010600030101010101" pitchFamily="2" charset="-122"/>
                <a:ea typeface="宋体" panose="02010600030101010101" pitchFamily="2" charset="-122"/>
              </a:rPr>
              <a:t>,</a:t>
            </a:r>
            <a:r>
              <a:rPr lang="zh-CN" altLang="en-US" sz="2500" dirty="0">
                <a:latin typeface="宋体" panose="02010600030101010101" pitchFamily="2" charset="-122"/>
                <a:ea typeface="宋体" panose="02010600030101010101" pitchFamily="2" charset="-122"/>
              </a:rPr>
              <a:t>它是由教学目标、学生状况分析、教学内容、方法的选择、</a:t>
            </a:r>
            <a:r>
              <a:rPr lang="zh-CN" altLang="en-US" sz="2500" dirty="0" smtClean="0">
                <a:latin typeface="宋体" panose="02010600030101010101" pitchFamily="2" charset="-122"/>
                <a:ea typeface="宋体" panose="02010600030101010101" pitchFamily="2" charset="-122"/>
              </a:rPr>
              <a:t>教学</a:t>
            </a:r>
            <a:r>
              <a:rPr lang="zh-CN" altLang="en-US" sz="2500" dirty="0">
                <a:latin typeface="宋体" panose="02010600030101010101" pitchFamily="2" charset="-122"/>
                <a:ea typeface="宋体" panose="02010600030101010101" pitchFamily="2" charset="-122"/>
              </a:rPr>
              <a:t>评估等子系统所组成</a:t>
            </a:r>
            <a:r>
              <a:rPr lang="en-US" altLang="zh-CN" sz="2500" dirty="0">
                <a:latin typeface="宋体" panose="02010600030101010101" pitchFamily="2" charset="-122"/>
                <a:ea typeface="宋体" panose="02010600030101010101" pitchFamily="2" charset="-122"/>
              </a:rPr>
              <a:t>,</a:t>
            </a:r>
            <a:r>
              <a:rPr lang="zh-CN" altLang="en-US" sz="2500" dirty="0">
                <a:latin typeface="宋体" panose="02010600030101010101" pitchFamily="2" charset="-122"/>
                <a:ea typeface="宋体" panose="02010600030101010101" pitchFamily="2" charset="-122"/>
              </a:rPr>
              <a:t>各子系统既相对独立</a:t>
            </a:r>
            <a:r>
              <a:rPr lang="en-US" altLang="zh-CN" sz="2500" dirty="0">
                <a:latin typeface="宋体" panose="02010600030101010101" pitchFamily="2" charset="-122"/>
                <a:ea typeface="宋体" panose="02010600030101010101" pitchFamily="2" charset="-122"/>
              </a:rPr>
              <a:t>,</a:t>
            </a:r>
            <a:r>
              <a:rPr lang="zh-CN" altLang="en-US" sz="2500" dirty="0">
                <a:latin typeface="宋体" panose="02010600030101010101" pitchFamily="2" charset="-122"/>
                <a:ea typeface="宋体" panose="02010600030101010101" pitchFamily="2" charset="-122"/>
              </a:rPr>
              <a:t>又相互依存、相互制约而组成一个有机的</a:t>
            </a:r>
            <a:r>
              <a:rPr lang="zh-CN" altLang="en-US" sz="2500" dirty="0" smtClean="0">
                <a:latin typeface="宋体" panose="02010600030101010101" pitchFamily="2" charset="-122"/>
                <a:ea typeface="宋体" panose="02010600030101010101" pitchFamily="2" charset="-122"/>
              </a:rPr>
              <a:t>整体</a:t>
            </a:r>
            <a:endParaRPr lang="zh-CN" altLang="en-US" sz="2500" dirty="0">
              <a:latin typeface="宋体" panose="02010600030101010101" pitchFamily="2" charset="-122"/>
              <a:ea typeface="宋体" panose="02010600030101010101" pitchFamily="2" charset="-122"/>
            </a:endParaRPr>
          </a:p>
          <a:p>
            <a:pPr indent="457200">
              <a:lnSpc>
                <a:spcPct val="150000"/>
              </a:lnSpc>
            </a:pPr>
            <a:r>
              <a:rPr lang="en-US" altLang="zh-CN" sz="2500" b="1" dirty="0">
                <a:latin typeface="宋体" panose="02010600030101010101" pitchFamily="2" charset="-122"/>
                <a:ea typeface="宋体" panose="02010600030101010101" pitchFamily="2" charset="-122"/>
              </a:rPr>
              <a:t>2.</a:t>
            </a:r>
            <a:r>
              <a:rPr lang="zh-CN" altLang="en-US" sz="2500" b="1" dirty="0">
                <a:latin typeface="宋体" panose="02010600030101010101" pitchFamily="2" charset="-122"/>
                <a:ea typeface="宋体" panose="02010600030101010101" pitchFamily="2" charset="-122"/>
              </a:rPr>
              <a:t>程序性原则</a:t>
            </a:r>
          </a:p>
          <a:p>
            <a:pPr indent="457200">
              <a:lnSpc>
                <a:spcPct val="150000"/>
              </a:lnSpc>
            </a:pPr>
            <a:r>
              <a:rPr lang="zh-CN" altLang="en-US" sz="2500" dirty="0">
                <a:latin typeface="宋体" panose="02010600030101010101" pitchFamily="2" charset="-122"/>
                <a:ea typeface="宋体" panose="02010600030101010101" pitchFamily="2" charset="-122"/>
              </a:rPr>
              <a:t>教学设计是一项系统工程</a:t>
            </a:r>
            <a:r>
              <a:rPr lang="en-US" altLang="zh-CN" sz="2500" dirty="0">
                <a:latin typeface="宋体" panose="02010600030101010101" pitchFamily="2" charset="-122"/>
                <a:ea typeface="宋体" panose="02010600030101010101" pitchFamily="2" charset="-122"/>
              </a:rPr>
              <a:t>,</a:t>
            </a:r>
            <a:r>
              <a:rPr lang="zh-CN" altLang="en-US" sz="2500" dirty="0">
                <a:latin typeface="宋体" panose="02010600030101010101" pitchFamily="2" charset="-122"/>
                <a:ea typeface="宋体" panose="02010600030101010101" pitchFamily="2" charset="-122"/>
              </a:rPr>
              <a:t>各子系统的排列组合具有程序性特点</a:t>
            </a:r>
            <a:r>
              <a:rPr lang="en-US" altLang="zh-CN" sz="2500" dirty="0">
                <a:latin typeface="宋体" panose="02010600030101010101" pitchFamily="2" charset="-122"/>
                <a:ea typeface="宋体" panose="02010600030101010101" pitchFamily="2" charset="-122"/>
              </a:rPr>
              <a:t>,</a:t>
            </a:r>
            <a:r>
              <a:rPr lang="zh-CN" altLang="en-US" sz="2500" dirty="0">
                <a:latin typeface="宋体" panose="02010600030101010101" pitchFamily="2" charset="-122"/>
                <a:ea typeface="宋体" panose="02010600030101010101" pitchFamily="2" charset="-122"/>
              </a:rPr>
              <a:t>即各子系统有序地按等级结构排列</a:t>
            </a:r>
            <a:r>
              <a:rPr lang="en-US" altLang="zh-CN" sz="2500" dirty="0">
                <a:latin typeface="宋体" panose="02010600030101010101" pitchFamily="2" charset="-122"/>
                <a:ea typeface="宋体" panose="02010600030101010101" pitchFamily="2" charset="-122"/>
              </a:rPr>
              <a:t>,</a:t>
            </a:r>
            <a:r>
              <a:rPr lang="zh-CN" altLang="en-US" sz="2500" dirty="0">
                <a:latin typeface="宋体" panose="02010600030101010101" pitchFamily="2" charset="-122"/>
                <a:ea typeface="宋体" panose="02010600030101010101" pitchFamily="2" charset="-122"/>
              </a:rPr>
              <a:t>且前一子系统制约、影响着后一子系统</a:t>
            </a:r>
            <a:r>
              <a:rPr lang="en-US" altLang="zh-CN" sz="2500" dirty="0">
                <a:latin typeface="宋体" panose="02010600030101010101" pitchFamily="2" charset="-122"/>
                <a:ea typeface="宋体" panose="02010600030101010101" pitchFamily="2" charset="-122"/>
              </a:rPr>
              <a:t>,</a:t>
            </a:r>
            <a:r>
              <a:rPr lang="zh-CN" altLang="en-US" sz="2500" dirty="0">
                <a:latin typeface="宋体" panose="02010600030101010101" pitchFamily="2" charset="-122"/>
                <a:ea typeface="宋体" panose="02010600030101010101" pitchFamily="2" charset="-122"/>
              </a:rPr>
              <a:t>而后一子系统依存并制约着前一</a:t>
            </a:r>
            <a:r>
              <a:rPr lang="zh-CN" altLang="en-US" sz="2500" dirty="0" smtClean="0">
                <a:latin typeface="宋体" panose="02010600030101010101" pitchFamily="2" charset="-122"/>
                <a:ea typeface="宋体" panose="02010600030101010101" pitchFamily="2" charset="-122"/>
              </a:rPr>
              <a:t>子系统</a:t>
            </a:r>
            <a:endParaRPr lang="zh-CN" altLang="en-US" sz="2500" dirty="0">
              <a:latin typeface="宋体" panose="02010600030101010101" pitchFamily="2" charset="-122"/>
              <a:ea typeface="宋体" panose="02010600030101010101" pitchFamily="2" charset="-122"/>
            </a:endParaRPr>
          </a:p>
          <a:p>
            <a:pPr indent="457200">
              <a:lnSpc>
                <a:spcPct val="150000"/>
              </a:lnSpc>
            </a:pPr>
            <a:r>
              <a:rPr lang="en-US" altLang="zh-CN" sz="2500" b="1" dirty="0">
                <a:latin typeface="宋体" panose="02010600030101010101" pitchFamily="2" charset="-122"/>
                <a:ea typeface="宋体" panose="02010600030101010101" pitchFamily="2" charset="-122"/>
              </a:rPr>
              <a:t>3.</a:t>
            </a:r>
            <a:r>
              <a:rPr lang="zh-CN" altLang="en-US" sz="2500" b="1" dirty="0">
                <a:latin typeface="宋体" panose="02010600030101010101" pitchFamily="2" charset="-122"/>
                <a:ea typeface="宋体" panose="02010600030101010101" pitchFamily="2" charset="-122"/>
              </a:rPr>
              <a:t>可行性原则</a:t>
            </a:r>
          </a:p>
          <a:p>
            <a:pPr indent="457200">
              <a:lnSpc>
                <a:spcPct val="150000"/>
              </a:lnSpc>
            </a:pPr>
            <a:r>
              <a:rPr lang="zh-CN" altLang="en-US" sz="2500" dirty="0">
                <a:latin typeface="宋体" panose="02010600030101010101" pitchFamily="2" charset="-122"/>
                <a:ea typeface="宋体" panose="02010600030101010101" pitchFamily="2" charset="-122"/>
              </a:rPr>
              <a:t>具备两个可行性条件</a:t>
            </a:r>
            <a:r>
              <a:rPr lang="en-US" altLang="zh-CN" sz="2500" dirty="0">
                <a:latin typeface="宋体" panose="02010600030101010101" pitchFamily="2" charset="-122"/>
                <a:ea typeface="宋体" panose="02010600030101010101" pitchFamily="2" charset="-122"/>
              </a:rPr>
              <a:t>:</a:t>
            </a:r>
            <a:r>
              <a:rPr lang="zh-CN" altLang="en-US" sz="2500" dirty="0">
                <a:latin typeface="宋体" panose="02010600030101010101" pitchFamily="2" charset="-122"/>
                <a:ea typeface="宋体" panose="02010600030101010101" pitchFamily="2" charset="-122"/>
              </a:rPr>
              <a:t>一是符合主客观条件。如主观条件应考虑学生的年龄特点、已有知识基础和师资水平</a:t>
            </a:r>
            <a:r>
              <a:rPr lang="en-US" altLang="zh-CN" sz="2500" dirty="0">
                <a:latin typeface="宋体" panose="02010600030101010101" pitchFamily="2" charset="-122"/>
                <a:ea typeface="宋体" panose="02010600030101010101" pitchFamily="2" charset="-122"/>
              </a:rPr>
              <a:t>,</a:t>
            </a:r>
            <a:r>
              <a:rPr lang="zh-CN" altLang="en-US" sz="2500" dirty="0">
                <a:latin typeface="宋体" panose="02010600030101010101" pitchFamily="2" charset="-122"/>
                <a:ea typeface="宋体" panose="02010600030101010101" pitchFamily="2" charset="-122"/>
              </a:rPr>
              <a:t>客观条件应考虑教学设备、地区差异等诸因素。二是具有操作</a:t>
            </a:r>
            <a:r>
              <a:rPr lang="zh-CN" altLang="en-US" sz="2500" dirty="0" smtClean="0">
                <a:latin typeface="宋体" panose="02010600030101010101" pitchFamily="2" charset="-122"/>
                <a:ea typeface="宋体" panose="02010600030101010101" pitchFamily="2" charset="-122"/>
              </a:rPr>
              <a:t>性</a:t>
            </a:r>
            <a:endParaRPr lang="zh-CN" altLang="en-US" sz="2500" dirty="0">
              <a:latin typeface="宋体" panose="02010600030101010101" pitchFamily="2" charset="-122"/>
              <a:ea typeface="宋体" panose="02010600030101010101" pitchFamily="2" charset="-122"/>
            </a:endParaRPr>
          </a:p>
          <a:p>
            <a:pPr indent="457200">
              <a:lnSpc>
                <a:spcPct val="150000"/>
              </a:lnSpc>
            </a:pPr>
            <a:r>
              <a:rPr lang="en-US" altLang="zh-CN" sz="2500" b="1" dirty="0">
                <a:latin typeface="宋体" panose="02010600030101010101" pitchFamily="2" charset="-122"/>
                <a:ea typeface="宋体" panose="02010600030101010101" pitchFamily="2" charset="-122"/>
              </a:rPr>
              <a:t>4.</a:t>
            </a:r>
            <a:r>
              <a:rPr lang="zh-CN" altLang="en-US" sz="2500" b="1" dirty="0">
                <a:latin typeface="宋体" panose="02010600030101010101" pitchFamily="2" charset="-122"/>
                <a:ea typeface="宋体" panose="02010600030101010101" pitchFamily="2" charset="-122"/>
              </a:rPr>
              <a:t>以学生为主体的原则</a:t>
            </a:r>
          </a:p>
          <a:p>
            <a:pPr indent="457200">
              <a:lnSpc>
                <a:spcPct val="150000"/>
              </a:lnSpc>
            </a:pPr>
            <a:r>
              <a:rPr lang="en-US" altLang="zh-CN" sz="2500" b="1" dirty="0">
                <a:latin typeface="宋体" panose="02010600030101010101" pitchFamily="2" charset="-122"/>
                <a:ea typeface="宋体" panose="02010600030101010101" pitchFamily="2" charset="-122"/>
              </a:rPr>
              <a:t>5.</a:t>
            </a:r>
            <a:r>
              <a:rPr lang="zh-CN" altLang="en-US" sz="2500" b="1" dirty="0">
                <a:latin typeface="宋体" panose="02010600030101010101" pitchFamily="2" charset="-122"/>
                <a:ea typeface="宋体" panose="02010600030101010101" pitchFamily="2" charset="-122"/>
              </a:rPr>
              <a:t>以教师为主导的</a:t>
            </a:r>
            <a:r>
              <a:rPr lang="zh-CN" altLang="en-US" sz="2500" b="1" dirty="0" smtClean="0">
                <a:latin typeface="宋体" panose="02010600030101010101" pitchFamily="2" charset="-122"/>
                <a:ea typeface="宋体" panose="02010600030101010101" pitchFamily="2" charset="-122"/>
              </a:rPr>
              <a:t>原则</a:t>
            </a:r>
            <a:endParaRPr lang="zh-CN" altLang="en-US" sz="2500" dirty="0">
              <a:latin typeface="宋体" panose="02010600030101010101" pitchFamily="2" charset="-122"/>
              <a:ea typeface="宋体" panose="02010600030101010101" pitchFamily="2" charset="-122"/>
            </a:endParaRPr>
          </a:p>
          <a:p>
            <a:pPr indent="457200" algn="r">
              <a:lnSpc>
                <a:spcPct val="150000"/>
              </a:lnSpc>
            </a:pPr>
            <a:r>
              <a:rPr lang="zh-CN" altLang="en-US" sz="2500" b="1" dirty="0">
                <a:latin typeface="宋体" panose="02010600030101010101" pitchFamily="2" charset="-122"/>
                <a:ea typeface="宋体" panose="02010600030101010101" pitchFamily="2" charset="-122"/>
              </a:rPr>
              <a:t>贺新宇，黄远春编著</a:t>
            </a:r>
            <a:r>
              <a:rPr lang="en-US" altLang="zh-CN" sz="2500" b="1" dirty="0">
                <a:latin typeface="宋体" panose="02010600030101010101" pitchFamily="2" charset="-122"/>
                <a:ea typeface="宋体" panose="02010600030101010101" pitchFamily="2" charset="-122"/>
              </a:rPr>
              <a:t>,</a:t>
            </a:r>
            <a:r>
              <a:rPr lang="zh-CN" altLang="en-US" sz="2500" b="1" dirty="0">
                <a:latin typeface="宋体" panose="02010600030101010101" pitchFamily="2" charset="-122"/>
                <a:ea typeface="宋体" panose="02010600030101010101" pitchFamily="2" charset="-122"/>
              </a:rPr>
              <a:t>心理学</a:t>
            </a:r>
            <a:r>
              <a:rPr lang="en-US" altLang="zh-CN" sz="2500" b="1" dirty="0">
                <a:latin typeface="宋体" panose="02010600030101010101" pitchFamily="2" charset="-122"/>
                <a:ea typeface="宋体" panose="02010600030101010101" pitchFamily="2" charset="-122"/>
              </a:rPr>
              <a:t>,</a:t>
            </a:r>
            <a:r>
              <a:rPr lang="zh-CN" altLang="en-US" sz="2500" b="1" dirty="0">
                <a:latin typeface="宋体" panose="02010600030101010101" pitchFamily="2" charset="-122"/>
                <a:ea typeface="宋体" panose="02010600030101010101" pitchFamily="2" charset="-122"/>
              </a:rPr>
              <a:t>西南交通大学出版社</a:t>
            </a:r>
            <a:r>
              <a:rPr lang="en-US" altLang="zh-CN" sz="2500" b="1" dirty="0">
                <a:latin typeface="宋体" panose="02010600030101010101" pitchFamily="2" charset="-122"/>
                <a:ea typeface="宋体" panose="02010600030101010101" pitchFamily="2" charset="-122"/>
              </a:rPr>
              <a:t>,2009.08,</a:t>
            </a:r>
            <a:r>
              <a:rPr lang="zh-CN" altLang="en-US" sz="2500" b="1" dirty="0">
                <a:latin typeface="宋体" panose="02010600030101010101" pitchFamily="2" charset="-122"/>
                <a:ea typeface="宋体" panose="02010600030101010101" pitchFamily="2" charset="-122"/>
              </a:rPr>
              <a:t>第</a:t>
            </a:r>
            <a:r>
              <a:rPr lang="en-US" altLang="zh-CN" sz="2500" b="1" dirty="0">
                <a:latin typeface="宋体" panose="02010600030101010101" pitchFamily="2" charset="-122"/>
                <a:ea typeface="宋体" panose="02010600030101010101" pitchFamily="2" charset="-122"/>
              </a:rPr>
              <a:t>248</a:t>
            </a:r>
            <a:r>
              <a:rPr lang="zh-CN" altLang="en-US" sz="2500" b="1" dirty="0">
                <a:latin typeface="宋体" panose="02010600030101010101" pitchFamily="2" charset="-122"/>
                <a:ea typeface="宋体" panose="02010600030101010101" pitchFamily="2" charset="-122"/>
              </a:rPr>
              <a:t>页</a:t>
            </a:r>
          </a:p>
        </p:txBody>
      </p:sp>
    </p:spTree>
  </p:cSld>
  <p:clrMapOvr>
    <a:masterClrMapping/>
  </p:clrMapOvr>
  <p:transition spd="med"/>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0" y="841108"/>
            <a:ext cx="13004800" cy="707886"/>
          </a:xfrm>
          <a:prstGeom prst="rect">
            <a:avLst/>
          </a:prstGeom>
        </p:spPr>
        <p:txBody>
          <a:bodyPr wrap="square">
            <a:spAutoFit/>
          </a:bodyPr>
          <a:lstStyle/>
          <a:p>
            <a:pPr marL="0" marR="0" lvl="0" indent="266700" algn="ctr" defTabSz="584200" rtl="0" eaLnBrk="0" fontAlgn="base" latinLnBrk="0" hangingPunct="0">
              <a:lnSpc>
                <a:spcPct val="100000"/>
              </a:lnSpc>
              <a:spcBef>
                <a:spcPts val="600"/>
              </a:spcBef>
              <a:spcAft>
                <a:spcPts val="600"/>
              </a:spcAft>
              <a:buClrTx/>
              <a:buSzTx/>
              <a:buFontTx/>
              <a:buNone/>
              <a:defRPr/>
            </a:pPr>
            <a:r>
              <a:rPr kumimoji="0" lang="zh-CN" altLang="en-US" sz="4000" b="1"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第一</a:t>
            </a:r>
            <a:r>
              <a:rPr kumimoji="0" lang="zh-CN" altLang="en-US" sz="4000" b="1" i="0" u="none" strike="noStrike" kern="1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sym typeface="Helvetica Neue" charset="0"/>
              </a:rPr>
              <a:t>节 </a:t>
            </a:r>
            <a:r>
              <a:rPr kumimoji="0" lang="zh-CN" altLang="en-US" sz="4000" b="1"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教学设计</a:t>
            </a:r>
            <a:endParaRPr kumimoji="0" lang="zh-CN" altLang="zh-CN" sz="40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sym typeface="Helvetica Neue" charset="0"/>
            </a:endParaRPr>
          </a:p>
        </p:txBody>
      </p: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711" y="1852464"/>
            <a:ext cx="12482783" cy="7272808"/>
          </a:xfrm>
          <a:prstGeom prst="rect">
            <a:avLst/>
          </a:prstGeom>
        </p:spPr>
      </p:pic>
    </p:spTree>
  </p:cSld>
  <p:clrMapOvr>
    <a:masterClrMapping/>
  </p:clrMapOvr>
  <p:transition spd="med"/>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0" y="841108"/>
            <a:ext cx="13004800" cy="707886"/>
          </a:xfrm>
          <a:prstGeom prst="rect">
            <a:avLst/>
          </a:prstGeom>
        </p:spPr>
        <p:txBody>
          <a:bodyPr wrap="square">
            <a:spAutoFit/>
          </a:bodyPr>
          <a:lstStyle/>
          <a:p>
            <a:pPr indent="266700" algn="ctr">
              <a:spcBef>
                <a:spcPts val="600"/>
              </a:spcBef>
              <a:spcAft>
                <a:spcPts val="600"/>
              </a:spcAft>
            </a:pPr>
            <a:r>
              <a:rPr lang="zh-CN" altLang="en-US" sz="4000" b="1" kern="100" dirty="0">
                <a:latin typeface="宋体" panose="02010600030101010101" pitchFamily="2" charset="-122"/>
                <a:ea typeface="宋体" panose="02010600030101010101" pitchFamily="2" charset="-122"/>
              </a:rPr>
              <a:t>第一</a:t>
            </a:r>
            <a:r>
              <a:rPr lang="zh-CN" altLang="en-US" sz="4000" b="1" kern="100" dirty="0" smtClean="0">
                <a:latin typeface="宋体" panose="02010600030101010101" pitchFamily="2" charset="-122"/>
                <a:ea typeface="宋体" panose="02010600030101010101" pitchFamily="2" charset="-122"/>
              </a:rPr>
              <a:t>节 </a:t>
            </a:r>
            <a:r>
              <a:rPr lang="zh-CN" altLang="en-US" sz="4000" b="1" kern="100" dirty="0">
                <a:latin typeface="宋体" panose="02010600030101010101" pitchFamily="2" charset="-122"/>
                <a:ea typeface="宋体" panose="02010600030101010101" pitchFamily="2" charset="-122"/>
              </a:rPr>
              <a:t>教学设计</a:t>
            </a:r>
            <a:endParaRPr lang="zh-CN" altLang="zh-CN" sz="4000" kern="100" dirty="0">
              <a:latin typeface="宋体" panose="02010600030101010101" pitchFamily="2" charset="-122"/>
              <a:ea typeface="宋体" panose="02010600030101010101" pitchFamily="2" charset="-122"/>
              <a:cs typeface="Times New Roman" panose="02020603050405020304" pitchFamily="18" charset="0"/>
            </a:endParaRPr>
          </a:p>
        </p:txBody>
      </p:sp>
      <p:sp>
        <p:nvSpPr>
          <p:cNvPr id="3" name="矩形 2"/>
          <p:cNvSpPr/>
          <p:nvPr/>
        </p:nvSpPr>
        <p:spPr>
          <a:xfrm>
            <a:off x="273708" y="1882304"/>
            <a:ext cx="12457384" cy="6740307"/>
          </a:xfrm>
          <a:prstGeom prst="rect">
            <a:avLst/>
          </a:prstGeom>
        </p:spPr>
        <p:txBody>
          <a:bodyPr wrap="square">
            <a:spAutoFit/>
          </a:bodyPr>
          <a:lstStyle/>
          <a:p>
            <a:pPr>
              <a:lnSpc>
                <a:spcPct val="150000"/>
              </a:lnSpc>
            </a:pPr>
            <a:r>
              <a:rPr lang="zh-CN" altLang="en-US" b="1" dirty="0">
                <a:latin typeface="宋体" panose="02010600030101010101" pitchFamily="2" charset="-122"/>
                <a:ea typeface="宋体" panose="02010600030101010101" pitchFamily="2" charset="-122"/>
              </a:rPr>
              <a:t>二、教学目标设计</a:t>
            </a:r>
          </a:p>
          <a:p>
            <a:pPr>
              <a:lnSpc>
                <a:spcPct val="150000"/>
              </a:lnSpc>
            </a:pPr>
            <a:r>
              <a:rPr lang="zh-CN" altLang="en-US" b="1" dirty="0">
                <a:latin typeface="宋体" panose="02010600030101010101" pitchFamily="2" charset="-122"/>
                <a:ea typeface="宋体" panose="02010600030101010101" pitchFamily="2" charset="-122"/>
              </a:rPr>
              <a:t>（一）教学目标的</a:t>
            </a:r>
            <a:r>
              <a:rPr lang="zh-CN" altLang="en-US" b="1" dirty="0" smtClean="0">
                <a:latin typeface="宋体" panose="02010600030101010101" pitchFamily="2" charset="-122"/>
                <a:ea typeface="宋体" panose="02010600030101010101" pitchFamily="2" charset="-122"/>
              </a:rPr>
              <a:t>含义</a:t>
            </a:r>
            <a:endParaRPr lang="en-US" altLang="zh-CN" b="1" dirty="0" smtClean="0">
              <a:latin typeface="宋体" panose="02010600030101010101" pitchFamily="2" charset="-122"/>
              <a:ea typeface="宋体" panose="02010600030101010101" pitchFamily="2" charset="-122"/>
            </a:endParaRPr>
          </a:p>
          <a:p>
            <a:pPr>
              <a:lnSpc>
                <a:spcPct val="150000"/>
              </a:lnSpc>
            </a:pPr>
            <a:r>
              <a:rPr lang="en-US" altLang="zh-CN" dirty="0">
                <a:latin typeface="宋体" panose="02010600030101010101" pitchFamily="2" charset="-122"/>
                <a:ea typeface="宋体" panose="02010600030101010101" pitchFamily="2" charset="-122"/>
              </a:rPr>
              <a:t>	</a:t>
            </a:r>
            <a:r>
              <a:rPr lang="zh-CN" altLang="en-US" dirty="0" smtClean="0">
                <a:latin typeface="宋体" panose="02010600030101010101" pitchFamily="2" charset="-122"/>
                <a:ea typeface="宋体" panose="02010600030101010101" pitchFamily="2" charset="-122"/>
              </a:rPr>
              <a:t>教学</a:t>
            </a:r>
            <a:r>
              <a:rPr lang="zh-CN" altLang="en-US" dirty="0">
                <a:latin typeface="宋体" panose="02010600030101010101" pitchFamily="2" charset="-122"/>
                <a:ea typeface="宋体" panose="02010600030101010101" pitchFamily="2" charset="-122"/>
              </a:rPr>
              <a:t>目标是预期学生通过教学活动获得的学习结果。教学活动以教学目标为</a:t>
            </a:r>
            <a:r>
              <a:rPr lang="zh-CN" altLang="en-US" b="1" dirty="0">
                <a:solidFill>
                  <a:srgbClr val="FF0000"/>
                </a:solidFill>
                <a:latin typeface="宋体" panose="02010600030101010101" pitchFamily="2" charset="-122"/>
                <a:ea typeface="宋体" panose="02010600030101010101" pitchFamily="2" charset="-122"/>
              </a:rPr>
              <a:t>导向</a:t>
            </a:r>
            <a:r>
              <a:rPr lang="zh-CN" altLang="en-US" dirty="0">
                <a:latin typeface="宋体" panose="02010600030101010101" pitchFamily="2" charset="-122"/>
                <a:ea typeface="宋体" panose="02010600030101010101" pitchFamily="2" charset="-122"/>
              </a:rPr>
              <a:t>，且</a:t>
            </a:r>
            <a:r>
              <a:rPr lang="zh-CN" altLang="en-US" b="1" dirty="0">
                <a:solidFill>
                  <a:srgbClr val="FF0000"/>
                </a:solidFill>
                <a:latin typeface="宋体" panose="02010600030101010101" pitchFamily="2" charset="-122"/>
                <a:ea typeface="宋体" panose="02010600030101010101" pitchFamily="2" charset="-122"/>
              </a:rPr>
              <a:t>始终围绕实现</a:t>
            </a:r>
            <a:r>
              <a:rPr lang="zh-CN" altLang="en-US" dirty="0" smtClean="0">
                <a:latin typeface="宋体" panose="02010600030101010101" pitchFamily="2" charset="-122"/>
                <a:ea typeface="宋体" panose="02010600030101010101" pitchFamily="2" charset="-122"/>
              </a:rPr>
              <a:t>教学</a:t>
            </a:r>
            <a:r>
              <a:rPr lang="zh-CN" altLang="en-US" dirty="0">
                <a:latin typeface="宋体" panose="02010600030101010101" pitchFamily="2" charset="-122"/>
                <a:ea typeface="宋体" panose="02010600030101010101" pitchFamily="2" charset="-122"/>
              </a:rPr>
              <a:t>目标而进行。教学目标是整个教学设计</a:t>
            </a:r>
            <a:r>
              <a:rPr lang="zh-CN" altLang="en-US" b="1" dirty="0">
                <a:solidFill>
                  <a:srgbClr val="FF0000"/>
                </a:solidFill>
                <a:latin typeface="宋体" panose="02010600030101010101" pitchFamily="2" charset="-122"/>
                <a:ea typeface="宋体" panose="02010600030101010101" pitchFamily="2" charset="-122"/>
              </a:rPr>
              <a:t>最重要的部分</a:t>
            </a:r>
            <a:r>
              <a:rPr lang="zh-CN" altLang="en-US" dirty="0" smtClean="0">
                <a:latin typeface="宋体" panose="02010600030101010101" pitchFamily="2" charset="-122"/>
                <a:ea typeface="宋体" panose="02010600030101010101" pitchFamily="2" charset="-122"/>
              </a:rPr>
              <a:t>。</a:t>
            </a:r>
            <a:endParaRPr lang="en-US" altLang="zh-CN" dirty="0" smtClean="0">
              <a:latin typeface="宋体" panose="02010600030101010101" pitchFamily="2" charset="-122"/>
              <a:ea typeface="宋体" panose="02010600030101010101" pitchFamily="2" charset="-122"/>
            </a:endParaRPr>
          </a:p>
          <a:p>
            <a:pPr>
              <a:lnSpc>
                <a:spcPct val="150000"/>
              </a:lnSpc>
            </a:pPr>
            <a:r>
              <a:rPr lang="zh-CN" altLang="en-US" b="1" dirty="0" smtClean="0">
                <a:latin typeface="宋体" panose="02010600030101010101" pitchFamily="2" charset="-122"/>
                <a:ea typeface="宋体" panose="02010600030101010101" pitchFamily="2" charset="-122"/>
              </a:rPr>
              <a:t>（二）教学目标的分类</a:t>
            </a:r>
            <a:endParaRPr lang="en-US" altLang="zh-CN" b="1" dirty="0" smtClean="0">
              <a:latin typeface="宋体" panose="02010600030101010101" pitchFamily="2" charset="-122"/>
              <a:ea typeface="宋体" panose="02010600030101010101" pitchFamily="2" charset="-122"/>
            </a:endParaRPr>
          </a:p>
          <a:p>
            <a:pPr>
              <a:lnSpc>
                <a:spcPct val="150000"/>
              </a:lnSpc>
            </a:pPr>
            <a:r>
              <a:rPr lang="en-US" altLang="zh-CN" dirty="0" smtClean="0">
                <a:latin typeface="宋体" panose="02010600030101010101" pitchFamily="2" charset="-122"/>
                <a:ea typeface="宋体" panose="02010600030101010101" pitchFamily="2" charset="-122"/>
              </a:rPr>
              <a:t>	</a:t>
            </a:r>
            <a:r>
              <a:rPr lang="en-US" altLang="zh-CN" b="1" dirty="0" smtClean="0">
                <a:latin typeface="宋体" panose="02010600030101010101" pitchFamily="2" charset="-122"/>
                <a:ea typeface="宋体" panose="02010600030101010101" pitchFamily="2" charset="-122"/>
              </a:rPr>
              <a:t>1.</a:t>
            </a:r>
            <a:r>
              <a:rPr lang="zh-CN" altLang="en-US" b="1" dirty="0" smtClean="0">
                <a:latin typeface="宋体" panose="02010600030101010101" pitchFamily="2" charset="-122"/>
                <a:ea typeface="宋体" panose="02010600030101010101" pitchFamily="2" charset="-122"/>
              </a:rPr>
              <a:t>布卢姆</a:t>
            </a:r>
            <a:r>
              <a:rPr lang="zh-CN" altLang="en-US" dirty="0">
                <a:latin typeface="宋体" panose="02010600030101010101" pitchFamily="2" charset="-122"/>
                <a:ea typeface="宋体" panose="02010600030101010101" pitchFamily="2" charset="-122"/>
              </a:rPr>
              <a:t>等人在教育目标分类系统中将教学目标分为</a:t>
            </a:r>
            <a:r>
              <a:rPr lang="zh-CN" altLang="en-US" b="1" dirty="0">
                <a:latin typeface="宋体" panose="02010600030101010101" pitchFamily="2" charset="-122"/>
                <a:ea typeface="宋体" panose="02010600030101010101" pitchFamily="2" charset="-122"/>
              </a:rPr>
              <a:t>认知领域、情感领域和动作技能领域</a:t>
            </a:r>
            <a:r>
              <a:rPr lang="zh-CN" altLang="en-US" dirty="0">
                <a:latin typeface="宋体" panose="02010600030101010101" pitchFamily="2" charset="-122"/>
                <a:ea typeface="宋体" panose="02010600030101010101" pitchFamily="2" charset="-122"/>
              </a:rPr>
              <a:t>。</a:t>
            </a:r>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5816" y="2716560"/>
            <a:ext cx="10369152" cy="6120680"/>
          </a:xfrm>
          <a:prstGeom prst="rect">
            <a:avLst/>
          </a:prstGeom>
        </p:spPr>
      </p:pic>
      <p:sp>
        <p:nvSpPr>
          <p:cNvPr id="4" name="文本框 3"/>
          <p:cNvSpPr txBox="1"/>
          <p:nvPr/>
        </p:nvSpPr>
        <p:spPr>
          <a:xfrm>
            <a:off x="2757984" y="1260028"/>
            <a:ext cx="7992888" cy="1015663"/>
          </a:xfrm>
          <a:prstGeom prst="rect">
            <a:avLst/>
          </a:prstGeom>
          <a:noFill/>
        </p:spPr>
        <p:txBody>
          <a:bodyPr wrap="square" rtlCol="0">
            <a:spAutoFit/>
          </a:bodyPr>
          <a:lstStyle/>
          <a:p>
            <a:r>
              <a:rPr lang="zh-CN" altLang="en-US" sz="6000" b="1" dirty="0">
                <a:solidFill>
                  <a:schemeClr val="tx1"/>
                </a:solidFill>
                <a:latin typeface="宋体" panose="02010600030101010101" pitchFamily="2" charset="-122"/>
                <a:ea typeface="宋体" panose="02010600030101010101" pitchFamily="2" charset="-122"/>
              </a:rPr>
              <a:t>前运算阶</a:t>
            </a:r>
            <a:r>
              <a:rPr lang="zh-CN" altLang="en-US" sz="6000" b="1" dirty="0" smtClean="0">
                <a:solidFill>
                  <a:schemeClr val="tx1"/>
                </a:solidFill>
                <a:latin typeface="宋体" panose="02010600030101010101" pitchFamily="2" charset="-122"/>
                <a:ea typeface="宋体" panose="02010600030101010101" pitchFamily="2" charset="-122"/>
              </a:rPr>
              <a:t>段：三山实验</a:t>
            </a:r>
            <a:endParaRPr lang="zh-CN" altLang="en-US" sz="6000" b="1" dirty="0">
              <a:solidFill>
                <a:schemeClr val="tx1"/>
              </a:solidFill>
              <a:latin typeface="宋体" panose="02010600030101010101" pitchFamily="2" charset="-122"/>
              <a:ea typeface="宋体" panose="02010600030101010101" pitchFamily="2" charset="-122"/>
            </a:endParaRPr>
          </a:p>
        </p:txBody>
      </p:sp>
    </p:spTree>
  </p:cSld>
  <p:clrMapOvr>
    <a:masterClrMapping/>
  </p:clrMapOvr>
  <p:transition spd="med"/>
</p:sld>
</file>

<file path=ppt/slides/slide16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309712" y="772344"/>
            <a:ext cx="12529392" cy="8294130"/>
          </a:xfrm>
          <a:prstGeom prst="rect">
            <a:avLst/>
          </a:prstGeom>
        </p:spPr>
        <p:txBody>
          <a:bodyPr wrap="square">
            <a:spAutoFit/>
          </a:bodyPr>
          <a:lstStyle/>
          <a:p>
            <a:pPr indent="467995">
              <a:lnSpc>
                <a:spcPct val="150000"/>
              </a:lnSpc>
              <a:spcBef>
                <a:spcPts val="0"/>
              </a:spcBef>
              <a:spcAft>
                <a:spcPts val="0"/>
              </a:spcAft>
            </a:pPr>
            <a:r>
              <a:rPr lang="zh-CN" altLang="zh-CN" sz="3000" b="1" kern="100" dirty="0" smtClean="0">
                <a:latin typeface="宋体" panose="02010600030101010101" pitchFamily="2" charset="-122"/>
                <a:ea typeface="宋体" panose="02010600030101010101" pitchFamily="2" charset="-122"/>
                <a:cs typeface="Times New Roman" panose="02020603050405020304" pitchFamily="18" charset="0"/>
              </a:rPr>
              <a:t>（</a:t>
            </a:r>
            <a:r>
              <a:rPr lang="en-US" altLang="zh-CN" sz="3000" b="1" kern="100" dirty="0">
                <a:latin typeface="宋体" panose="02010600030101010101" pitchFamily="2" charset="-122"/>
                <a:ea typeface="宋体" panose="02010600030101010101" pitchFamily="2" charset="-122"/>
                <a:cs typeface="Times New Roman" panose="02020603050405020304" pitchFamily="18" charset="0"/>
              </a:rPr>
              <a:t>1</a:t>
            </a:r>
            <a:r>
              <a:rPr lang="zh-CN" altLang="zh-CN" sz="3000" b="1" kern="100" dirty="0">
                <a:latin typeface="宋体" panose="02010600030101010101" pitchFamily="2" charset="-122"/>
                <a:ea typeface="宋体" panose="02010600030101010101" pitchFamily="2" charset="-122"/>
                <a:cs typeface="Times New Roman" panose="02020603050405020304" pitchFamily="18" charset="0"/>
              </a:rPr>
              <a:t>）认知领域的教学</a:t>
            </a:r>
            <a:r>
              <a:rPr lang="zh-CN" altLang="zh-CN" sz="3000" b="1" kern="100" dirty="0" smtClean="0">
                <a:latin typeface="宋体" panose="02010600030101010101" pitchFamily="2" charset="-122"/>
                <a:ea typeface="宋体" panose="02010600030101010101" pitchFamily="2" charset="-122"/>
                <a:cs typeface="Times New Roman" panose="02020603050405020304" pitchFamily="18" charset="0"/>
              </a:rPr>
              <a:t>目标</a:t>
            </a:r>
            <a:endParaRPr lang="en-US" altLang="zh-CN" sz="3000" b="1" kern="100" dirty="0" smtClean="0">
              <a:latin typeface="宋体" panose="02010600030101010101" pitchFamily="2" charset="-122"/>
              <a:ea typeface="宋体" panose="02010600030101010101" pitchFamily="2" charset="-122"/>
              <a:cs typeface="Times New Roman" panose="02020603050405020304" pitchFamily="18" charset="0"/>
            </a:endParaRPr>
          </a:p>
          <a:p>
            <a:pPr indent="467995">
              <a:lnSpc>
                <a:spcPct val="150000"/>
              </a:lnSpc>
              <a:spcBef>
                <a:spcPts val="0"/>
              </a:spcBef>
              <a:spcAft>
                <a:spcPts val="0"/>
              </a:spcAft>
            </a:pPr>
            <a:r>
              <a:rPr lang="zh-CN" altLang="zh-CN" sz="3000" b="1" kern="100" dirty="0" smtClean="0">
                <a:solidFill>
                  <a:srgbClr val="FF0000"/>
                </a:solidFill>
                <a:latin typeface="宋体" panose="02010600030101010101" pitchFamily="2" charset="-122"/>
                <a:ea typeface="宋体" panose="02010600030101010101" pitchFamily="2" charset="-122"/>
                <a:cs typeface="Times New Roman" panose="02020603050405020304" pitchFamily="18" charset="0"/>
              </a:rPr>
              <a:t>①</a:t>
            </a:r>
            <a:r>
              <a:rPr lang="zh-CN" altLang="en-US" sz="3000" b="1" kern="100" dirty="0" smtClean="0">
                <a:solidFill>
                  <a:srgbClr val="FF0000"/>
                </a:solidFill>
                <a:latin typeface="宋体" panose="02010600030101010101" pitchFamily="2" charset="-122"/>
                <a:ea typeface="宋体" panose="02010600030101010101" pitchFamily="2" charset="-122"/>
                <a:cs typeface="Times New Roman" panose="02020603050405020304" pitchFamily="18" charset="0"/>
              </a:rPr>
              <a:t>知识</a:t>
            </a:r>
            <a:endParaRPr lang="en-US" altLang="zh-CN" sz="3000" b="1" kern="100" dirty="0" smtClean="0">
              <a:solidFill>
                <a:srgbClr val="FF0000"/>
              </a:solidFill>
              <a:latin typeface="宋体" panose="02010600030101010101" pitchFamily="2" charset="-122"/>
              <a:ea typeface="宋体" panose="02010600030101010101" pitchFamily="2" charset="-122"/>
              <a:cs typeface="Times New Roman" panose="02020603050405020304" pitchFamily="18" charset="0"/>
            </a:endParaRPr>
          </a:p>
          <a:p>
            <a:pPr indent="467995">
              <a:lnSpc>
                <a:spcPct val="150000"/>
              </a:lnSpc>
              <a:spcBef>
                <a:spcPts val="0"/>
              </a:spcBef>
              <a:spcAft>
                <a:spcPts val="0"/>
              </a:spcAft>
            </a:pPr>
            <a:r>
              <a:rPr lang="zh-CN" altLang="en-US" sz="3000" kern="100" dirty="0" smtClean="0">
                <a:latin typeface="宋体" panose="02010600030101010101" pitchFamily="2" charset="-122"/>
                <a:ea typeface="宋体" panose="02010600030101010101" pitchFamily="2" charset="-122"/>
                <a:cs typeface="Times New Roman" panose="02020603050405020304" pitchFamily="18" charset="0"/>
              </a:rPr>
              <a:t>学生</a:t>
            </a:r>
            <a:r>
              <a:rPr lang="zh-CN" altLang="en-US" sz="3000" b="1"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所获得的实际信息</a:t>
            </a:r>
            <a:r>
              <a:rPr lang="zh-CN" altLang="en-US" sz="3000" kern="100" dirty="0">
                <a:latin typeface="宋体" panose="02010600030101010101" pitchFamily="2" charset="-122"/>
                <a:ea typeface="宋体" panose="02010600030101010101" pitchFamily="2" charset="-122"/>
                <a:cs typeface="Times New Roman" panose="02020603050405020304" pitchFamily="18" charset="0"/>
              </a:rPr>
              <a:t>，也就是必须知道的确切的事实、术语和</a:t>
            </a:r>
            <a:r>
              <a:rPr lang="zh-CN" altLang="en-US" sz="3000" kern="100" dirty="0" smtClean="0">
                <a:latin typeface="宋体" panose="02010600030101010101" pitchFamily="2" charset="-122"/>
                <a:ea typeface="宋体" panose="02010600030101010101" pitchFamily="2" charset="-122"/>
                <a:cs typeface="Times New Roman" panose="02020603050405020304" pitchFamily="18" charset="0"/>
              </a:rPr>
              <a:t>方法</a:t>
            </a:r>
            <a:r>
              <a:rPr lang="zh-CN" altLang="zh-CN" sz="3000" kern="100" dirty="0" smtClean="0">
                <a:latin typeface="宋体" panose="02010600030101010101" pitchFamily="2" charset="-122"/>
                <a:ea typeface="宋体" panose="02010600030101010101" pitchFamily="2" charset="-122"/>
                <a:cs typeface="Times New Roman" panose="02020603050405020304" pitchFamily="18" charset="0"/>
              </a:rPr>
              <a:t>。</a:t>
            </a:r>
            <a:endParaRPr lang="zh-CN" altLang="zh-CN" sz="3000" kern="100" dirty="0">
              <a:latin typeface="宋体" panose="02010600030101010101" pitchFamily="2" charset="-122"/>
              <a:ea typeface="宋体" panose="02010600030101010101" pitchFamily="2" charset="-122"/>
              <a:cs typeface="Times New Roman" panose="02020603050405020304" pitchFamily="18" charset="0"/>
            </a:endParaRPr>
          </a:p>
          <a:p>
            <a:pPr indent="467995">
              <a:lnSpc>
                <a:spcPct val="150000"/>
              </a:lnSpc>
              <a:spcBef>
                <a:spcPts val="0"/>
              </a:spcBef>
              <a:spcAft>
                <a:spcPts val="0"/>
              </a:spcAft>
            </a:pPr>
            <a:r>
              <a:rPr lang="zh-CN" altLang="zh-CN" sz="3000" b="1"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②理解</a:t>
            </a:r>
          </a:p>
          <a:p>
            <a:pPr indent="467995">
              <a:lnSpc>
                <a:spcPct val="150000"/>
              </a:lnSpc>
              <a:spcBef>
                <a:spcPts val="0"/>
              </a:spcBef>
              <a:spcAft>
                <a:spcPts val="0"/>
              </a:spcAft>
            </a:pPr>
            <a:r>
              <a:rPr lang="zh-CN" altLang="en-US" sz="3000" b="1"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把握所学材料的意义</a:t>
            </a:r>
            <a:r>
              <a:rPr lang="zh-CN" altLang="zh-CN" sz="3000" kern="100" dirty="0">
                <a:latin typeface="宋体" panose="02010600030101010101" pitchFamily="2" charset="-122"/>
                <a:ea typeface="宋体" panose="02010600030101010101" pitchFamily="2" charset="-122"/>
                <a:cs typeface="Times New Roman" panose="02020603050405020304" pitchFamily="18" charset="0"/>
              </a:rPr>
              <a:t>。该层次代表</a:t>
            </a:r>
            <a:r>
              <a:rPr lang="zh-CN" altLang="zh-CN" sz="3000"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最低水平的理解</a:t>
            </a:r>
            <a:r>
              <a:rPr lang="zh-CN" altLang="zh-CN" sz="3000" kern="100" dirty="0">
                <a:latin typeface="宋体" panose="02010600030101010101" pitchFamily="2" charset="-122"/>
                <a:ea typeface="宋体" panose="02010600030101010101" pitchFamily="2" charset="-122"/>
                <a:cs typeface="Times New Roman" panose="02020603050405020304" pitchFamily="18" charset="0"/>
              </a:rPr>
              <a:t>。</a:t>
            </a:r>
            <a:endParaRPr lang="en-US" altLang="zh-CN" sz="3000" kern="100" dirty="0">
              <a:latin typeface="宋体" panose="02010600030101010101" pitchFamily="2" charset="-122"/>
              <a:ea typeface="宋体" panose="02010600030101010101" pitchFamily="2" charset="-122"/>
              <a:cs typeface="Times New Roman" panose="02020603050405020304" pitchFamily="18" charset="0"/>
            </a:endParaRPr>
          </a:p>
          <a:p>
            <a:pPr indent="467995">
              <a:lnSpc>
                <a:spcPct val="150000"/>
              </a:lnSpc>
              <a:spcBef>
                <a:spcPts val="0"/>
              </a:spcBef>
              <a:spcAft>
                <a:spcPts val="0"/>
              </a:spcAft>
            </a:pPr>
            <a:r>
              <a:rPr lang="zh-CN" altLang="zh-CN" sz="3000" b="1" kern="100" dirty="0" smtClean="0">
                <a:solidFill>
                  <a:srgbClr val="FF0000"/>
                </a:solidFill>
                <a:latin typeface="宋体" panose="02010600030101010101" pitchFamily="2" charset="-122"/>
                <a:ea typeface="宋体" panose="02010600030101010101" pitchFamily="2" charset="-122"/>
                <a:cs typeface="Times New Roman" panose="02020603050405020304" pitchFamily="18" charset="0"/>
              </a:rPr>
              <a:t>一</a:t>
            </a:r>
            <a:r>
              <a:rPr lang="zh-CN" altLang="zh-CN" sz="3000" b="1"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是转换</a:t>
            </a:r>
            <a:r>
              <a:rPr lang="zh-CN" altLang="zh-CN" sz="3000" kern="100" dirty="0">
                <a:latin typeface="宋体" panose="02010600030101010101" pitchFamily="2" charset="-122"/>
                <a:ea typeface="宋体" panose="02010600030101010101" pitchFamily="2" charset="-122"/>
                <a:cs typeface="Times New Roman" panose="02020603050405020304" pitchFamily="18" charset="0"/>
              </a:rPr>
              <a:t>，即能将所学内容转换成与学习时不同的方式表达出来。例如：能用自己的语言翻译一首古诗等</a:t>
            </a:r>
            <a:r>
              <a:rPr lang="zh-CN" altLang="zh-CN" sz="3000" kern="100" dirty="0" smtClean="0">
                <a:latin typeface="宋体" panose="02010600030101010101" pitchFamily="2" charset="-122"/>
                <a:ea typeface="宋体" panose="02010600030101010101" pitchFamily="2" charset="-122"/>
                <a:cs typeface="Times New Roman" panose="02020603050405020304" pitchFamily="18" charset="0"/>
              </a:rPr>
              <a:t>。</a:t>
            </a:r>
            <a:endParaRPr lang="en-US" altLang="zh-CN" sz="3000" kern="100" dirty="0" smtClean="0">
              <a:latin typeface="宋体" panose="02010600030101010101" pitchFamily="2" charset="-122"/>
              <a:ea typeface="宋体" panose="02010600030101010101" pitchFamily="2" charset="-122"/>
              <a:cs typeface="Times New Roman" panose="02020603050405020304" pitchFamily="18" charset="0"/>
            </a:endParaRPr>
          </a:p>
          <a:p>
            <a:pPr indent="467995">
              <a:lnSpc>
                <a:spcPct val="150000"/>
              </a:lnSpc>
              <a:spcBef>
                <a:spcPts val="0"/>
              </a:spcBef>
              <a:spcAft>
                <a:spcPts val="0"/>
              </a:spcAft>
            </a:pPr>
            <a:r>
              <a:rPr lang="zh-CN" altLang="zh-CN" sz="3000" b="1" kern="100" dirty="0" smtClean="0">
                <a:solidFill>
                  <a:srgbClr val="FF0000"/>
                </a:solidFill>
                <a:latin typeface="宋体" panose="02010600030101010101" pitchFamily="2" charset="-122"/>
                <a:ea typeface="宋体" panose="02010600030101010101" pitchFamily="2" charset="-122"/>
                <a:cs typeface="Times New Roman" panose="02020603050405020304" pitchFamily="18" charset="0"/>
              </a:rPr>
              <a:t>二</a:t>
            </a:r>
            <a:r>
              <a:rPr lang="zh-CN" altLang="zh-CN" sz="3000" b="1"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是解释</a:t>
            </a:r>
            <a:r>
              <a:rPr lang="zh-CN" altLang="zh-CN" sz="3000" kern="100" dirty="0">
                <a:latin typeface="宋体" panose="02010600030101010101" pitchFamily="2" charset="-122"/>
                <a:ea typeface="宋体" panose="02010600030101010101" pitchFamily="2" charset="-122"/>
                <a:cs typeface="Times New Roman" panose="02020603050405020304" pitchFamily="18" charset="0"/>
              </a:rPr>
              <a:t>，即能对所学的内容加以说明或概括。例如：概括文章的段落大意，能举例说明某个抽象的概念、定理或定律等</a:t>
            </a:r>
            <a:r>
              <a:rPr lang="zh-CN" altLang="zh-CN" sz="3000" kern="100" dirty="0" smtClean="0">
                <a:latin typeface="宋体" panose="02010600030101010101" pitchFamily="2" charset="-122"/>
                <a:ea typeface="宋体" panose="02010600030101010101" pitchFamily="2" charset="-122"/>
                <a:cs typeface="Times New Roman" panose="02020603050405020304" pitchFamily="18" charset="0"/>
              </a:rPr>
              <a:t>。</a:t>
            </a:r>
            <a:endParaRPr lang="en-US" altLang="zh-CN" sz="3000" kern="100" dirty="0" smtClean="0">
              <a:latin typeface="宋体" panose="02010600030101010101" pitchFamily="2" charset="-122"/>
              <a:ea typeface="宋体" panose="02010600030101010101" pitchFamily="2" charset="-122"/>
              <a:cs typeface="Times New Roman" panose="02020603050405020304" pitchFamily="18" charset="0"/>
            </a:endParaRPr>
          </a:p>
          <a:p>
            <a:pPr indent="467995">
              <a:lnSpc>
                <a:spcPct val="150000"/>
              </a:lnSpc>
              <a:spcBef>
                <a:spcPts val="0"/>
              </a:spcBef>
              <a:spcAft>
                <a:spcPts val="0"/>
              </a:spcAft>
            </a:pPr>
            <a:r>
              <a:rPr lang="zh-CN" altLang="zh-CN" sz="3000" b="1" kern="100" dirty="0" smtClean="0">
                <a:solidFill>
                  <a:srgbClr val="FF0000"/>
                </a:solidFill>
                <a:latin typeface="宋体" panose="02010600030101010101" pitchFamily="2" charset="-122"/>
                <a:ea typeface="宋体" panose="02010600030101010101" pitchFamily="2" charset="-122"/>
                <a:cs typeface="Times New Roman" panose="02020603050405020304" pitchFamily="18" charset="0"/>
              </a:rPr>
              <a:t>三</a:t>
            </a:r>
            <a:r>
              <a:rPr lang="zh-CN" altLang="zh-CN" sz="3000" b="1"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是推断</a:t>
            </a:r>
            <a:r>
              <a:rPr lang="zh-CN" altLang="zh-CN" sz="3000" kern="100" dirty="0">
                <a:latin typeface="宋体" panose="02010600030101010101" pitchFamily="2" charset="-122"/>
                <a:ea typeface="宋体" panose="02010600030101010101" pitchFamily="2" charset="-122"/>
                <a:cs typeface="Times New Roman" panose="02020603050405020304" pitchFamily="18" charset="0"/>
              </a:rPr>
              <a:t>，即根据所学内容所描述的趋势、倾向或给出的条件做出估计或预测。例如：让学生判断放在光滑水平面上的小球受到一个推力作用时将如何运动，地理中根据湖的纵截面图判断咸水湖或淡水湖等</a:t>
            </a:r>
            <a:r>
              <a:rPr lang="zh-CN" altLang="zh-CN" sz="3000" kern="100" dirty="0" smtClean="0">
                <a:latin typeface="宋体" panose="02010600030101010101" pitchFamily="2" charset="-122"/>
                <a:ea typeface="宋体" panose="02010600030101010101" pitchFamily="2" charset="-122"/>
                <a:cs typeface="Times New Roman" panose="02020603050405020304" pitchFamily="18" charset="0"/>
              </a:rPr>
              <a:t>。</a:t>
            </a:r>
            <a:endParaRPr lang="zh-CN" altLang="zh-CN" sz="3000" kern="100" dirty="0">
              <a:latin typeface="宋体" panose="02010600030101010101" pitchFamily="2" charset="-122"/>
              <a:ea typeface="宋体" panose="02010600030101010101" pitchFamily="2" charset="-122"/>
              <a:cs typeface="Times New Roman" panose="02020603050405020304" pitchFamily="18" charset="0"/>
            </a:endParaRPr>
          </a:p>
        </p:txBody>
      </p:sp>
    </p:spTree>
  </p:cSld>
  <p:clrMapOvr>
    <a:masterClrMapping/>
  </p:clrMapOvr>
  <p:transition spd="med"/>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165696" y="918723"/>
            <a:ext cx="12673408" cy="8494633"/>
          </a:xfrm>
          <a:prstGeom prst="rect">
            <a:avLst/>
          </a:prstGeom>
        </p:spPr>
        <p:txBody>
          <a:bodyPr wrap="square">
            <a:spAutoFit/>
          </a:bodyPr>
          <a:lstStyle/>
          <a:p>
            <a:pPr indent="457200">
              <a:lnSpc>
                <a:spcPct val="150000"/>
              </a:lnSpc>
              <a:spcAft>
                <a:spcPts val="0"/>
              </a:spcAft>
            </a:pPr>
            <a:r>
              <a:rPr lang="zh-CN" altLang="zh-CN" sz="2800" b="1" kern="100" dirty="0">
                <a:solidFill>
                  <a:srgbClr val="FF0000"/>
                </a:solidFill>
                <a:latin typeface="Calibri" panose="020F0502020204030204" pitchFamily="34" charset="0"/>
                <a:ea typeface="宋体" panose="02010600030101010101" pitchFamily="2" charset="-122"/>
                <a:cs typeface="Times New Roman" panose="02020603050405020304" pitchFamily="18" charset="0"/>
              </a:rPr>
              <a:t>③运用</a:t>
            </a:r>
          </a:p>
          <a:p>
            <a:pPr indent="457200">
              <a:lnSpc>
                <a:spcPct val="150000"/>
              </a:lnSpc>
              <a:spcAft>
                <a:spcPts val="0"/>
              </a:spcAft>
            </a:pPr>
            <a:r>
              <a:rPr lang="zh-CN" altLang="zh-CN" sz="2800" kern="100" dirty="0">
                <a:latin typeface="Calibri" panose="020F0502020204030204" pitchFamily="34" charset="0"/>
                <a:ea typeface="宋体" panose="02010600030101010101" pitchFamily="2" charset="-122"/>
                <a:cs typeface="Times New Roman" panose="02020603050405020304" pitchFamily="18" charset="0"/>
              </a:rPr>
              <a:t>能将所学内容应用到新的具体的情境中去，也就是用所学的知识去解决实际的问题，包括概念、规则、方法、规律和理论的应用。该层次代表</a:t>
            </a:r>
            <a:r>
              <a:rPr lang="zh-CN" altLang="zh-CN" sz="2800" kern="100" dirty="0">
                <a:solidFill>
                  <a:srgbClr val="FF0000"/>
                </a:solidFill>
                <a:latin typeface="Calibri" panose="020F0502020204030204" pitchFamily="34" charset="0"/>
                <a:ea typeface="宋体" panose="02010600030101010101" pitchFamily="2" charset="-122"/>
                <a:cs typeface="Times New Roman" panose="02020603050405020304" pitchFamily="18" charset="0"/>
              </a:rPr>
              <a:t>高水平的</a:t>
            </a:r>
            <a:r>
              <a:rPr lang="zh-CN" altLang="zh-CN" sz="2800" kern="100" dirty="0" smtClean="0">
                <a:solidFill>
                  <a:srgbClr val="FF0000"/>
                </a:solidFill>
                <a:latin typeface="Calibri" panose="020F0502020204030204" pitchFamily="34" charset="0"/>
                <a:ea typeface="宋体" panose="02010600030101010101" pitchFamily="2" charset="-122"/>
                <a:cs typeface="Times New Roman" panose="02020603050405020304" pitchFamily="18" charset="0"/>
              </a:rPr>
              <a:t>理解</a:t>
            </a:r>
            <a:endParaRPr lang="zh-CN" altLang="zh-CN" sz="2800" kern="100" dirty="0">
              <a:latin typeface="Calibri" panose="020F0502020204030204" pitchFamily="34" charset="0"/>
              <a:ea typeface="宋体" panose="02010600030101010101" pitchFamily="2" charset="-122"/>
              <a:cs typeface="Times New Roman" panose="02020603050405020304" pitchFamily="18" charset="0"/>
            </a:endParaRPr>
          </a:p>
          <a:p>
            <a:pPr indent="457200">
              <a:lnSpc>
                <a:spcPct val="150000"/>
              </a:lnSpc>
              <a:spcAft>
                <a:spcPts val="0"/>
              </a:spcAft>
            </a:pPr>
            <a:r>
              <a:rPr lang="zh-CN" altLang="zh-CN" sz="2800" b="1" kern="100" dirty="0">
                <a:solidFill>
                  <a:srgbClr val="FF0000"/>
                </a:solidFill>
                <a:latin typeface="Calibri" panose="020F0502020204030204" pitchFamily="34" charset="0"/>
                <a:ea typeface="宋体" panose="02010600030101010101" pitchFamily="2" charset="-122"/>
                <a:cs typeface="Times New Roman" panose="02020603050405020304" pitchFamily="18" charset="0"/>
              </a:rPr>
              <a:t>④分析</a:t>
            </a:r>
          </a:p>
          <a:p>
            <a:pPr indent="457200">
              <a:lnSpc>
                <a:spcPct val="150000"/>
              </a:lnSpc>
              <a:spcAft>
                <a:spcPts val="0"/>
              </a:spcAft>
            </a:pPr>
            <a:r>
              <a:rPr lang="zh-CN" altLang="en-US" sz="2800" dirty="0">
                <a:latin typeface="Calibri" panose="020F0502020204030204" pitchFamily="34" charset="0"/>
                <a:ea typeface="宋体" panose="02010600030101010101" pitchFamily="2" charset="-122"/>
                <a:cs typeface="Times New Roman" panose="02020603050405020304" pitchFamily="18" charset="0"/>
              </a:rPr>
              <a:t>将整体材料分解成其构成成分并理解组织</a:t>
            </a:r>
            <a:r>
              <a:rPr lang="zh-CN" altLang="en-US" sz="2800" dirty="0" smtClean="0">
                <a:latin typeface="Calibri" panose="020F0502020204030204" pitchFamily="34" charset="0"/>
                <a:ea typeface="宋体" panose="02010600030101010101" pitchFamily="2" charset="-122"/>
                <a:cs typeface="Times New Roman" panose="02020603050405020304" pitchFamily="18" charset="0"/>
              </a:rPr>
              <a:t>结构。</a:t>
            </a:r>
            <a:r>
              <a:rPr lang="zh-CN" altLang="zh-CN" sz="2800" kern="100" dirty="0" smtClean="0">
                <a:latin typeface="Calibri" panose="020F0502020204030204" pitchFamily="34" charset="0"/>
                <a:ea typeface="宋体" panose="02010600030101010101" pitchFamily="2" charset="-122"/>
                <a:cs typeface="Times New Roman" panose="02020603050405020304" pitchFamily="18" charset="0"/>
              </a:rPr>
              <a:t>分析包括</a:t>
            </a:r>
            <a:r>
              <a:rPr lang="zh-CN" altLang="zh-CN" sz="2800" kern="100" dirty="0">
                <a:latin typeface="Calibri" panose="020F0502020204030204" pitchFamily="34" charset="0"/>
                <a:ea typeface="宋体" panose="02010600030101010101" pitchFamily="2" charset="-122"/>
                <a:cs typeface="Times New Roman" panose="02020603050405020304" pitchFamily="18" charset="0"/>
              </a:rPr>
              <a:t>三种形式：一是要素</a:t>
            </a:r>
            <a:r>
              <a:rPr lang="zh-CN" altLang="zh-CN" sz="2800" kern="100" dirty="0" smtClean="0">
                <a:latin typeface="Calibri" panose="020F0502020204030204" pitchFamily="34" charset="0"/>
                <a:ea typeface="宋体" panose="02010600030101010101" pitchFamily="2" charset="-122"/>
                <a:cs typeface="Times New Roman" panose="02020603050405020304" pitchFamily="18" charset="0"/>
              </a:rPr>
              <a:t>分析。</a:t>
            </a:r>
            <a:r>
              <a:rPr lang="zh-CN" altLang="zh-CN" sz="2800" kern="100" dirty="0">
                <a:latin typeface="Calibri" panose="020F0502020204030204" pitchFamily="34" charset="0"/>
                <a:ea typeface="宋体" panose="02010600030101010101" pitchFamily="2" charset="-122"/>
                <a:cs typeface="Times New Roman" panose="02020603050405020304" pitchFamily="18" charset="0"/>
              </a:rPr>
              <a:t>二是关系</a:t>
            </a:r>
            <a:r>
              <a:rPr lang="zh-CN" altLang="zh-CN" sz="2800" kern="100" dirty="0" smtClean="0">
                <a:latin typeface="Calibri" panose="020F0502020204030204" pitchFamily="34" charset="0"/>
                <a:ea typeface="宋体" panose="02010600030101010101" pitchFamily="2" charset="-122"/>
                <a:cs typeface="Times New Roman" panose="02020603050405020304" pitchFamily="18" charset="0"/>
              </a:rPr>
              <a:t>分析。三</a:t>
            </a:r>
            <a:r>
              <a:rPr lang="zh-CN" altLang="zh-CN" sz="2800" kern="100" dirty="0">
                <a:latin typeface="Calibri" panose="020F0502020204030204" pitchFamily="34" charset="0"/>
                <a:ea typeface="宋体" panose="02010600030101010101" pitchFamily="2" charset="-122"/>
                <a:cs typeface="Times New Roman" panose="02020603050405020304" pitchFamily="18" charset="0"/>
              </a:rPr>
              <a:t>是组织原理的</a:t>
            </a:r>
            <a:r>
              <a:rPr lang="zh-CN" altLang="zh-CN" sz="2800" kern="100" dirty="0" smtClean="0">
                <a:latin typeface="Calibri" panose="020F0502020204030204" pitchFamily="34" charset="0"/>
                <a:ea typeface="宋体" panose="02010600030101010101" pitchFamily="2" charset="-122"/>
                <a:cs typeface="Times New Roman" panose="02020603050405020304" pitchFamily="18" charset="0"/>
              </a:rPr>
              <a:t>分析。</a:t>
            </a:r>
            <a:endParaRPr lang="en-US" altLang="zh-CN" sz="2800" kern="100" dirty="0" smtClean="0">
              <a:latin typeface="Calibri" panose="020F0502020204030204" pitchFamily="34" charset="0"/>
              <a:ea typeface="宋体" panose="02010600030101010101" pitchFamily="2" charset="-122"/>
              <a:cs typeface="Times New Roman" panose="02020603050405020304" pitchFamily="18" charset="0"/>
            </a:endParaRPr>
          </a:p>
          <a:p>
            <a:pPr indent="457200">
              <a:lnSpc>
                <a:spcPct val="150000"/>
              </a:lnSpc>
              <a:spcAft>
                <a:spcPts val="0"/>
              </a:spcAft>
            </a:pPr>
            <a:r>
              <a:rPr lang="zh-CN" altLang="zh-CN" sz="2800" b="1" kern="100" dirty="0">
                <a:solidFill>
                  <a:srgbClr val="FF0000"/>
                </a:solidFill>
                <a:latin typeface="Calibri" panose="020F0502020204030204" pitchFamily="34" charset="0"/>
                <a:ea typeface="宋体" panose="02010600030101010101" pitchFamily="2" charset="-122"/>
                <a:cs typeface="Times New Roman" panose="02020603050405020304" pitchFamily="18" charset="0"/>
              </a:rPr>
              <a:t>⑤综合</a:t>
            </a:r>
          </a:p>
          <a:p>
            <a:pPr indent="457200">
              <a:lnSpc>
                <a:spcPct val="150000"/>
              </a:lnSpc>
              <a:spcAft>
                <a:spcPts val="0"/>
              </a:spcAft>
            </a:pPr>
            <a:r>
              <a:rPr lang="zh-CN" altLang="en-US" sz="2800" dirty="0">
                <a:latin typeface="Calibri" panose="020F0502020204030204" pitchFamily="34" charset="0"/>
                <a:ea typeface="宋体" panose="02010600030101010101" pitchFamily="2" charset="-122"/>
                <a:cs typeface="Times New Roman" panose="02020603050405020304" pitchFamily="18" charset="0"/>
              </a:rPr>
              <a:t>将表面零散但有着内在联系的知识整合成一个有机的整体或将所学知识按照新的规则</a:t>
            </a:r>
            <a:r>
              <a:rPr lang="zh-CN" altLang="en-US" sz="2800" dirty="0" smtClean="0">
                <a:latin typeface="Calibri" panose="020F0502020204030204" pitchFamily="34" charset="0"/>
                <a:ea typeface="宋体" panose="02010600030101010101" pitchFamily="2" charset="-122"/>
                <a:cs typeface="Times New Roman" panose="02020603050405020304" pitchFamily="18" charset="0"/>
              </a:rPr>
              <a:t>重新</a:t>
            </a:r>
            <a:r>
              <a:rPr lang="zh-CN" altLang="en-US" sz="2800" dirty="0">
                <a:latin typeface="Calibri" panose="020F0502020204030204" pitchFamily="34" charset="0"/>
                <a:ea typeface="宋体" panose="02010600030101010101" pitchFamily="2" charset="-122"/>
                <a:cs typeface="Times New Roman" panose="02020603050405020304" pitchFamily="18" charset="0"/>
              </a:rPr>
              <a:t>组合形成</a:t>
            </a:r>
            <a:r>
              <a:rPr lang="zh-CN" altLang="en-US" sz="2800" b="1" dirty="0">
                <a:solidFill>
                  <a:srgbClr val="FF0000"/>
                </a:solidFill>
                <a:latin typeface="Calibri" panose="020F0502020204030204" pitchFamily="34" charset="0"/>
                <a:ea typeface="宋体" panose="02010600030101010101" pitchFamily="2" charset="-122"/>
                <a:cs typeface="Times New Roman" panose="02020603050405020304" pitchFamily="18" charset="0"/>
              </a:rPr>
              <a:t>新的整体</a:t>
            </a:r>
            <a:r>
              <a:rPr lang="zh-CN" altLang="en-US" sz="2800" dirty="0" smtClean="0">
                <a:latin typeface="Calibri" panose="020F0502020204030204" pitchFamily="34" charset="0"/>
                <a:ea typeface="宋体" panose="02010600030101010101" pitchFamily="2" charset="-122"/>
                <a:cs typeface="Times New Roman" panose="02020603050405020304" pitchFamily="18" charset="0"/>
              </a:rPr>
              <a:t>。</a:t>
            </a:r>
            <a:endParaRPr lang="en-US" altLang="zh-CN" sz="2800" dirty="0" smtClean="0">
              <a:latin typeface="Calibri" panose="020F0502020204030204" pitchFamily="34" charset="0"/>
              <a:ea typeface="宋体" panose="02010600030101010101" pitchFamily="2" charset="-122"/>
              <a:cs typeface="Times New Roman" panose="02020603050405020304" pitchFamily="18" charset="0"/>
            </a:endParaRPr>
          </a:p>
          <a:p>
            <a:pPr indent="457200">
              <a:lnSpc>
                <a:spcPct val="150000"/>
              </a:lnSpc>
              <a:spcAft>
                <a:spcPts val="0"/>
              </a:spcAft>
            </a:pPr>
            <a:r>
              <a:rPr lang="en-US" altLang="zh-CN" sz="2800" b="1" kern="100" dirty="0">
                <a:solidFill>
                  <a:srgbClr val="FF0000"/>
                </a:solidFill>
                <a:latin typeface="Calibri" panose="020F0502020204030204" pitchFamily="34" charset="0"/>
                <a:ea typeface="宋体" panose="02010600030101010101" pitchFamily="2" charset="-122"/>
                <a:cs typeface="Times New Roman" panose="02020603050405020304" pitchFamily="18" charset="0"/>
              </a:rPr>
              <a:t> </a:t>
            </a:r>
            <a:r>
              <a:rPr lang="en-US" altLang="zh-CN" sz="2800" b="1" kern="100" dirty="0" smtClean="0">
                <a:solidFill>
                  <a:srgbClr val="FF0000"/>
                </a:solidFill>
                <a:latin typeface="Calibri" panose="020F0502020204030204" pitchFamily="34" charset="0"/>
                <a:ea typeface="宋体" panose="02010600030101010101" pitchFamily="2" charset="-122"/>
                <a:cs typeface="Times New Roman" panose="02020603050405020304" pitchFamily="18" charset="0"/>
              </a:rPr>
              <a:t> </a:t>
            </a:r>
            <a:r>
              <a:rPr lang="zh-CN" altLang="zh-CN" sz="2800" b="1" kern="100" dirty="0" smtClean="0">
                <a:solidFill>
                  <a:srgbClr val="FF0000"/>
                </a:solidFill>
                <a:latin typeface="Calibri" panose="020F0502020204030204" pitchFamily="34" charset="0"/>
                <a:ea typeface="宋体" panose="02010600030101010101" pitchFamily="2" charset="-122"/>
                <a:cs typeface="Times New Roman" panose="02020603050405020304" pitchFamily="18" charset="0"/>
              </a:rPr>
              <a:t>⑥</a:t>
            </a:r>
            <a:r>
              <a:rPr lang="zh-CN" altLang="zh-CN" sz="2800" b="1" kern="100" dirty="0">
                <a:solidFill>
                  <a:srgbClr val="FF0000"/>
                </a:solidFill>
                <a:latin typeface="Calibri" panose="020F0502020204030204" pitchFamily="34" charset="0"/>
                <a:ea typeface="宋体" panose="02010600030101010101" pitchFamily="2" charset="-122"/>
                <a:cs typeface="Times New Roman" panose="02020603050405020304" pitchFamily="18" charset="0"/>
              </a:rPr>
              <a:t>评价</a:t>
            </a:r>
          </a:p>
          <a:p>
            <a:pPr indent="457200">
              <a:lnSpc>
                <a:spcPct val="150000"/>
              </a:lnSpc>
              <a:spcAft>
                <a:spcPts val="0"/>
              </a:spcAft>
            </a:pPr>
            <a:r>
              <a:rPr lang="zh-CN" altLang="en-US" sz="2800" dirty="0">
                <a:latin typeface="Calibri" panose="020F0502020204030204" pitchFamily="34" charset="0"/>
                <a:ea typeface="宋体" panose="02010600030101010101" pitchFamily="2" charset="-122"/>
                <a:cs typeface="Times New Roman" panose="02020603050405020304" pitchFamily="18" charset="0"/>
              </a:rPr>
              <a:t>对所学材料（论点的陈述、小说、诗歌以及研究报告等）作</a:t>
            </a:r>
            <a:r>
              <a:rPr lang="zh-CN" altLang="en-US" sz="2800" b="1" dirty="0">
                <a:solidFill>
                  <a:srgbClr val="FF0000"/>
                </a:solidFill>
                <a:latin typeface="Calibri" panose="020F0502020204030204" pitchFamily="34" charset="0"/>
                <a:ea typeface="宋体" panose="02010600030101010101" pitchFamily="2" charset="-122"/>
                <a:cs typeface="Times New Roman" panose="02020603050405020304" pitchFamily="18" charset="0"/>
              </a:rPr>
              <a:t>价值判断的能力</a:t>
            </a:r>
            <a:r>
              <a:rPr lang="zh-CN" altLang="en-US" sz="2800" dirty="0">
                <a:latin typeface="Calibri" panose="020F0502020204030204" pitchFamily="34" charset="0"/>
                <a:ea typeface="宋体" panose="02010600030101010101" pitchFamily="2" charset="-122"/>
                <a:cs typeface="Times New Roman" panose="02020603050405020304" pitchFamily="18" charset="0"/>
              </a:rPr>
              <a:t>，包括按材料</a:t>
            </a:r>
            <a:r>
              <a:rPr lang="zh-CN" altLang="en-US" sz="2800" dirty="0" smtClean="0">
                <a:latin typeface="Calibri" panose="020F0502020204030204" pitchFamily="34" charset="0"/>
                <a:ea typeface="宋体" panose="02010600030101010101" pitchFamily="2" charset="-122"/>
                <a:cs typeface="Times New Roman" panose="02020603050405020304" pitchFamily="18" charset="0"/>
              </a:rPr>
              <a:t>的内在</a:t>
            </a:r>
            <a:r>
              <a:rPr lang="zh-CN" altLang="en-US" sz="2800" dirty="0">
                <a:latin typeface="Calibri" panose="020F0502020204030204" pitchFamily="34" charset="0"/>
                <a:ea typeface="宋体" panose="02010600030101010101" pitchFamily="2" charset="-122"/>
                <a:cs typeface="Times New Roman" panose="02020603050405020304" pitchFamily="18" charset="0"/>
              </a:rPr>
              <a:t>标准（如材料内在组织的逻辑性）或外在标准（如材料对目标的适用性）评价。这是最高水平的</a:t>
            </a:r>
            <a:r>
              <a:rPr lang="zh-CN" altLang="en-US" sz="2800" dirty="0" smtClean="0">
                <a:latin typeface="Calibri" panose="020F0502020204030204" pitchFamily="34" charset="0"/>
                <a:ea typeface="宋体" panose="02010600030101010101" pitchFamily="2" charset="-122"/>
                <a:cs typeface="Times New Roman" panose="02020603050405020304" pitchFamily="18" charset="0"/>
              </a:rPr>
              <a:t>认知学习</a:t>
            </a:r>
            <a:r>
              <a:rPr lang="zh-CN" altLang="en-US" sz="2800" dirty="0">
                <a:latin typeface="Calibri" panose="020F0502020204030204" pitchFamily="34" charset="0"/>
                <a:ea typeface="宋体" panose="02010600030101010101" pitchFamily="2" charset="-122"/>
                <a:cs typeface="Times New Roman" panose="02020603050405020304" pitchFamily="18" charset="0"/>
              </a:rPr>
              <a:t>结果。</a:t>
            </a:r>
            <a:endParaRPr lang="en-US" altLang="zh-CN" sz="2800" dirty="0">
              <a:solidFill>
                <a:srgbClr val="FF0000"/>
              </a:solidFill>
              <a:latin typeface="Calibri" panose="020F0502020204030204" pitchFamily="34" charset="0"/>
              <a:ea typeface="宋体" panose="02010600030101010101" pitchFamily="2" charset="-122"/>
              <a:cs typeface="Times New Roman" panose="02020603050405020304" pitchFamily="18" charset="0"/>
            </a:endParaRPr>
          </a:p>
        </p:txBody>
      </p:sp>
    </p:spTree>
  </p:cSld>
  <p:clrMapOvr>
    <a:masterClrMapping/>
  </p:clrMapOvr>
  <p:transition spd="med"/>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237704" y="844352"/>
            <a:ext cx="12529392" cy="3693319"/>
          </a:xfrm>
          <a:prstGeom prst="rect">
            <a:avLst/>
          </a:prstGeom>
        </p:spPr>
        <p:txBody>
          <a:bodyPr wrap="square">
            <a:spAutoFit/>
          </a:bodyPr>
          <a:lstStyle/>
          <a:p>
            <a:pPr>
              <a:lnSpc>
                <a:spcPct val="150000"/>
              </a:lnSpc>
            </a:pPr>
            <a:r>
              <a:rPr lang="zh-CN" altLang="en-US" b="1" dirty="0" smtClean="0">
                <a:latin typeface="宋体" panose="02010600030101010101" pitchFamily="2" charset="-122"/>
                <a:ea typeface="宋体" panose="02010600030101010101" pitchFamily="2" charset="-122"/>
              </a:rPr>
              <a:t>三、教学策略的设计与选择</a:t>
            </a:r>
            <a:endParaRPr lang="en-US" altLang="zh-CN" b="1" dirty="0" smtClean="0">
              <a:latin typeface="宋体" panose="02010600030101010101" pitchFamily="2" charset="-122"/>
              <a:ea typeface="宋体" panose="02010600030101010101" pitchFamily="2" charset="-122"/>
            </a:endParaRPr>
          </a:p>
          <a:p>
            <a:pPr>
              <a:lnSpc>
                <a:spcPct val="150000"/>
              </a:lnSpc>
            </a:pPr>
            <a:r>
              <a:rPr lang="zh-CN" altLang="en-US" b="1" dirty="0" smtClean="0">
                <a:latin typeface="宋体" panose="02010600030101010101" pitchFamily="2" charset="-122"/>
                <a:ea typeface="宋体" panose="02010600030101010101" pitchFamily="2" charset="-122"/>
              </a:rPr>
              <a:t>（一）教学策略的概念 </a:t>
            </a:r>
          </a:p>
          <a:p>
            <a:pPr indent="457200">
              <a:lnSpc>
                <a:spcPct val="150000"/>
              </a:lnSpc>
            </a:pPr>
            <a:r>
              <a:rPr lang="zh-CN" altLang="en-US" sz="2800" dirty="0" smtClean="0">
                <a:latin typeface="宋体" panose="02010600030101010101" pitchFamily="2" charset="-122"/>
                <a:ea typeface="宋体" panose="02010600030101010101" pitchFamily="2" charset="-122"/>
              </a:rPr>
              <a:t>教学策略指教师采取的</a:t>
            </a:r>
            <a:r>
              <a:rPr lang="zh-CN" altLang="en-US" sz="2800" b="1" dirty="0" smtClean="0">
                <a:solidFill>
                  <a:srgbClr val="FF0000"/>
                </a:solidFill>
                <a:latin typeface="宋体" panose="02010600030101010101" pitchFamily="2" charset="-122"/>
                <a:ea typeface="宋体" panose="02010600030101010101" pitchFamily="2" charset="-122"/>
              </a:rPr>
              <a:t>有效达到教学目标的一切活动计划</a:t>
            </a:r>
            <a:r>
              <a:rPr lang="zh-CN" altLang="en-US" sz="2800" dirty="0" smtClean="0">
                <a:latin typeface="宋体" panose="02010600030101010101" pitchFamily="2" charset="-122"/>
                <a:ea typeface="宋体" panose="02010600030101010101" pitchFamily="2" charset="-122"/>
              </a:rPr>
              <a:t>，包括教学事项的顺序安排、教学方法的选用、教学媒体的选择、教学环境的设置以及师生相互作用设计等。</a:t>
            </a:r>
            <a:endParaRPr lang="en-US" altLang="zh-CN" sz="2800" dirty="0" smtClean="0">
              <a:latin typeface="宋体" panose="02010600030101010101" pitchFamily="2" charset="-122"/>
              <a:ea typeface="宋体" panose="02010600030101010101" pitchFamily="2" charset="-122"/>
            </a:endParaRPr>
          </a:p>
        </p:txBody>
      </p:sp>
      <p:pic>
        <p:nvPicPr>
          <p:cNvPr id="1026" name="Picture 2"/>
          <p:cNvPicPr>
            <a:picLocks noChangeAspect="1" noChangeArrowheads="1"/>
          </p:cNvPicPr>
          <p:nvPr/>
        </p:nvPicPr>
        <p:blipFill>
          <a:blip r:embed="rId4"/>
          <a:srcRect/>
          <a:stretch>
            <a:fillRect/>
          </a:stretch>
        </p:blipFill>
        <p:spPr bwMode="auto">
          <a:xfrm>
            <a:off x="237704" y="4588768"/>
            <a:ext cx="12504217" cy="504056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srcRect/>
          <a:stretch>
            <a:fillRect/>
          </a:stretch>
        </p:blipFill>
        <p:spPr bwMode="auto">
          <a:xfrm>
            <a:off x="1893888" y="916360"/>
            <a:ext cx="7896005" cy="2664296"/>
          </a:xfrm>
          <a:prstGeom prst="rect">
            <a:avLst/>
          </a:prstGeom>
          <a:noFill/>
          <a:ln w="9525">
            <a:noFill/>
            <a:miter lim="800000"/>
            <a:headEnd/>
            <a:tailEnd/>
          </a:ln>
        </p:spPr>
      </p:pic>
      <p:pic>
        <p:nvPicPr>
          <p:cNvPr id="2051" name="Picture 3"/>
          <p:cNvPicPr>
            <a:picLocks noChangeAspect="1" noChangeArrowheads="1"/>
          </p:cNvPicPr>
          <p:nvPr/>
        </p:nvPicPr>
        <p:blipFill>
          <a:blip r:embed="rId5"/>
          <a:srcRect/>
          <a:stretch>
            <a:fillRect/>
          </a:stretch>
        </p:blipFill>
        <p:spPr bwMode="auto">
          <a:xfrm>
            <a:off x="669752" y="4012704"/>
            <a:ext cx="11382986" cy="252028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srcRect/>
          <a:stretch>
            <a:fillRect/>
          </a:stretch>
        </p:blipFill>
        <p:spPr bwMode="auto">
          <a:xfrm>
            <a:off x="144016" y="916359"/>
            <a:ext cx="12767096" cy="7587303"/>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srcRect/>
          <a:stretch>
            <a:fillRect/>
          </a:stretch>
        </p:blipFill>
        <p:spPr bwMode="auto">
          <a:xfrm>
            <a:off x="237703" y="1276400"/>
            <a:ext cx="12573363" cy="460851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a:srcRect/>
          <a:stretch>
            <a:fillRect/>
          </a:stretch>
        </p:blipFill>
        <p:spPr bwMode="auto">
          <a:xfrm>
            <a:off x="165696" y="700336"/>
            <a:ext cx="12636977" cy="5400600"/>
          </a:xfrm>
          <a:prstGeom prst="rect">
            <a:avLst/>
          </a:prstGeom>
          <a:noFill/>
          <a:ln w="9525">
            <a:noFill/>
            <a:miter lim="800000"/>
            <a:headEnd/>
            <a:tailEnd/>
          </a:ln>
        </p:spPr>
      </p:pic>
      <p:pic>
        <p:nvPicPr>
          <p:cNvPr id="5123" name="Picture 3"/>
          <p:cNvPicPr>
            <a:picLocks noChangeAspect="1" noChangeArrowheads="1"/>
          </p:cNvPicPr>
          <p:nvPr/>
        </p:nvPicPr>
        <p:blipFill>
          <a:blip r:embed="rId5"/>
          <a:srcRect/>
          <a:stretch>
            <a:fillRect/>
          </a:stretch>
        </p:blipFill>
        <p:spPr bwMode="auto">
          <a:xfrm>
            <a:off x="93688" y="6120680"/>
            <a:ext cx="8473037" cy="3580656"/>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4"/>
          <a:srcRect/>
          <a:stretch>
            <a:fillRect/>
          </a:stretch>
        </p:blipFill>
        <p:spPr bwMode="auto">
          <a:xfrm>
            <a:off x="237704" y="1564432"/>
            <a:ext cx="12515700" cy="5544616"/>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4558184" y="772344"/>
            <a:ext cx="4044697" cy="707886"/>
          </a:xfrm>
          <a:prstGeom prst="rect">
            <a:avLst/>
          </a:prstGeom>
        </p:spPr>
        <p:txBody>
          <a:bodyPr wrap="none">
            <a:spAutoFit/>
          </a:bodyPr>
          <a:lstStyle/>
          <a:p>
            <a:r>
              <a:rPr lang="zh-CN" altLang="en-US" sz="4000" b="1" dirty="0">
                <a:latin typeface="宋体" panose="02010600030101010101" pitchFamily="2" charset="-122"/>
                <a:ea typeface="宋体" panose="02010600030101010101" pitchFamily="2" charset="-122"/>
              </a:rPr>
              <a:t>第二</a:t>
            </a:r>
            <a:r>
              <a:rPr lang="zh-CN" altLang="en-US" sz="4000" b="1" dirty="0" smtClean="0">
                <a:latin typeface="宋体" panose="02010600030101010101" pitchFamily="2" charset="-122"/>
                <a:ea typeface="宋体" panose="02010600030101010101" pitchFamily="2" charset="-122"/>
              </a:rPr>
              <a:t>节 </a:t>
            </a:r>
            <a:r>
              <a:rPr lang="zh-CN" altLang="en-US" sz="4000" b="1" dirty="0">
                <a:latin typeface="宋体" panose="02010600030101010101" pitchFamily="2" charset="-122"/>
                <a:ea typeface="宋体" panose="02010600030101010101" pitchFamily="2" charset="-122"/>
              </a:rPr>
              <a:t>课堂管理</a:t>
            </a:r>
          </a:p>
        </p:txBody>
      </p:sp>
      <p:sp>
        <p:nvSpPr>
          <p:cNvPr id="3" name="矩形 2"/>
          <p:cNvSpPr/>
          <p:nvPr/>
        </p:nvSpPr>
        <p:spPr>
          <a:xfrm>
            <a:off x="309712" y="1657915"/>
            <a:ext cx="12313368" cy="7971413"/>
          </a:xfrm>
          <a:prstGeom prst="rect">
            <a:avLst/>
          </a:prstGeom>
        </p:spPr>
        <p:txBody>
          <a:bodyPr wrap="square">
            <a:spAutoFit/>
          </a:bodyPr>
          <a:lstStyle/>
          <a:p>
            <a:r>
              <a:rPr lang="zh-CN" altLang="en-US" sz="3200" b="1" dirty="0">
                <a:latin typeface="宋体" panose="02010600030101010101" pitchFamily="2" charset="-122"/>
                <a:ea typeface="宋体" panose="02010600030101010101" pitchFamily="2" charset="-122"/>
              </a:rPr>
              <a:t>一、课堂管理概述</a:t>
            </a:r>
          </a:p>
          <a:p>
            <a:r>
              <a:rPr lang="zh-CN" altLang="en-US" sz="3200" b="1" dirty="0">
                <a:latin typeface="宋体" panose="02010600030101010101" pitchFamily="2" charset="-122"/>
                <a:ea typeface="宋体" panose="02010600030101010101" pitchFamily="2" charset="-122"/>
              </a:rPr>
              <a:t>（一）课堂管理的概念与功能</a:t>
            </a:r>
          </a:p>
          <a:p>
            <a:r>
              <a:rPr lang="zh-CN" altLang="en-US" sz="3200" dirty="0">
                <a:latin typeface="宋体" panose="02010600030101010101" pitchFamily="2" charset="-122"/>
                <a:ea typeface="宋体" panose="02010600030101010101" pitchFamily="2" charset="-122"/>
              </a:rPr>
              <a:t>课堂管理是指教师通过协调课堂中的人与事、时间与空间等各种因素及其关系而有效地实现预定教</a:t>
            </a:r>
            <a:r>
              <a:rPr lang="zh-CN" altLang="en-US" sz="3200" dirty="0" smtClean="0">
                <a:latin typeface="宋体" panose="02010600030101010101" pitchFamily="2" charset="-122"/>
                <a:ea typeface="宋体" panose="02010600030101010101" pitchFamily="2" charset="-122"/>
              </a:rPr>
              <a:t>学目</a:t>
            </a:r>
            <a:r>
              <a:rPr lang="zh-CN" altLang="en-US" sz="3200" dirty="0">
                <a:latin typeface="宋体" panose="02010600030101010101" pitchFamily="2" charset="-122"/>
                <a:ea typeface="宋体" panose="02010600030101010101" pitchFamily="2" charset="-122"/>
              </a:rPr>
              <a:t>标的过程</a:t>
            </a:r>
            <a:r>
              <a:rPr lang="zh-CN" altLang="en-US" sz="3200" dirty="0" smtClean="0">
                <a:latin typeface="宋体" panose="02010600030101010101" pitchFamily="2" charset="-122"/>
                <a:ea typeface="宋体" panose="02010600030101010101" pitchFamily="2" charset="-122"/>
              </a:rPr>
              <a:t>。</a:t>
            </a:r>
            <a:endParaRPr lang="en-US" altLang="zh-CN" sz="3200" dirty="0" smtClean="0">
              <a:latin typeface="宋体" panose="02010600030101010101" pitchFamily="2" charset="-122"/>
              <a:ea typeface="宋体" panose="02010600030101010101" pitchFamily="2" charset="-122"/>
            </a:endParaRPr>
          </a:p>
          <a:p>
            <a:r>
              <a:rPr lang="zh-CN" altLang="en-US" sz="3200" dirty="0" smtClean="0">
                <a:latin typeface="宋体" panose="02010600030101010101" pitchFamily="2" charset="-122"/>
                <a:ea typeface="宋体" panose="02010600030101010101" pitchFamily="2" charset="-122"/>
              </a:rPr>
              <a:t>其</a:t>
            </a:r>
            <a:r>
              <a:rPr lang="zh-CN" altLang="en-US" sz="3200" dirty="0">
                <a:latin typeface="宋体" panose="02010600030101010101" pitchFamily="2" charset="-122"/>
                <a:ea typeface="宋体" panose="02010600030101010101" pitchFamily="2" charset="-122"/>
              </a:rPr>
              <a:t>功能主要体现在：</a:t>
            </a:r>
          </a:p>
          <a:p>
            <a:r>
              <a:rPr lang="en-US" altLang="zh-CN" sz="3200" b="1" dirty="0">
                <a:solidFill>
                  <a:srgbClr val="FF0000"/>
                </a:solidFill>
                <a:latin typeface="宋体" panose="02010600030101010101" pitchFamily="2" charset="-122"/>
                <a:ea typeface="宋体" panose="02010600030101010101" pitchFamily="2" charset="-122"/>
              </a:rPr>
              <a:t>1</a:t>
            </a:r>
            <a:r>
              <a:rPr lang="en-US" altLang="zh-CN" sz="3200" b="1" dirty="0" smtClean="0">
                <a:solidFill>
                  <a:srgbClr val="FF0000"/>
                </a:solidFill>
                <a:latin typeface="宋体" panose="02010600030101010101" pitchFamily="2" charset="-122"/>
                <a:ea typeface="宋体" panose="02010600030101010101" pitchFamily="2" charset="-122"/>
              </a:rPr>
              <a:t>.</a:t>
            </a:r>
            <a:r>
              <a:rPr lang="zh-CN" altLang="en-US" sz="3200" b="1" dirty="0" smtClean="0">
                <a:solidFill>
                  <a:srgbClr val="FF0000"/>
                </a:solidFill>
                <a:latin typeface="宋体" panose="02010600030101010101" pitchFamily="2" charset="-122"/>
                <a:ea typeface="宋体" panose="02010600030101010101" pitchFamily="2" charset="-122"/>
              </a:rPr>
              <a:t>促</a:t>
            </a:r>
            <a:r>
              <a:rPr lang="zh-CN" altLang="en-US" sz="3200" b="1" dirty="0">
                <a:solidFill>
                  <a:srgbClr val="FF0000"/>
                </a:solidFill>
                <a:latin typeface="宋体" panose="02010600030101010101" pitchFamily="2" charset="-122"/>
                <a:ea typeface="宋体" panose="02010600030101010101" pitchFamily="2" charset="-122"/>
              </a:rPr>
              <a:t>进功能（主要功能）</a:t>
            </a:r>
          </a:p>
          <a:p>
            <a:r>
              <a:rPr lang="zh-CN" altLang="en-US" sz="3200" dirty="0" smtClean="0">
                <a:latin typeface="宋体" panose="02010600030101010101" pitchFamily="2" charset="-122"/>
                <a:ea typeface="宋体" panose="02010600030101010101" pitchFamily="2" charset="-122"/>
              </a:rPr>
              <a:t>增</a:t>
            </a:r>
            <a:r>
              <a:rPr lang="zh-CN" altLang="en-US" sz="3200" dirty="0">
                <a:latin typeface="宋体" panose="02010600030101010101" pitchFamily="2" charset="-122"/>
                <a:ea typeface="宋体" panose="02010600030101010101" pitchFamily="2" charset="-122"/>
              </a:rPr>
              <a:t>强、提升课堂教学的效果，促进学生的学</a:t>
            </a:r>
            <a:r>
              <a:rPr lang="zh-CN" altLang="en-US" sz="3200" dirty="0" smtClean="0">
                <a:latin typeface="宋体" panose="02010600030101010101" pitchFamily="2" charset="-122"/>
                <a:ea typeface="宋体" panose="02010600030101010101" pitchFamily="2" charset="-122"/>
              </a:rPr>
              <a:t>习。</a:t>
            </a:r>
            <a:endParaRPr lang="zh-CN" altLang="en-US" sz="3200" dirty="0">
              <a:latin typeface="宋体" panose="02010600030101010101" pitchFamily="2" charset="-122"/>
              <a:ea typeface="宋体" panose="02010600030101010101" pitchFamily="2" charset="-122"/>
            </a:endParaRPr>
          </a:p>
          <a:p>
            <a:r>
              <a:rPr lang="en-US" altLang="zh-CN" sz="3200" b="1" dirty="0">
                <a:solidFill>
                  <a:srgbClr val="FF0000"/>
                </a:solidFill>
                <a:latin typeface="宋体" panose="02010600030101010101" pitchFamily="2" charset="-122"/>
                <a:ea typeface="宋体" panose="02010600030101010101" pitchFamily="2" charset="-122"/>
              </a:rPr>
              <a:t>2</a:t>
            </a:r>
            <a:r>
              <a:rPr lang="en-US" altLang="zh-CN" sz="3200" b="1" dirty="0" smtClean="0">
                <a:solidFill>
                  <a:srgbClr val="FF0000"/>
                </a:solidFill>
                <a:latin typeface="宋体" panose="02010600030101010101" pitchFamily="2" charset="-122"/>
                <a:ea typeface="宋体" panose="02010600030101010101" pitchFamily="2" charset="-122"/>
              </a:rPr>
              <a:t>.</a:t>
            </a:r>
            <a:r>
              <a:rPr lang="zh-CN" altLang="en-US" sz="3200" b="1" dirty="0" smtClean="0">
                <a:solidFill>
                  <a:srgbClr val="FF0000"/>
                </a:solidFill>
                <a:latin typeface="宋体" panose="02010600030101010101" pitchFamily="2" charset="-122"/>
                <a:ea typeface="宋体" panose="02010600030101010101" pitchFamily="2" charset="-122"/>
              </a:rPr>
              <a:t>维</a:t>
            </a:r>
            <a:r>
              <a:rPr lang="zh-CN" altLang="en-US" sz="3200" b="1" dirty="0">
                <a:solidFill>
                  <a:srgbClr val="FF0000"/>
                </a:solidFill>
                <a:latin typeface="宋体" panose="02010600030101010101" pitchFamily="2" charset="-122"/>
                <a:ea typeface="宋体" panose="02010600030101010101" pitchFamily="2" charset="-122"/>
              </a:rPr>
              <a:t>持功</a:t>
            </a:r>
            <a:r>
              <a:rPr lang="zh-CN" altLang="en-US" sz="3200" b="1" dirty="0" smtClean="0">
                <a:solidFill>
                  <a:srgbClr val="FF0000"/>
                </a:solidFill>
                <a:latin typeface="宋体" panose="02010600030101010101" pitchFamily="2" charset="-122"/>
                <a:ea typeface="宋体" panose="02010600030101010101" pitchFamily="2" charset="-122"/>
              </a:rPr>
              <a:t>能（</a:t>
            </a:r>
            <a:r>
              <a:rPr lang="zh-CN" altLang="en-US" sz="3200" b="1" dirty="0">
                <a:solidFill>
                  <a:srgbClr val="FF0000"/>
                </a:solidFill>
                <a:latin typeface="宋体" panose="02010600030101010101" pitchFamily="2" charset="-122"/>
                <a:ea typeface="宋体" panose="02010600030101010101" pitchFamily="2" charset="-122"/>
              </a:rPr>
              <a:t>基本功能</a:t>
            </a:r>
            <a:r>
              <a:rPr lang="zh-CN" altLang="en-US" sz="3200" b="1" dirty="0" smtClean="0">
                <a:solidFill>
                  <a:srgbClr val="FF0000"/>
                </a:solidFill>
                <a:latin typeface="宋体" panose="02010600030101010101" pitchFamily="2" charset="-122"/>
                <a:ea typeface="宋体" panose="02010600030101010101" pitchFamily="2" charset="-122"/>
              </a:rPr>
              <a:t>）</a:t>
            </a:r>
            <a:endParaRPr lang="zh-CN" altLang="en-US" sz="3200" b="1" dirty="0">
              <a:solidFill>
                <a:srgbClr val="FF0000"/>
              </a:solidFill>
              <a:latin typeface="宋体" panose="02010600030101010101" pitchFamily="2" charset="-122"/>
              <a:ea typeface="宋体" panose="02010600030101010101" pitchFamily="2" charset="-122"/>
            </a:endParaRPr>
          </a:p>
          <a:p>
            <a:r>
              <a:rPr lang="zh-CN" altLang="en-US" sz="3200" dirty="0" smtClean="0">
                <a:latin typeface="宋体" panose="02010600030101010101" pitchFamily="2" charset="-122"/>
                <a:ea typeface="宋体" panose="02010600030101010101" pitchFamily="2" charset="-122"/>
              </a:rPr>
              <a:t>持</a:t>
            </a:r>
            <a:r>
              <a:rPr lang="zh-CN" altLang="en-US" sz="3200" dirty="0">
                <a:latin typeface="宋体" panose="02010600030101010101" pitchFamily="2" charset="-122"/>
                <a:ea typeface="宋体" panose="02010600030101010101" pitchFamily="2" charset="-122"/>
              </a:rPr>
              <a:t>久地维持良好的学习环境，有效地排除各种干扰因素，使</a:t>
            </a:r>
          </a:p>
          <a:p>
            <a:r>
              <a:rPr lang="zh-CN" altLang="en-US" sz="3200" dirty="0">
                <a:latin typeface="宋体" panose="02010600030101010101" pitchFamily="2" charset="-122"/>
                <a:ea typeface="宋体" panose="02010600030101010101" pitchFamily="2" charset="-122"/>
              </a:rPr>
              <a:t>学生的心理活动始终保持在课业上，以保证教学任务的顺利完成</a:t>
            </a:r>
            <a:r>
              <a:rPr lang="zh-CN" altLang="en-US" sz="3200" dirty="0" smtClean="0">
                <a:latin typeface="宋体" panose="02010600030101010101" pitchFamily="2" charset="-122"/>
                <a:ea typeface="宋体" panose="02010600030101010101" pitchFamily="2" charset="-122"/>
              </a:rPr>
              <a:t>。</a:t>
            </a:r>
            <a:endParaRPr lang="zh-CN" altLang="en-US" sz="3200" dirty="0">
              <a:latin typeface="宋体" panose="02010600030101010101" pitchFamily="2" charset="-122"/>
              <a:ea typeface="宋体" panose="02010600030101010101" pitchFamily="2" charset="-122"/>
            </a:endParaRPr>
          </a:p>
          <a:p>
            <a:r>
              <a:rPr lang="en-US" altLang="zh-CN" sz="3200" b="1" dirty="0">
                <a:solidFill>
                  <a:srgbClr val="FF0000"/>
                </a:solidFill>
                <a:latin typeface="宋体" panose="02010600030101010101" pitchFamily="2" charset="-122"/>
                <a:ea typeface="宋体" panose="02010600030101010101" pitchFamily="2" charset="-122"/>
              </a:rPr>
              <a:t>3</a:t>
            </a:r>
            <a:r>
              <a:rPr lang="en-US" altLang="zh-CN" sz="3200" b="1" dirty="0" smtClean="0">
                <a:solidFill>
                  <a:srgbClr val="FF0000"/>
                </a:solidFill>
                <a:latin typeface="宋体" panose="02010600030101010101" pitchFamily="2" charset="-122"/>
                <a:ea typeface="宋体" panose="02010600030101010101" pitchFamily="2" charset="-122"/>
              </a:rPr>
              <a:t>.</a:t>
            </a:r>
            <a:r>
              <a:rPr lang="zh-CN" altLang="en-US" sz="3200" b="1" dirty="0" smtClean="0">
                <a:solidFill>
                  <a:srgbClr val="FF0000"/>
                </a:solidFill>
                <a:latin typeface="宋体" panose="02010600030101010101" pitchFamily="2" charset="-122"/>
                <a:ea typeface="宋体" panose="02010600030101010101" pitchFamily="2" charset="-122"/>
              </a:rPr>
              <a:t>发</a:t>
            </a:r>
            <a:r>
              <a:rPr lang="zh-CN" altLang="en-US" sz="3200" b="1" dirty="0">
                <a:solidFill>
                  <a:srgbClr val="FF0000"/>
                </a:solidFill>
                <a:latin typeface="宋体" panose="02010600030101010101" pitchFamily="2" charset="-122"/>
                <a:ea typeface="宋体" panose="02010600030101010101" pitchFamily="2" charset="-122"/>
              </a:rPr>
              <a:t>展功能</a:t>
            </a:r>
          </a:p>
          <a:p>
            <a:r>
              <a:rPr lang="zh-CN" altLang="en-US" sz="3200" dirty="0" smtClean="0">
                <a:latin typeface="宋体" panose="02010600030101010101" pitchFamily="2" charset="-122"/>
                <a:ea typeface="宋体" panose="02010600030101010101" pitchFamily="2" charset="-122"/>
              </a:rPr>
              <a:t>促</a:t>
            </a:r>
            <a:r>
              <a:rPr lang="zh-CN" altLang="en-US" sz="3200" dirty="0">
                <a:latin typeface="宋体" panose="02010600030101010101" pitchFamily="2" charset="-122"/>
                <a:ea typeface="宋体" panose="02010600030101010101" pitchFamily="2" charset="-122"/>
              </a:rPr>
              <a:t>进学生从他律走向自律，帮助学生获得自我管理能</a:t>
            </a:r>
            <a:r>
              <a:rPr lang="zh-CN" altLang="en-US" sz="3200" dirty="0" smtClean="0">
                <a:latin typeface="宋体" panose="02010600030101010101" pitchFamily="2" charset="-122"/>
                <a:ea typeface="宋体" panose="02010600030101010101" pitchFamily="2" charset="-122"/>
              </a:rPr>
              <a:t>力。</a:t>
            </a:r>
            <a:endParaRPr lang="zh-CN" altLang="en-US" sz="3200" dirty="0">
              <a:latin typeface="宋体" panose="02010600030101010101" pitchFamily="2" charset="-122"/>
              <a:ea typeface="宋体" panose="02010600030101010101" pitchFamily="2" charset="-122"/>
            </a:endParaRPr>
          </a:p>
          <a:p>
            <a:r>
              <a:rPr lang="zh-CN" altLang="en-US" sz="3200" b="1" dirty="0">
                <a:latin typeface="宋体" panose="02010600030101010101" pitchFamily="2" charset="-122"/>
                <a:ea typeface="宋体" panose="02010600030101010101" pitchFamily="2" charset="-122"/>
              </a:rPr>
              <a:t>（二）课堂管理的目标</a:t>
            </a:r>
          </a:p>
          <a:p>
            <a:r>
              <a:rPr lang="en-US" altLang="zh-CN" sz="3200" dirty="0" smtClean="0">
                <a:latin typeface="宋体" panose="02010600030101010101" pitchFamily="2" charset="-122"/>
                <a:ea typeface="宋体" panose="02010600030101010101" pitchFamily="2" charset="-122"/>
              </a:rPr>
              <a:t>1.</a:t>
            </a:r>
            <a:r>
              <a:rPr lang="zh-CN" altLang="en-US" sz="3200" dirty="0" smtClean="0">
                <a:latin typeface="宋体" panose="02010600030101010101" pitchFamily="2" charset="-122"/>
                <a:ea typeface="宋体" panose="02010600030101010101" pitchFamily="2" charset="-122"/>
              </a:rPr>
              <a:t>为</a:t>
            </a:r>
            <a:r>
              <a:rPr lang="zh-CN" altLang="en-US" sz="3200" dirty="0">
                <a:latin typeface="宋体" panose="02010600030101010101" pitchFamily="2" charset="-122"/>
                <a:ea typeface="宋体" panose="02010600030101010101" pitchFamily="2" charset="-122"/>
              </a:rPr>
              <a:t>学生争取更多的学习时间</a:t>
            </a:r>
            <a:r>
              <a:rPr lang="zh-CN" altLang="en-US" sz="3200" dirty="0" smtClean="0">
                <a:latin typeface="宋体" panose="02010600030101010101" pitchFamily="2" charset="-122"/>
                <a:ea typeface="宋体" panose="02010600030101010101" pitchFamily="2" charset="-122"/>
              </a:rPr>
              <a:t>。</a:t>
            </a:r>
            <a:endParaRPr lang="zh-CN" altLang="en-US" sz="3200" dirty="0">
              <a:latin typeface="宋体" panose="02010600030101010101" pitchFamily="2" charset="-122"/>
              <a:ea typeface="宋体" panose="02010600030101010101" pitchFamily="2" charset="-122"/>
            </a:endParaRPr>
          </a:p>
          <a:p>
            <a:r>
              <a:rPr lang="en-US" altLang="zh-CN" sz="3200" dirty="0">
                <a:latin typeface="宋体" panose="02010600030101010101" pitchFamily="2" charset="-122"/>
                <a:ea typeface="宋体" panose="02010600030101010101" pitchFamily="2" charset="-122"/>
              </a:rPr>
              <a:t>2.</a:t>
            </a:r>
            <a:r>
              <a:rPr lang="zh-CN" altLang="en-US" sz="3200" dirty="0">
                <a:latin typeface="宋体" panose="02010600030101010101" pitchFamily="2" charset="-122"/>
                <a:ea typeface="宋体" panose="02010600030101010101" pitchFamily="2" charset="-122"/>
              </a:rPr>
              <a:t>增加学生参与学习活动的机会</a:t>
            </a:r>
            <a:r>
              <a:rPr lang="zh-CN" altLang="en-US" sz="3200" dirty="0" smtClean="0">
                <a:latin typeface="宋体" panose="02010600030101010101" pitchFamily="2" charset="-122"/>
                <a:ea typeface="宋体" panose="02010600030101010101" pitchFamily="2" charset="-122"/>
              </a:rPr>
              <a:t>。</a:t>
            </a:r>
            <a:endParaRPr lang="en-US" altLang="zh-CN" sz="3200" dirty="0" smtClean="0">
              <a:latin typeface="宋体" panose="02010600030101010101" pitchFamily="2" charset="-122"/>
              <a:ea typeface="宋体" panose="02010600030101010101" pitchFamily="2" charset="-122"/>
            </a:endParaRPr>
          </a:p>
          <a:p>
            <a:r>
              <a:rPr lang="en-US" altLang="zh-CN" sz="3200" dirty="0" smtClean="0">
                <a:latin typeface="宋体" panose="02010600030101010101" pitchFamily="2" charset="-122"/>
                <a:ea typeface="宋体" panose="02010600030101010101" pitchFamily="2" charset="-122"/>
              </a:rPr>
              <a:t>3</a:t>
            </a:r>
            <a:r>
              <a:rPr lang="en-US" altLang="zh-CN" sz="3200" dirty="0">
                <a:latin typeface="宋体" panose="02010600030101010101" pitchFamily="2" charset="-122"/>
                <a:ea typeface="宋体" panose="02010600030101010101" pitchFamily="2" charset="-122"/>
              </a:rPr>
              <a:t>.</a:t>
            </a:r>
            <a:r>
              <a:rPr lang="zh-CN" altLang="en-US" sz="3200" dirty="0">
                <a:latin typeface="宋体" panose="02010600030101010101" pitchFamily="2" charset="-122"/>
                <a:ea typeface="宋体" panose="02010600030101010101" pitchFamily="2" charset="-122"/>
              </a:rPr>
              <a:t>帮助学生形成自我管理的能力</a:t>
            </a:r>
            <a:r>
              <a:rPr lang="zh-CN" altLang="en-US" sz="3200" dirty="0" smtClean="0">
                <a:latin typeface="宋体" panose="02010600030101010101" pitchFamily="2" charset="-122"/>
                <a:ea typeface="宋体" panose="02010600030101010101" pitchFamily="2" charset="-122"/>
              </a:rPr>
              <a:t>。</a:t>
            </a:r>
            <a:endParaRPr lang="zh-CN" altLang="en-US" sz="3200" dirty="0">
              <a:latin typeface="宋体" panose="02010600030101010101" pitchFamily="2" charset="-122"/>
              <a:ea typeface="宋体" panose="02010600030101010101" pitchFamily="2" charset="-122"/>
            </a:endParaRPr>
          </a:p>
        </p:txBody>
      </p:sp>
    </p:spTree>
  </p:cSld>
  <p:clrMapOvr>
    <a:masterClrMapping/>
  </p:clrMapOvr>
  <p:transition spd="med"/>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309712" y="918671"/>
            <a:ext cx="12313368" cy="8586966"/>
          </a:xfrm>
          <a:prstGeom prst="rect">
            <a:avLst/>
          </a:prstGeom>
        </p:spPr>
        <p:txBody>
          <a:bodyPr wrap="square">
            <a:spAutoFit/>
          </a:bodyPr>
          <a:lstStyle/>
          <a:p>
            <a:pPr indent="457200">
              <a:lnSpc>
                <a:spcPct val="150000"/>
              </a:lnSpc>
            </a:pPr>
            <a:r>
              <a:rPr lang="zh-CN" altLang="en-US" sz="3200" b="1" dirty="0">
                <a:latin typeface="宋体" panose="02010600030101010101" pitchFamily="2" charset="-122"/>
                <a:ea typeface="宋体" panose="02010600030101010101" pitchFamily="2" charset="-122"/>
              </a:rPr>
              <a:t>二、课堂群体管理</a:t>
            </a:r>
            <a:endParaRPr lang="en-US" altLang="zh-CN" sz="3200" b="1" dirty="0" smtClean="0">
              <a:latin typeface="宋体" panose="02010600030101010101" pitchFamily="2" charset="-122"/>
              <a:ea typeface="宋体" panose="02010600030101010101" pitchFamily="2" charset="-122"/>
            </a:endParaRPr>
          </a:p>
          <a:p>
            <a:pPr indent="457200">
              <a:lnSpc>
                <a:spcPct val="150000"/>
              </a:lnSpc>
            </a:pPr>
            <a:r>
              <a:rPr lang="zh-CN" altLang="en-US" sz="2800" b="1" dirty="0" smtClean="0">
                <a:latin typeface="宋体" panose="02010600030101010101" pitchFamily="2" charset="-122"/>
                <a:ea typeface="宋体" panose="02010600030101010101" pitchFamily="2" charset="-122"/>
              </a:rPr>
              <a:t>所</a:t>
            </a:r>
            <a:r>
              <a:rPr lang="zh-CN" altLang="en-US" sz="2800" b="1" dirty="0">
                <a:latin typeface="宋体" panose="02010600030101010101" pitchFamily="2" charset="-122"/>
                <a:ea typeface="宋体" panose="02010600030101010101" pitchFamily="2" charset="-122"/>
              </a:rPr>
              <a:t>谓群体，是指人们以一定方式的共同活动为基础而结合起来的联合体</a:t>
            </a:r>
            <a:r>
              <a:rPr lang="zh-CN" altLang="en-US" sz="2800" b="1" dirty="0" smtClean="0">
                <a:latin typeface="宋体" panose="02010600030101010101" pitchFamily="2" charset="-122"/>
                <a:ea typeface="宋体" panose="02010600030101010101" pitchFamily="2" charset="-122"/>
              </a:rPr>
              <a:t>。</a:t>
            </a:r>
            <a:endParaRPr lang="en-US" altLang="zh-CN" sz="2800" b="1" dirty="0" smtClean="0">
              <a:latin typeface="宋体" panose="02010600030101010101" pitchFamily="2" charset="-122"/>
              <a:ea typeface="宋体" panose="02010600030101010101" pitchFamily="2" charset="-122"/>
            </a:endParaRPr>
          </a:p>
          <a:p>
            <a:pPr indent="457200">
              <a:lnSpc>
                <a:spcPct val="150000"/>
              </a:lnSpc>
            </a:pPr>
            <a:r>
              <a:rPr lang="zh-CN" altLang="en-US" sz="2800" b="1" dirty="0">
                <a:latin typeface="宋体" panose="02010600030101010101" pitchFamily="2" charset="-122"/>
                <a:ea typeface="宋体" panose="02010600030101010101" pitchFamily="2" charset="-122"/>
              </a:rPr>
              <a:t>（一）正式群体</a:t>
            </a:r>
          </a:p>
          <a:p>
            <a:pPr indent="457200">
              <a:lnSpc>
                <a:spcPct val="150000"/>
              </a:lnSpc>
            </a:pPr>
            <a:r>
              <a:rPr lang="zh-CN" altLang="en-US" sz="2800" dirty="0" smtClean="0">
                <a:latin typeface="宋体" panose="02010600030101010101" pitchFamily="2" charset="-122"/>
                <a:ea typeface="宋体" panose="02010600030101010101" pitchFamily="2" charset="-122"/>
              </a:rPr>
              <a:t>指</a:t>
            </a:r>
            <a:r>
              <a:rPr lang="zh-CN" altLang="en-US" sz="2800" dirty="0">
                <a:latin typeface="宋体" panose="02010600030101010101" pitchFamily="2" charset="-122"/>
                <a:ea typeface="宋体" panose="02010600030101010101" pitchFamily="2" charset="-122"/>
              </a:rPr>
              <a:t>在校行政部门、班主任或社会团体的领导下，按一定章程组成的学生群体。班级、小组</a:t>
            </a:r>
            <a:r>
              <a:rPr lang="zh-CN" altLang="en-US" sz="2800" dirty="0" smtClean="0">
                <a:latin typeface="宋体" panose="02010600030101010101" pitchFamily="2" charset="-122"/>
                <a:ea typeface="宋体" panose="02010600030101010101" pitchFamily="2" charset="-122"/>
              </a:rPr>
              <a:t>、少</a:t>
            </a:r>
            <a:r>
              <a:rPr lang="zh-CN" altLang="en-US" sz="2800" dirty="0">
                <a:latin typeface="宋体" panose="02010600030101010101" pitchFamily="2" charset="-122"/>
                <a:ea typeface="宋体" panose="02010600030101010101" pitchFamily="2" charset="-122"/>
              </a:rPr>
              <a:t>先队等都属于正式群体</a:t>
            </a:r>
            <a:r>
              <a:rPr lang="zh-CN" altLang="en-US" sz="2800" dirty="0" smtClean="0">
                <a:latin typeface="宋体" panose="02010600030101010101" pitchFamily="2" charset="-122"/>
                <a:ea typeface="宋体" panose="02010600030101010101" pitchFamily="2" charset="-122"/>
              </a:rPr>
              <a:t>。</a:t>
            </a:r>
            <a:endParaRPr lang="en-US" altLang="zh-CN" sz="2800" dirty="0" smtClean="0">
              <a:latin typeface="宋体" panose="02010600030101010101" pitchFamily="2" charset="-122"/>
              <a:ea typeface="宋体" panose="02010600030101010101" pitchFamily="2" charset="-122"/>
            </a:endParaRPr>
          </a:p>
          <a:p>
            <a:pPr indent="457200">
              <a:lnSpc>
                <a:spcPct val="150000"/>
              </a:lnSpc>
            </a:pPr>
            <a:r>
              <a:rPr lang="zh-CN" altLang="en-US" sz="2800" b="1" dirty="0">
                <a:latin typeface="宋体" panose="02010600030101010101" pitchFamily="2" charset="-122"/>
                <a:ea typeface="宋体" panose="02010600030101010101" pitchFamily="2" charset="-122"/>
              </a:rPr>
              <a:t>（二）非正式群</a:t>
            </a:r>
            <a:r>
              <a:rPr lang="zh-CN" altLang="en-US" sz="2800" b="1" dirty="0" smtClean="0">
                <a:latin typeface="宋体" panose="02010600030101010101" pitchFamily="2" charset="-122"/>
                <a:ea typeface="宋体" panose="02010600030101010101" pitchFamily="2" charset="-122"/>
              </a:rPr>
              <a:t>体</a:t>
            </a:r>
            <a:endParaRPr lang="en-US" altLang="zh-CN" sz="2800" b="1" dirty="0" smtClean="0">
              <a:latin typeface="宋体" panose="02010600030101010101" pitchFamily="2" charset="-122"/>
              <a:ea typeface="宋体" panose="02010600030101010101" pitchFamily="2" charset="-122"/>
            </a:endParaRPr>
          </a:p>
          <a:p>
            <a:pPr indent="457200">
              <a:lnSpc>
                <a:spcPct val="150000"/>
              </a:lnSpc>
            </a:pPr>
            <a:r>
              <a:rPr lang="zh-CN" altLang="en-US" sz="2800" dirty="0">
                <a:latin typeface="宋体" panose="02010600030101010101" pitchFamily="2" charset="-122"/>
                <a:ea typeface="宋体" panose="02010600030101010101" pitchFamily="2" charset="-122"/>
              </a:rPr>
              <a:t>学生自由结合、自发形成的小群</a:t>
            </a:r>
            <a:r>
              <a:rPr lang="zh-CN" altLang="en-US" sz="2800" dirty="0" smtClean="0">
                <a:latin typeface="宋体" panose="02010600030101010101" pitchFamily="2" charset="-122"/>
                <a:ea typeface="宋体" panose="02010600030101010101" pitchFamily="2" charset="-122"/>
              </a:rPr>
              <a:t>体。</a:t>
            </a:r>
            <a:r>
              <a:rPr lang="zh-CN" altLang="en-US" sz="2800" dirty="0">
                <a:latin typeface="宋体" panose="02010600030101010101" pitchFamily="2" charset="-122"/>
                <a:ea typeface="宋体" panose="02010600030101010101" pitchFamily="2" charset="-122"/>
              </a:rPr>
              <a:t>对学生个体和正式群体既有积极影响，也有消极影响。</a:t>
            </a:r>
            <a:endParaRPr lang="en-US" altLang="zh-CN" sz="2800" dirty="0" smtClean="0">
              <a:latin typeface="宋体" panose="02010600030101010101" pitchFamily="2" charset="-122"/>
              <a:ea typeface="宋体" panose="02010600030101010101" pitchFamily="2" charset="-122"/>
            </a:endParaRPr>
          </a:p>
          <a:p>
            <a:pPr indent="457200">
              <a:lnSpc>
                <a:spcPct val="150000"/>
              </a:lnSpc>
            </a:pPr>
            <a:r>
              <a:rPr lang="zh-CN" altLang="en-US" sz="2800" dirty="0">
                <a:latin typeface="宋体" panose="02010600030101010101" pitchFamily="2" charset="-122"/>
                <a:ea typeface="宋体" panose="02010600030101010101" pitchFamily="2" charset="-122"/>
              </a:rPr>
              <a:t>特点：第一，成员之间相互满足心理需要</a:t>
            </a:r>
            <a:r>
              <a:rPr lang="zh-CN" altLang="en-US" sz="2800" dirty="0" smtClean="0">
                <a:latin typeface="宋体" panose="02010600030101010101" pitchFamily="2" charset="-122"/>
                <a:ea typeface="宋体" panose="02010600030101010101" pitchFamily="2" charset="-122"/>
              </a:rPr>
              <a:t>；</a:t>
            </a:r>
            <a:endParaRPr lang="en-US" altLang="zh-CN" sz="2800" dirty="0" smtClean="0">
              <a:latin typeface="宋体" panose="02010600030101010101" pitchFamily="2" charset="-122"/>
              <a:ea typeface="宋体" panose="02010600030101010101" pitchFamily="2" charset="-122"/>
            </a:endParaRPr>
          </a:p>
          <a:p>
            <a:pPr indent="457200">
              <a:lnSpc>
                <a:spcPct val="150000"/>
              </a:lnSpc>
            </a:pPr>
            <a:r>
              <a:rPr lang="zh-CN" altLang="en-US" sz="2800" dirty="0" smtClean="0">
                <a:latin typeface="宋体" panose="02010600030101010101" pitchFamily="2" charset="-122"/>
                <a:ea typeface="宋体" panose="02010600030101010101" pitchFamily="2" charset="-122"/>
              </a:rPr>
              <a:t>第</a:t>
            </a:r>
            <a:r>
              <a:rPr lang="zh-CN" altLang="en-US" sz="2800" dirty="0">
                <a:latin typeface="宋体" panose="02010600030101010101" pitchFamily="2" charset="-122"/>
                <a:ea typeface="宋体" panose="02010600030101010101" pitchFamily="2" charset="-122"/>
              </a:rPr>
              <a:t>二，成员之间具有强烈</a:t>
            </a:r>
            <a:r>
              <a:rPr lang="zh-CN" altLang="en-US" sz="2800" dirty="0" smtClean="0">
                <a:latin typeface="宋体" panose="02010600030101010101" pitchFamily="2" charset="-122"/>
                <a:ea typeface="宋体" panose="02010600030101010101" pitchFamily="2" charset="-122"/>
              </a:rPr>
              <a:t>的情</a:t>
            </a:r>
            <a:r>
              <a:rPr lang="zh-CN" altLang="en-US" sz="2800" dirty="0">
                <a:latin typeface="宋体" panose="02010600030101010101" pitchFamily="2" charset="-122"/>
                <a:ea typeface="宋体" panose="02010600030101010101" pitchFamily="2" charset="-122"/>
              </a:rPr>
              <a:t>感联系和较强的凝聚力，但有可能存在排他性</a:t>
            </a:r>
            <a:r>
              <a:rPr lang="zh-CN" altLang="en-US" sz="2800" dirty="0" smtClean="0">
                <a:latin typeface="宋体" panose="02010600030101010101" pitchFamily="2" charset="-122"/>
                <a:ea typeface="宋体" panose="02010600030101010101" pitchFamily="2" charset="-122"/>
              </a:rPr>
              <a:t>；</a:t>
            </a:r>
            <a:endParaRPr lang="en-US" altLang="zh-CN" sz="2800" dirty="0" smtClean="0">
              <a:latin typeface="宋体" panose="02010600030101010101" pitchFamily="2" charset="-122"/>
              <a:ea typeface="宋体" panose="02010600030101010101" pitchFamily="2" charset="-122"/>
            </a:endParaRPr>
          </a:p>
          <a:p>
            <a:pPr indent="457200">
              <a:lnSpc>
                <a:spcPct val="150000"/>
              </a:lnSpc>
            </a:pPr>
            <a:r>
              <a:rPr lang="zh-CN" altLang="en-US" sz="2800" dirty="0" smtClean="0">
                <a:latin typeface="宋体" panose="02010600030101010101" pitchFamily="2" charset="-122"/>
                <a:ea typeface="宋体" panose="02010600030101010101" pitchFamily="2" charset="-122"/>
              </a:rPr>
              <a:t>第</a:t>
            </a:r>
            <a:r>
              <a:rPr lang="zh-CN" altLang="en-US" sz="2800" dirty="0">
                <a:latin typeface="宋体" panose="02010600030101010101" pitchFamily="2" charset="-122"/>
                <a:ea typeface="宋体" panose="02010600030101010101" pitchFamily="2" charset="-122"/>
              </a:rPr>
              <a:t>三，受共同的行为规范和行动目标的支配，行为上具</a:t>
            </a:r>
            <a:r>
              <a:rPr lang="zh-CN" altLang="en-US" sz="2800" dirty="0" smtClean="0">
                <a:latin typeface="宋体" panose="02010600030101010101" pitchFamily="2" charset="-122"/>
                <a:ea typeface="宋体" panose="02010600030101010101" pitchFamily="2" charset="-122"/>
              </a:rPr>
              <a:t>有一</a:t>
            </a:r>
            <a:r>
              <a:rPr lang="zh-CN" altLang="en-US" sz="2800" dirty="0">
                <a:latin typeface="宋体" panose="02010600030101010101" pitchFamily="2" charset="-122"/>
                <a:ea typeface="宋体" panose="02010600030101010101" pitchFamily="2" charset="-122"/>
              </a:rPr>
              <a:t>致性</a:t>
            </a:r>
            <a:r>
              <a:rPr lang="zh-CN" altLang="en-US" sz="2800" dirty="0" smtClean="0">
                <a:latin typeface="宋体" panose="02010600030101010101" pitchFamily="2" charset="-122"/>
                <a:ea typeface="宋体" panose="02010600030101010101" pitchFamily="2" charset="-122"/>
              </a:rPr>
              <a:t>；</a:t>
            </a:r>
            <a:endParaRPr lang="en-US" altLang="zh-CN" sz="2800" dirty="0" smtClean="0">
              <a:latin typeface="宋体" panose="02010600030101010101" pitchFamily="2" charset="-122"/>
              <a:ea typeface="宋体" panose="02010600030101010101" pitchFamily="2" charset="-122"/>
            </a:endParaRPr>
          </a:p>
          <a:p>
            <a:pPr indent="457200">
              <a:lnSpc>
                <a:spcPct val="150000"/>
              </a:lnSpc>
            </a:pPr>
            <a:r>
              <a:rPr lang="zh-CN" altLang="en-US" sz="2800" dirty="0" smtClean="0">
                <a:latin typeface="宋体" panose="02010600030101010101" pitchFamily="2" charset="-122"/>
                <a:ea typeface="宋体" panose="02010600030101010101" pitchFamily="2" charset="-122"/>
              </a:rPr>
              <a:t>第</a:t>
            </a:r>
            <a:r>
              <a:rPr lang="zh-CN" altLang="en-US" sz="2800" dirty="0">
                <a:latin typeface="宋体" panose="02010600030101010101" pitchFamily="2" charset="-122"/>
                <a:ea typeface="宋体" panose="02010600030101010101" pitchFamily="2" charset="-122"/>
              </a:rPr>
              <a:t>四，成员的角色和数量不固定</a:t>
            </a:r>
            <a:r>
              <a:rPr lang="zh-CN" altLang="en-US" sz="2800" dirty="0" smtClean="0">
                <a:latin typeface="宋体" panose="02010600030101010101" pitchFamily="2" charset="-122"/>
                <a:ea typeface="宋体" panose="02010600030101010101" pitchFamily="2" charset="-122"/>
              </a:rPr>
              <a:t>。</a:t>
            </a:r>
            <a:endParaRPr lang="en-US" altLang="zh-CN" sz="2800" dirty="0" smtClean="0">
              <a:latin typeface="宋体" panose="02010600030101010101" pitchFamily="2" charset="-122"/>
              <a:ea typeface="宋体" panose="02010600030101010101" pitchFamily="2" charset="-122"/>
            </a:endParaRPr>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4">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tretch>
            <a:fillRect/>
          </a:stretch>
        </p:blipFill>
        <p:spPr>
          <a:xfrm>
            <a:off x="957784" y="2644552"/>
            <a:ext cx="11233248" cy="6120680"/>
          </a:xfrm>
          <a:prstGeom prst="rect">
            <a:avLst/>
          </a:prstGeom>
        </p:spPr>
      </p:pic>
      <p:sp>
        <p:nvSpPr>
          <p:cNvPr id="5" name="文本框 4"/>
          <p:cNvSpPr txBox="1"/>
          <p:nvPr/>
        </p:nvSpPr>
        <p:spPr>
          <a:xfrm>
            <a:off x="2829992" y="1276400"/>
            <a:ext cx="7848872" cy="923330"/>
          </a:xfrm>
          <a:prstGeom prst="rect">
            <a:avLst/>
          </a:prstGeom>
          <a:noFill/>
        </p:spPr>
        <p:txBody>
          <a:bodyPr wrap="square" rtlCol="0">
            <a:spAutoFit/>
          </a:bodyPr>
          <a:lstStyle/>
          <a:p>
            <a:r>
              <a:rPr lang="zh-CN" altLang="en-US" sz="5400" b="1" dirty="0" smtClean="0">
                <a:solidFill>
                  <a:schemeClr val="tx1"/>
                </a:solidFill>
                <a:latin typeface="宋体" panose="02010600030101010101" pitchFamily="2" charset="-122"/>
                <a:ea typeface="宋体" panose="02010600030101010101" pitchFamily="2" charset="-122"/>
              </a:rPr>
              <a:t>形式运算阶段：钟摆实验</a:t>
            </a:r>
            <a:endParaRPr lang="zh-CN" altLang="en-US" sz="5400" b="1" dirty="0">
              <a:solidFill>
                <a:schemeClr val="tx1"/>
              </a:solidFill>
              <a:latin typeface="宋体" panose="02010600030101010101" pitchFamily="2" charset="-122"/>
              <a:ea typeface="宋体" panose="02010600030101010101" pitchFamily="2" charset="-122"/>
            </a:endParaRPr>
          </a:p>
        </p:txBody>
      </p:sp>
    </p:spTree>
  </p:cSld>
  <p:clrMapOvr>
    <a:masterClrMapping/>
  </p:clrMapOvr>
  <p:transition spd="med"/>
</p:sld>
</file>

<file path=ppt/slides/slide17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309712" y="918671"/>
            <a:ext cx="12313368" cy="8494633"/>
          </a:xfrm>
          <a:prstGeom prst="rect">
            <a:avLst/>
          </a:prstGeom>
        </p:spPr>
        <p:txBody>
          <a:bodyPr wrap="square">
            <a:spAutoFit/>
          </a:bodyPr>
          <a:lstStyle/>
          <a:p>
            <a:pPr indent="457200">
              <a:lnSpc>
                <a:spcPct val="150000"/>
              </a:lnSpc>
            </a:pPr>
            <a:r>
              <a:rPr lang="zh-CN" altLang="en-US" sz="4000" b="1" dirty="0">
                <a:latin typeface="宋体" panose="02010600030101010101" pitchFamily="2" charset="-122"/>
                <a:ea typeface="宋体" panose="02010600030101010101" pitchFamily="2" charset="-122"/>
              </a:rPr>
              <a:t>三、课堂环境管理</a:t>
            </a:r>
          </a:p>
          <a:p>
            <a:pPr indent="457200">
              <a:lnSpc>
                <a:spcPct val="150000"/>
              </a:lnSpc>
            </a:pPr>
            <a:r>
              <a:rPr lang="zh-CN" altLang="en-US" dirty="0">
                <a:latin typeface="宋体" panose="02010600030101010101" pitchFamily="2" charset="-122"/>
                <a:ea typeface="宋体" panose="02010600030101010101" pitchFamily="2" charset="-122"/>
              </a:rPr>
              <a:t>课堂环境可以分为“硬环境”和“软环境”两个方面，前者主要是指课堂中的物理环境，如座位、光照</a:t>
            </a:r>
            <a:r>
              <a:rPr lang="zh-CN" altLang="en-US" dirty="0" smtClean="0">
                <a:latin typeface="宋体" panose="02010600030101010101" pitchFamily="2" charset="-122"/>
                <a:ea typeface="宋体" panose="02010600030101010101" pitchFamily="2" charset="-122"/>
              </a:rPr>
              <a:t>、活动</a:t>
            </a:r>
            <a:r>
              <a:rPr lang="zh-CN" altLang="en-US" dirty="0">
                <a:latin typeface="宋体" panose="02010600030101010101" pitchFamily="2" charset="-122"/>
                <a:ea typeface="宋体" panose="02010600030101010101" pitchFamily="2" charset="-122"/>
              </a:rPr>
              <a:t>区域、课堂内的温度、空间大小等；后者主要是指课堂中的心理环境，如课堂气氛等</a:t>
            </a:r>
            <a:r>
              <a:rPr lang="zh-CN" altLang="en-US" dirty="0" smtClean="0">
                <a:latin typeface="宋体" panose="02010600030101010101" pitchFamily="2" charset="-122"/>
                <a:ea typeface="宋体" panose="02010600030101010101" pitchFamily="2" charset="-122"/>
              </a:rPr>
              <a:t>。</a:t>
            </a:r>
            <a:endParaRPr lang="en-US" altLang="zh-CN" dirty="0" smtClean="0">
              <a:latin typeface="宋体" panose="02010600030101010101" pitchFamily="2" charset="-122"/>
              <a:ea typeface="宋体" panose="02010600030101010101" pitchFamily="2" charset="-122"/>
            </a:endParaRPr>
          </a:p>
          <a:p>
            <a:pPr indent="457200">
              <a:lnSpc>
                <a:spcPct val="150000"/>
              </a:lnSpc>
            </a:pPr>
            <a:r>
              <a:rPr lang="zh-CN" altLang="en-US" b="1" dirty="0">
                <a:latin typeface="宋体" panose="02010600030101010101" pitchFamily="2" charset="-122"/>
                <a:ea typeface="宋体" panose="02010600030101010101" pitchFamily="2" charset="-122"/>
              </a:rPr>
              <a:t>（一）课堂空间</a:t>
            </a:r>
          </a:p>
          <a:p>
            <a:pPr indent="457200">
              <a:lnSpc>
                <a:spcPct val="150000"/>
              </a:lnSpc>
            </a:pPr>
            <a:r>
              <a:rPr lang="en-US" altLang="zh-CN" b="1" dirty="0">
                <a:latin typeface="宋体" panose="02010600030101010101" pitchFamily="2" charset="-122"/>
                <a:ea typeface="宋体" panose="02010600030101010101" pitchFamily="2" charset="-122"/>
              </a:rPr>
              <a:t>1. </a:t>
            </a:r>
            <a:r>
              <a:rPr lang="zh-CN" altLang="en-US" b="1" dirty="0">
                <a:latin typeface="宋体" panose="02010600030101010101" pitchFamily="2" charset="-122"/>
                <a:ea typeface="宋体" panose="02010600030101010101" pitchFamily="2" charset="-122"/>
              </a:rPr>
              <a:t>基本的课堂空间设计</a:t>
            </a:r>
          </a:p>
          <a:p>
            <a:pPr indent="457200">
              <a:lnSpc>
                <a:spcPct val="150000"/>
              </a:lnSpc>
            </a:pPr>
            <a:r>
              <a:rPr lang="zh-CN" altLang="en-US" dirty="0">
                <a:latin typeface="宋体" panose="02010600030101010101" pitchFamily="2" charset="-122"/>
                <a:ea typeface="宋体" panose="02010600030101010101" pitchFamily="2" charset="-122"/>
              </a:rPr>
              <a:t>基本的课堂座次排列是传统的</a:t>
            </a:r>
            <a:r>
              <a:rPr lang="zh-CN" altLang="en-US" b="1" dirty="0">
                <a:solidFill>
                  <a:srgbClr val="FF0000"/>
                </a:solidFill>
                <a:latin typeface="宋体" panose="02010600030101010101" pitchFamily="2" charset="-122"/>
                <a:ea typeface="宋体" panose="02010600030101010101" pitchFamily="2" charset="-122"/>
              </a:rPr>
              <a:t>纵横排列模式</a:t>
            </a:r>
            <a:r>
              <a:rPr lang="zh-CN" altLang="en-US" dirty="0">
                <a:latin typeface="宋体" panose="02010600030101010101" pitchFamily="2" charset="-122"/>
                <a:ea typeface="宋体" panose="02010600030101010101" pitchFamily="2" charset="-122"/>
              </a:rPr>
              <a:t>。传统排列适于</a:t>
            </a:r>
            <a:r>
              <a:rPr lang="zh-CN" altLang="en-US" b="1" dirty="0">
                <a:solidFill>
                  <a:srgbClr val="FF0000"/>
                </a:solidFill>
                <a:latin typeface="宋体" panose="02010600030101010101" pitchFamily="2" charset="-122"/>
                <a:ea typeface="宋体" panose="02010600030101010101" pitchFamily="2" charset="-122"/>
              </a:rPr>
              <a:t>独立</a:t>
            </a:r>
            <a:r>
              <a:rPr lang="zh-CN" altLang="en-US" dirty="0">
                <a:latin typeface="宋体" panose="02010600030101010101" pitchFamily="2" charset="-122"/>
                <a:ea typeface="宋体" panose="02010600030101010101" pitchFamily="2" charset="-122"/>
              </a:rPr>
              <a:t>的课堂作业、提问和回答，它</a:t>
            </a:r>
            <a:r>
              <a:rPr lang="zh-CN" altLang="en-US" dirty="0" smtClean="0">
                <a:latin typeface="宋体" panose="02010600030101010101" pitchFamily="2" charset="-122"/>
                <a:ea typeface="宋体" panose="02010600030101010101" pitchFamily="2" charset="-122"/>
              </a:rPr>
              <a:t>有助于</a:t>
            </a:r>
            <a:r>
              <a:rPr lang="zh-CN" altLang="en-US" b="1" dirty="0" smtClean="0">
                <a:solidFill>
                  <a:srgbClr val="FF0000"/>
                </a:solidFill>
                <a:latin typeface="宋体" panose="02010600030101010101" pitchFamily="2" charset="-122"/>
                <a:ea typeface="宋体" panose="02010600030101010101" pitchFamily="2" charset="-122"/>
              </a:rPr>
              <a:t>学生</a:t>
            </a:r>
            <a:r>
              <a:rPr lang="zh-CN" altLang="en-US" b="1" dirty="0">
                <a:solidFill>
                  <a:srgbClr val="FF0000"/>
                </a:solidFill>
                <a:latin typeface="宋体" panose="02010600030101010101" pitchFamily="2" charset="-122"/>
                <a:ea typeface="宋体" panose="02010600030101010101" pitchFamily="2" charset="-122"/>
              </a:rPr>
              <a:t>将注意集中于教师</a:t>
            </a:r>
            <a:r>
              <a:rPr lang="zh-CN" altLang="en-US" dirty="0">
                <a:latin typeface="宋体" panose="02010600030101010101" pitchFamily="2" charset="-122"/>
                <a:ea typeface="宋体" panose="02010600030101010101" pitchFamily="2" charset="-122"/>
              </a:rPr>
              <a:t>，使学生</a:t>
            </a:r>
            <a:r>
              <a:rPr lang="zh-CN" altLang="en-US" b="1" dirty="0">
                <a:solidFill>
                  <a:srgbClr val="FF0000"/>
                </a:solidFill>
                <a:latin typeface="宋体" panose="02010600030101010101" pitchFamily="2" charset="-122"/>
                <a:ea typeface="宋体" panose="02010600030101010101" pitchFamily="2" charset="-122"/>
              </a:rPr>
              <a:t>更容易配对学习</a:t>
            </a:r>
            <a:r>
              <a:rPr lang="zh-CN" altLang="en-US" dirty="0">
                <a:latin typeface="宋体" panose="02010600030101010101" pitchFamily="2" charset="-122"/>
                <a:ea typeface="宋体" panose="02010600030101010101" pitchFamily="2" charset="-122"/>
              </a:rPr>
              <a:t>。传统排列也</a:t>
            </a:r>
            <a:r>
              <a:rPr lang="zh-CN" altLang="en-US" b="1" dirty="0">
                <a:solidFill>
                  <a:srgbClr val="FF0000"/>
                </a:solidFill>
                <a:latin typeface="宋体" panose="02010600030101010101" pitchFamily="2" charset="-122"/>
                <a:ea typeface="宋体" panose="02010600030101010101" pitchFamily="2" charset="-122"/>
              </a:rPr>
              <a:t>最适于演示</a:t>
            </a:r>
            <a:r>
              <a:rPr lang="zh-CN" altLang="en-US" dirty="0">
                <a:latin typeface="宋体" panose="02010600030101010101" pitchFamily="2" charset="-122"/>
                <a:ea typeface="宋体" panose="02010600030101010101" pitchFamily="2" charset="-122"/>
              </a:rPr>
              <a:t>。</a:t>
            </a:r>
            <a:endParaRPr lang="en-US" altLang="zh-CN" dirty="0" smtClean="0">
              <a:latin typeface="宋体" panose="02010600030101010101" pitchFamily="2" charset="-122"/>
              <a:ea typeface="宋体" panose="02010600030101010101" pitchFamily="2" charset="-122"/>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760" y="4372744"/>
            <a:ext cx="1872208" cy="2666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301030" y="604104"/>
            <a:ext cx="12313368" cy="637675"/>
          </a:xfrm>
          <a:prstGeom prst="rect">
            <a:avLst/>
          </a:prstGeom>
        </p:spPr>
        <p:txBody>
          <a:bodyPr wrap="square">
            <a:spAutoFit/>
          </a:bodyPr>
          <a:lstStyle/>
          <a:p>
            <a:pPr indent="457200">
              <a:lnSpc>
                <a:spcPct val="150000"/>
              </a:lnSpc>
            </a:pPr>
            <a:r>
              <a:rPr lang="en-US" altLang="zh-CN" sz="2800" b="1" dirty="0">
                <a:latin typeface="宋体" panose="02010600030101010101" pitchFamily="2" charset="-122"/>
                <a:ea typeface="宋体" panose="02010600030101010101" pitchFamily="2" charset="-122"/>
              </a:rPr>
              <a:t>2. </a:t>
            </a:r>
            <a:r>
              <a:rPr lang="zh-CN" altLang="en-US" sz="2800" b="1" dirty="0">
                <a:latin typeface="宋体" panose="02010600030101010101" pitchFamily="2" charset="-122"/>
                <a:ea typeface="宋体" panose="02010600030101010101" pitchFamily="2" charset="-122"/>
              </a:rPr>
              <a:t>特殊的课堂空间</a:t>
            </a:r>
            <a:r>
              <a:rPr lang="zh-CN" altLang="en-US" sz="2800" b="1" dirty="0" smtClean="0">
                <a:latin typeface="宋体" panose="02010600030101010101" pitchFamily="2" charset="-122"/>
                <a:ea typeface="宋体" panose="02010600030101010101" pitchFamily="2" charset="-122"/>
              </a:rPr>
              <a:t>设计</a:t>
            </a:r>
            <a:endParaRPr lang="zh-CN" altLang="en-US" sz="2800" b="1" dirty="0">
              <a:latin typeface="宋体" panose="02010600030101010101" pitchFamily="2" charset="-122"/>
              <a:ea typeface="宋体" panose="02010600030101010101" pitchFamily="2" charset="-122"/>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656" y="6276969"/>
            <a:ext cx="5876782" cy="331236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7519" y="1269255"/>
            <a:ext cx="10017793" cy="4925876"/>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46416" y="6242915"/>
            <a:ext cx="6239354" cy="3346421"/>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309712" y="628328"/>
            <a:ext cx="12313368" cy="5262979"/>
          </a:xfrm>
          <a:prstGeom prst="rect">
            <a:avLst/>
          </a:prstGeom>
        </p:spPr>
        <p:txBody>
          <a:bodyPr wrap="square">
            <a:spAutoFit/>
          </a:bodyPr>
          <a:lstStyle/>
          <a:p>
            <a:pPr indent="457200">
              <a:lnSpc>
                <a:spcPct val="150000"/>
              </a:lnSpc>
            </a:pPr>
            <a:r>
              <a:rPr lang="en-US" altLang="zh-CN" sz="3200" b="1" dirty="0">
                <a:latin typeface="宋体" panose="02010600030101010101" pitchFamily="2" charset="-122"/>
                <a:ea typeface="宋体" panose="02010600030101010101" pitchFamily="2" charset="-122"/>
              </a:rPr>
              <a:t>3. </a:t>
            </a:r>
            <a:r>
              <a:rPr lang="zh-CN" altLang="en-US" sz="3200" b="1" dirty="0">
                <a:latin typeface="宋体" panose="02010600030101010101" pitchFamily="2" charset="-122"/>
                <a:ea typeface="宋体" panose="02010600030101010101" pitchFamily="2" charset="-122"/>
              </a:rPr>
              <a:t>暂时性的课堂空间</a:t>
            </a:r>
            <a:r>
              <a:rPr lang="zh-CN" altLang="en-US" sz="3200" b="1" dirty="0" smtClean="0">
                <a:latin typeface="宋体" panose="02010600030101010101" pitchFamily="2" charset="-122"/>
                <a:ea typeface="宋体" panose="02010600030101010101" pitchFamily="2" charset="-122"/>
              </a:rPr>
              <a:t>设计</a:t>
            </a:r>
            <a:endParaRPr lang="en-US" altLang="zh-CN" sz="3200" b="1" dirty="0" smtClean="0">
              <a:latin typeface="宋体" panose="02010600030101010101" pitchFamily="2" charset="-122"/>
              <a:ea typeface="宋体" panose="02010600030101010101" pitchFamily="2" charset="-122"/>
            </a:endParaRPr>
          </a:p>
          <a:p>
            <a:pPr indent="457200">
              <a:lnSpc>
                <a:spcPct val="150000"/>
              </a:lnSpc>
            </a:pPr>
            <a:r>
              <a:rPr lang="zh-CN" altLang="en-US" sz="3200" b="1" dirty="0">
                <a:latin typeface="宋体" panose="02010600030101010101" pitchFamily="2" charset="-122"/>
                <a:ea typeface="宋体" panose="02010600030101010101" pitchFamily="2" charset="-122"/>
              </a:rPr>
              <a:t>（</a:t>
            </a:r>
            <a:r>
              <a:rPr lang="en-US" altLang="zh-CN" sz="3200" b="1" dirty="0">
                <a:latin typeface="宋体" panose="02010600030101010101" pitchFamily="2" charset="-122"/>
                <a:ea typeface="宋体" panose="02010600030101010101" pitchFamily="2" charset="-122"/>
              </a:rPr>
              <a:t>1</a:t>
            </a:r>
            <a:r>
              <a:rPr lang="zh-CN" altLang="en-US" sz="3200" b="1" dirty="0">
                <a:latin typeface="宋体" panose="02010600030101010101" pitchFamily="2" charset="-122"/>
                <a:ea typeface="宋体" panose="02010600030101010101" pitchFamily="2" charset="-122"/>
              </a:rPr>
              <a:t>）堆式：</a:t>
            </a:r>
            <a:r>
              <a:rPr lang="zh-CN" altLang="en-US" sz="3200" dirty="0">
                <a:latin typeface="宋体" panose="02010600030101010101" pitchFamily="2" charset="-122"/>
                <a:ea typeface="宋体" panose="02010600030101010101" pitchFamily="2" charset="-122"/>
              </a:rPr>
              <a:t>学生紧坐一起，靠近注意的中心（后排甚至可以站着），利于产生凝聚力，比较适合呈现演示</a:t>
            </a:r>
            <a:r>
              <a:rPr lang="zh-CN" altLang="en-US" sz="3200" dirty="0" smtClean="0">
                <a:latin typeface="宋体" panose="02010600030101010101" pitchFamily="2" charset="-122"/>
                <a:ea typeface="宋体" panose="02010600030101010101" pitchFamily="2" charset="-122"/>
              </a:rPr>
              <a:t>、让</a:t>
            </a:r>
            <a:r>
              <a:rPr lang="zh-CN" altLang="en-US" sz="3200" dirty="0">
                <a:latin typeface="宋体" panose="02010600030101010101" pitchFamily="2" charset="-122"/>
                <a:ea typeface="宋体" panose="02010600030101010101" pitchFamily="2" charset="-122"/>
              </a:rPr>
              <a:t>全班以脑激励法解决问题或者媒体教学。</a:t>
            </a:r>
          </a:p>
          <a:p>
            <a:pPr indent="457200">
              <a:lnSpc>
                <a:spcPct val="150000"/>
              </a:lnSpc>
            </a:pPr>
            <a:r>
              <a:rPr lang="zh-CN" altLang="en-US" sz="3200" b="1" dirty="0">
                <a:latin typeface="宋体" panose="02010600030101010101" pitchFamily="2" charset="-122"/>
                <a:ea typeface="宋体" panose="02010600030101010101" pitchFamily="2" charset="-122"/>
              </a:rPr>
              <a:t>（</a:t>
            </a:r>
            <a:r>
              <a:rPr lang="en-US" altLang="zh-CN" sz="3200" b="1" dirty="0">
                <a:latin typeface="宋体" panose="02010600030101010101" pitchFamily="2" charset="-122"/>
                <a:ea typeface="宋体" panose="02010600030101010101" pitchFamily="2" charset="-122"/>
              </a:rPr>
              <a:t>2</a:t>
            </a:r>
            <a:r>
              <a:rPr lang="zh-CN" altLang="en-US" sz="3200" b="1" dirty="0">
                <a:latin typeface="宋体" panose="02010600030101010101" pitchFamily="2" charset="-122"/>
                <a:ea typeface="宋体" panose="02010600030101010101" pitchFamily="2" charset="-122"/>
              </a:rPr>
              <a:t>）辩论安排：</a:t>
            </a:r>
            <a:r>
              <a:rPr lang="zh-CN" altLang="en-US" sz="3200" dirty="0">
                <a:latin typeface="宋体" panose="02010600030101010101" pitchFamily="2" charset="-122"/>
                <a:ea typeface="宋体" panose="02010600030101010101" pitchFamily="2" charset="-122"/>
              </a:rPr>
              <a:t>适用于辩论会或者演讲会。</a:t>
            </a:r>
          </a:p>
          <a:p>
            <a:pPr indent="457200">
              <a:lnSpc>
                <a:spcPct val="150000"/>
              </a:lnSpc>
            </a:pPr>
            <a:r>
              <a:rPr lang="zh-CN" altLang="en-US" sz="3200" b="1" dirty="0">
                <a:latin typeface="宋体" panose="02010600030101010101" pitchFamily="2" charset="-122"/>
                <a:ea typeface="宋体" panose="02010600030101010101" pitchFamily="2" charset="-122"/>
              </a:rPr>
              <a:t>（</a:t>
            </a:r>
            <a:r>
              <a:rPr lang="en-US" altLang="zh-CN" sz="3200" b="1" dirty="0">
                <a:latin typeface="宋体" panose="02010600030101010101" pitchFamily="2" charset="-122"/>
                <a:ea typeface="宋体" panose="02010600030101010101" pitchFamily="2" charset="-122"/>
              </a:rPr>
              <a:t>3</a:t>
            </a:r>
            <a:r>
              <a:rPr lang="zh-CN" altLang="en-US" sz="3200" b="1" dirty="0">
                <a:latin typeface="宋体" panose="02010600030101010101" pitchFamily="2" charset="-122"/>
                <a:ea typeface="宋体" panose="02010600030101010101" pitchFamily="2" charset="-122"/>
              </a:rPr>
              <a:t>）兴趣站：</a:t>
            </a:r>
            <a:r>
              <a:rPr lang="zh-CN" altLang="en-US" sz="3200" dirty="0">
                <a:latin typeface="宋体" panose="02010600030101010101" pitchFamily="2" charset="-122"/>
                <a:ea typeface="宋体" panose="02010600030101010101" pitchFamily="2" charset="-122"/>
              </a:rPr>
              <a:t>合作学习主要采用的形式，也适用于辩论会或者演讲会。</a:t>
            </a:r>
            <a:endParaRPr lang="en-US" altLang="zh-CN" sz="3200" dirty="0" smtClean="0">
              <a:latin typeface="宋体" panose="02010600030101010101" pitchFamily="2" charset="-122"/>
              <a:ea typeface="宋体" panose="02010600030101010101" pitchFamily="2" charset="-122"/>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5936" y="5236840"/>
            <a:ext cx="8686922"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34" y="1381522"/>
            <a:ext cx="12950859" cy="6912768"/>
          </a:xfrm>
          <a:prstGeom prst="rect">
            <a:avLst/>
          </a:prstGeom>
        </p:spPr>
      </p:pic>
      <p:sp>
        <p:nvSpPr>
          <p:cNvPr id="3" name="矩形 2"/>
          <p:cNvSpPr/>
          <p:nvPr/>
        </p:nvSpPr>
        <p:spPr>
          <a:xfrm>
            <a:off x="165696" y="628328"/>
            <a:ext cx="3312368" cy="3247171"/>
          </a:xfrm>
          <a:prstGeom prst="rect">
            <a:avLst/>
          </a:prstGeom>
        </p:spPr>
        <p:txBody>
          <a:bodyPr wrap="square">
            <a:spAutoFit/>
          </a:bodyPr>
          <a:lstStyle/>
          <a:p>
            <a:pPr>
              <a:lnSpc>
                <a:spcPct val="150000"/>
              </a:lnSpc>
            </a:pPr>
            <a:r>
              <a:rPr lang="zh-CN" altLang="en-US" sz="2800" dirty="0" smtClean="0">
                <a:solidFill>
                  <a:srgbClr val="FF0000"/>
                </a:solidFill>
              </a:rPr>
              <a:t>（二）课堂气氛</a:t>
            </a:r>
            <a:endParaRPr lang="en-US" altLang="zh-CN" sz="2800" dirty="0" smtClean="0">
              <a:solidFill>
                <a:srgbClr val="FF0000"/>
              </a:solidFill>
            </a:endParaRPr>
          </a:p>
          <a:p>
            <a:pPr>
              <a:lnSpc>
                <a:spcPct val="150000"/>
              </a:lnSpc>
            </a:pPr>
            <a:r>
              <a:rPr lang="zh-CN" altLang="en-US" sz="2800" dirty="0" smtClean="0"/>
              <a:t>教学</a:t>
            </a:r>
            <a:r>
              <a:rPr lang="zh-CN" altLang="en-US" sz="2800" dirty="0"/>
              <a:t>过程的软环境，是指在课堂上占优势地位的态度和情感的综合状态。 </a:t>
            </a:r>
          </a:p>
        </p:txBody>
      </p:sp>
    </p:spTree>
  </p:cSld>
  <p:clrMapOvr>
    <a:masterClrMapping/>
  </p:clrMapOvr>
  <p:transition spd="med"/>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309712" y="835630"/>
            <a:ext cx="12313368" cy="8217634"/>
          </a:xfrm>
          <a:prstGeom prst="rect">
            <a:avLst/>
          </a:prstGeom>
        </p:spPr>
        <p:txBody>
          <a:bodyPr wrap="square">
            <a:spAutoFit/>
          </a:bodyPr>
          <a:lstStyle/>
          <a:p>
            <a:pPr indent="457200">
              <a:lnSpc>
                <a:spcPct val="150000"/>
              </a:lnSpc>
            </a:pPr>
            <a:r>
              <a:rPr lang="zh-CN" altLang="en-US" sz="3200" b="1" dirty="0" smtClean="0">
                <a:latin typeface="宋体" panose="02010600030101010101" pitchFamily="2" charset="-122"/>
                <a:ea typeface="宋体" panose="02010600030101010101" pitchFamily="2" charset="-122"/>
              </a:rPr>
              <a:t>（三）</a:t>
            </a:r>
            <a:r>
              <a:rPr lang="zh-CN" altLang="en-US" sz="3200" b="1" dirty="0">
                <a:latin typeface="宋体" panose="02010600030101010101" pitchFamily="2" charset="-122"/>
                <a:ea typeface="宋体" panose="02010600030101010101" pitchFamily="2" charset="-122"/>
              </a:rPr>
              <a:t>课堂里的人际关系</a:t>
            </a:r>
          </a:p>
          <a:p>
            <a:pPr indent="457200">
              <a:lnSpc>
                <a:spcPct val="150000"/>
              </a:lnSpc>
            </a:pPr>
            <a:r>
              <a:rPr lang="en-US" altLang="zh-CN" sz="3200" b="1" dirty="0">
                <a:latin typeface="宋体" panose="02010600030101010101" pitchFamily="2" charset="-122"/>
                <a:ea typeface="宋体" panose="02010600030101010101" pitchFamily="2" charset="-122"/>
              </a:rPr>
              <a:t>1. </a:t>
            </a:r>
            <a:r>
              <a:rPr lang="zh-CN" altLang="en-US" sz="3200" b="1" dirty="0">
                <a:latin typeface="宋体" panose="02010600030101010101" pitchFamily="2" charset="-122"/>
                <a:ea typeface="宋体" panose="02010600030101010101" pitchFamily="2" charset="-122"/>
              </a:rPr>
              <a:t>吸引与排斥</a:t>
            </a:r>
          </a:p>
          <a:p>
            <a:pPr indent="457200">
              <a:lnSpc>
                <a:spcPct val="150000"/>
              </a:lnSpc>
            </a:pPr>
            <a:r>
              <a:rPr lang="zh-CN" altLang="en-US" sz="3200" dirty="0">
                <a:latin typeface="宋体" panose="02010600030101010101" pitchFamily="2" charset="-122"/>
                <a:ea typeface="宋体" panose="02010600030101010101" pitchFamily="2" charset="-122"/>
              </a:rPr>
              <a:t>人际吸引是指交往双方出现相互亲近的现象，它以认知协调、情感和谐及行动一致为特征</a:t>
            </a:r>
            <a:r>
              <a:rPr lang="zh-CN" altLang="en-US" sz="3200" dirty="0" smtClean="0">
                <a:latin typeface="宋体" panose="02010600030101010101" pitchFamily="2" charset="-122"/>
                <a:ea typeface="宋体" panose="02010600030101010101" pitchFamily="2" charset="-122"/>
              </a:rPr>
              <a:t>；</a:t>
            </a:r>
            <a:endParaRPr lang="en-US" altLang="zh-CN" sz="3200" dirty="0" smtClean="0">
              <a:latin typeface="宋体" panose="02010600030101010101" pitchFamily="2" charset="-122"/>
              <a:ea typeface="宋体" panose="02010600030101010101" pitchFamily="2" charset="-122"/>
            </a:endParaRPr>
          </a:p>
          <a:p>
            <a:pPr indent="457200">
              <a:lnSpc>
                <a:spcPct val="150000"/>
              </a:lnSpc>
            </a:pPr>
            <a:r>
              <a:rPr lang="zh-CN" altLang="en-US" sz="3200" dirty="0" smtClean="0">
                <a:latin typeface="宋体" panose="02010600030101010101" pitchFamily="2" charset="-122"/>
                <a:ea typeface="宋体" panose="02010600030101010101" pitchFamily="2" charset="-122"/>
              </a:rPr>
              <a:t>人际排斥</a:t>
            </a:r>
            <a:r>
              <a:rPr lang="zh-CN" altLang="en-US" sz="3200" dirty="0">
                <a:latin typeface="宋体" panose="02010600030101010101" pitchFamily="2" charset="-122"/>
                <a:ea typeface="宋体" panose="02010600030101010101" pitchFamily="2" charset="-122"/>
              </a:rPr>
              <a:t>则是交往双方出现关系极不融洽、相互疏远的现象，以认知失调、情感冲突和行动对抗为特征</a:t>
            </a:r>
            <a:r>
              <a:rPr lang="zh-CN" altLang="en-US" sz="3200" dirty="0" smtClean="0">
                <a:latin typeface="宋体" panose="02010600030101010101" pitchFamily="2" charset="-122"/>
                <a:ea typeface="宋体" panose="02010600030101010101" pitchFamily="2" charset="-122"/>
              </a:rPr>
              <a:t>。</a:t>
            </a:r>
            <a:endParaRPr lang="en-US" altLang="zh-CN" sz="3200" dirty="0" smtClean="0">
              <a:latin typeface="宋体" panose="02010600030101010101" pitchFamily="2" charset="-122"/>
              <a:ea typeface="宋体" panose="02010600030101010101" pitchFamily="2" charset="-122"/>
            </a:endParaRPr>
          </a:p>
          <a:p>
            <a:pPr indent="457200">
              <a:lnSpc>
                <a:spcPct val="150000"/>
              </a:lnSpc>
            </a:pPr>
            <a:r>
              <a:rPr lang="en-US" altLang="zh-CN" sz="3200" b="1" dirty="0" smtClean="0">
                <a:latin typeface="宋体" panose="02010600030101010101" pitchFamily="2" charset="-122"/>
                <a:ea typeface="宋体" panose="02010600030101010101" pitchFamily="2" charset="-122"/>
              </a:rPr>
              <a:t>2</a:t>
            </a:r>
            <a:r>
              <a:rPr lang="en-US" altLang="zh-CN" sz="3200" b="1" dirty="0">
                <a:latin typeface="宋体" panose="02010600030101010101" pitchFamily="2" charset="-122"/>
                <a:ea typeface="宋体" panose="02010600030101010101" pitchFamily="2" charset="-122"/>
              </a:rPr>
              <a:t>. </a:t>
            </a:r>
            <a:r>
              <a:rPr lang="zh-CN" altLang="en-US" sz="3200" b="1" dirty="0">
                <a:latin typeface="宋体" panose="02010600030101010101" pitchFamily="2" charset="-122"/>
                <a:ea typeface="宋体" panose="02010600030101010101" pitchFamily="2" charset="-122"/>
              </a:rPr>
              <a:t>合作与竞争</a:t>
            </a:r>
          </a:p>
          <a:p>
            <a:pPr indent="457200">
              <a:lnSpc>
                <a:spcPct val="150000"/>
              </a:lnSpc>
            </a:pPr>
            <a:r>
              <a:rPr lang="zh-CN" altLang="en-US" sz="3200" dirty="0">
                <a:latin typeface="宋体" panose="02010600030101010101" pitchFamily="2" charset="-122"/>
                <a:ea typeface="宋体" panose="02010600030101010101" pitchFamily="2" charset="-122"/>
              </a:rPr>
              <a:t>合作是指学生为了共同目的在一起学习和工作或者完成某项任务的过程。合作是实现课堂管理</a:t>
            </a:r>
            <a:r>
              <a:rPr lang="zh-CN" altLang="en-US" sz="3200" dirty="0" smtClean="0">
                <a:latin typeface="宋体" panose="02010600030101010101" pitchFamily="2" charset="-122"/>
                <a:ea typeface="宋体" panose="02010600030101010101" pitchFamily="2" charset="-122"/>
              </a:rPr>
              <a:t>促进功能</a:t>
            </a:r>
            <a:r>
              <a:rPr lang="zh-CN" altLang="en-US" sz="3200" dirty="0">
                <a:latin typeface="宋体" panose="02010600030101010101" pitchFamily="2" charset="-122"/>
                <a:ea typeface="宋体" panose="02010600030101010101" pitchFamily="2" charset="-122"/>
              </a:rPr>
              <a:t>的必要条件</a:t>
            </a:r>
            <a:r>
              <a:rPr lang="zh-CN" altLang="en-US" sz="3200" dirty="0" smtClean="0">
                <a:latin typeface="宋体" panose="02010600030101010101" pitchFamily="2" charset="-122"/>
                <a:ea typeface="宋体" panose="02010600030101010101" pitchFamily="2" charset="-122"/>
              </a:rPr>
              <a:t>。</a:t>
            </a:r>
            <a:endParaRPr lang="en-US" altLang="zh-CN" sz="3200" dirty="0" smtClean="0">
              <a:latin typeface="宋体" panose="02010600030101010101" pitchFamily="2" charset="-122"/>
              <a:ea typeface="宋体" panose="02010600030101010101" pitchFamily="2" charset="-122"/>
            </a:endParaRPr>
          </a:p>
          <a:p>
            <a:pPr indent="457200">
              <a:lnSpc>
                <a:spcPct val="150000"/>
              </a:lnSpc>
            </a:pPr>
            <a:r>
              <a:rPr lang="zh-CN" altLang="en-US" sz="3200" dirty="0" smtClean="0">
                <a:latin typeface="宋体" panose="02010600030101010101" pitchFamily="2" charset="-122"/>
                <a:ea typeface="宋体" panose="02010600030101010101" pitchFamily="2" charset="-122"/>
              </a:rPr>
              <a:t>竞争</a:t>
            </a:r>
            <a:r>
              <a:rPr lang="zh-CN" altLang="en-US" sz="3200" dirty="0">
                <a:latin typeface="宋体" panose="02010600030101010101" pitchFamily="2" charset="-122"/>
                <a:ea typeface="宋体" panose="02010600030101010101" pitchFamily="2" charset="-122"/>
              </a:rPr>
              <a:t>指个体或群体为了充分实现自身的潜能，力争按优胜标准使自己的成绩超过对手</a:t>
            </a:r>
            <a:r>
              <a:rPr lang="zh-CN" altLang="en-US" sz="3200" dirty="0" smtClean="0">
                <a:latin typeface="宋体" panose="02010600030101010101" pitchFamily="2" charset="-122"/>
                <a:ea typeface="宋体" panose="02010600030101010101" pitchFamily="2" charset="-122"/>
              </a:rPr>
              <a:t>的过程</a:t>
            </a:r>
            <a:r>
              <a:rPr lang="zh-CN" altLang="en-US" sz="3200" dirty="0">
                <a:latin typeface="宋体" panose="02010600030101010101" pitchFamily="2" charset="-122"/>
                <a:ea typeface="宋体" panose="02010600030101010101" pitchFamily="2" charset="-122"/>
              </a:rPr>
              <a:t>。</a:t>
            </a:r>
            <a:endParaRPr lang="en-US" altLang="zh-CN" sz="3200" dirty="0" smtClean="0">
              <a:latin typeface="宋体" panose="02010600030101010101" pitchFamily="2" charset="-122"/>
              <a:ea typeface="宋体" panose="02010600030101010101" pitchFamily="2" charset="-122"/>
            </a:endParaRPr>
          </a:p>
        </p:txBody>
      </p:sp>
    </p:spTree>
  </p:cSld>
  <p:clrMapOvr>
    <a:masterClrMapping/>
  </p:clrMapOvr>
  <p:transition spd="med"/>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309712" y="743297"/>
            <a:ext cx="12313368" cy="9048631"/>
          </a:xfrm>
          <a:prstGeom prst="rect">
            <a:avLst/>
          </a:prstGeom>
        </p:spPr>
        <p:txBody>
          <a:bodyPr wrap="square">
            <a:spAutoFit/>
          </a:bodyPr>
          <a:lstStyle/>
          <a:p>
            <a:pPr indent="457200">
              <a:lnSpc>
                <a:spcPct val="150000"/>
              </a:lnSpc>
            </a:pPr>
            <a:r>
              <a:rPr lang="zh-CN" altLang="en-US" b="1" dirty="0" smtClean="0">
                <a:latin typeface="宋体" panose="02010600030101010101" pitchFamily="2" charset="-122"/>
                <a:ea typeface="宋体" panose="02010600030101010101" pitchFamily="2" charset="-122"/>
              </a:rPr>
              <a:t>二、</a:t>
            </a:r>
            <a:r>
              <a:rPr lang="zh-CN" altLang="en-US" b="1" dirty="0">
                <a:latin typeface="宋体" panose="02010600030101010101" pitchFamily="2" charset="-122"/>
                <a:ea typeface="宋体" panose="02010600030101010101" pitchFamily="2" charset="-122"/>
              </a:rPr>
              <a:t>课堂纪律</a:t>
            </a:r>
            <a:r>
              <a:rPr lang="zh-CN" altLang="en-US" b="1" dirty="0" smtClean="0">
                <a:latin typeface="宋体" panose="02010600030101010101" pitchFamily="2" charset="-122"/>
                <a:ea typeface="宋体" panose="02010600030101010101" pitchFamily="2" charset="-122"/>
              </a:rPr>
              <a:t>管理</a:t>
            </a:r>
            <a:endParaRPr lang="en-US" altLang="zh-CN" b="1" dirty="0" smtClean="0">
              <a:latin typeface="宋体" panose="02010600030101010101" pitchFamily="2" charset="-122"/>
              <a:ea typeface="宋体" panose="02010600030101010101" pitchFamily="2" charset="-122"/>
            </a:endParaRPr>
          </a:p>
          <a:p>
            <a:pPr indent="457200">
              <a:lnSpc>
                <a:spcPct val="150000"/>
              </a:lnSpc>
            </a:pPr>
            <a:r>
              <a:rPr lang="zh-CN" altLang="en-US" sz="3200" b="1" dirty="0" smtClean="0">
                <a:latin typeface="宋体" panose="02010600030101010101" pitchFamily="2" charset="-122"/>
                <a:ea typeface="宋体" panose="02010600030101010101" pitchFamily="2" charset="-122"/>
              </a:rPr>
              <a:t>（一）课堂纪律</a:t>
            </a:r>
            <a:r>
              <a:rPr lang="zh-CN" altLang="en-US" sz="3200" b="1" dirty="0">
                <a:latin typeface="宋体" panose="02010600030101010101" pitchFamily="2" charset="-122"/>
                <a:ea typeface="宋体" panose="02010600030101010101" pitchFamily="2" charset="-122"/>
              </a:rPr>
              <a:t>一般可分为以下四类：</a:t>
            </a:r>
          </a:p>
          <a:p>
            <a:pPr indent="457200">
              <a:lnSpc>
                <a:spcPct val="150000"/>
              </a:lnSpc>
            </a:pPr>
            <a:r>
              <a:rPr lang="en-US" altLang="zh-CN" sz="3200" b="1" dirty="0">
                <a:latin typeface="宋体" panose="02010600030101010101" pitchFamily="2" charset="-122"/>
                <a:ea typeface="宋体" panose="02010600030101010101" pitchFamily="2" charset="-122"/>
              </a:rPr>
              <a:t>1. </a:t>
            </a:r>
            <a:r>
              <a:rPr lang="zh-CN" altLang="en-US" sz="3200" b="1" dirty="0">
                <a:latin typeface="宋体" panose="02010600030101010101" pitchFamily="2" charset="-122"/>
                <a:ea typeface="宋体" panose="02010600030101010101" pitchFamily="2" charset="-122"/>
              </a:rPr>
              <a:t>教师促成的纪律</a:t>
            </a:r>
          </a:p>
          <a:p>
            <a:pPr indent="457200">
              <a:lnSpc>
                <a:spcPct val="150000"/>
              </a:lnSpc>
            </a:pPr>
            <a:r>
              <a:rPr lang="zh-CN" altLang="en-US" sz="3200" dirty="0">
                <a:latin typeface="宋体" panose="02010600030101010101" pitchFamily="2" charset="-122"/>
                <a:ea typeface="宋体" panose="02010600030101010101" pitchFamily="2" charset="-122"/>
              </a:rPr>
              <a:t>教师促成的纪律，即在教师的指导帮助下形成的班级行为规范</a:t>
            </a:r>
            <a:r>
              <a:rPr lang="zh-CN" altLang="en-US" sz="3200" dirty="0" smtClean="0">
                <a:latin typeface="宋体" panose="02010600030101010101" pitchFamily="2" charset="-122"/>
                <a:ea typeface="宋体" panose="02010600030101010101" pitchFamily="2" charset="-122"/>
              </a:rPr>
              <a:t>。</a:t>
            </a:r>
            <a:endParaRPr lang="en-US" altLang="zh-CN" sz="3200" dirty="0" smtClean="0">
              <a:latin typeface="宋体" panose="02010600030101010101" pitchFamily="2" charset="-122"/>
              <a:ea typeface="宋体" panose="02010600030101010101" pitchFamily="2" charset="-122"/>
            </a:endParaRPr>
          </a:p>
          <a:p>
            <a:pPr indent="457200">
              <a:lnSpc>
                <a:spcPct val="150000"/>
              </a:lnSpc>
            </a:pPr>
            <a:r>
              <a:rPr lang="en-US" altLang="zh-CN" sz="3200" b="1" dirty="0">
                <a:latin typeface="宋体" panose="02010600030101010101" pitchFamily="2" charset="-122"/>
                <a:ea typeface="宋体" panose="02010600030101010101" pitchFamily="2" charset="-122"/>
              </a:rPr>
              <a:t>2. </a:t>
            </a:r>
            <a:r>
              <a:rPr lang="zh-CN" altLang="en-US" sz="3200" b="1" dirty="0">
                <a:latin typeface="宋体" panose="02010600030101010101" pitchFamily="2" charset="-122"/>
                <a:ea typeface="宋体" panose="02010600030101010101" pitchFamily="2" charset="-122"/>
              </a:rPr>
              <a:t>集体促成的纪律</a:t>
            </a:r>
          </a:p>
          <a:p>
            <a:pPr indent="457200">
              <a:lnSpc>
                <a:spcPct val="150000"/>
              </a:lnSpc>
            </a:pPr>
            <a:r>
              <a:rPr lang="zh-CN" altLang="en-US" sz="3200" dirty="0">
                <a:latin typeface="宋体" panose="02010600030101010101" pitchFamily="2" charset="-122"/>
                <a:ea typeface="宋体" panose="02010600030101010101" pitchFamily="2" charset="-122"/>
              </a:rPr>
              <a:t>集体促成的纪律，即在集体舆论和集体压力的作用下形成的群体行为规范</a:t>
            </a:r>
            <a:r>
              <a:rPr lang="zh-CN" altLang="en-US" sz="3200" dirty="0" smtClean="0">
                <a:latin typeface="宋体" panose="02010600030101010101" pitchFamily="2" charset="-122"/>
                <a:ea typeface="宋体" panose="02010600030101010101" pitchFamily="2" charset="-122"/>
              </a:rPr>
              <a:t>。</a:t>
            </a:r>
            <a:endParaRPr lang="en-US" altLang="zh-CN" sz="3200" dirty="0" smtClean="0">
              <a:latin typeface="宋体" panose="02010600030101010101" pitchFamily="2" charset="-122"/>
              <a:ea typeface="宋体" panose="02010600030101010101" pitchFamily="2" charset="-122"/>
            </a:endParaRPr>
          </a:p>
          <a:p>
            <a:pPr indent="457200">
              <a:lnSpc>
                <a:spcPct val="150000"/>
              </a:lnSpc>
            </a:pPr>
            <a:r>
              <a:rPr lang="en-US" altLang="zh-CN" sz="3200" b="1" dirty="0">
                <a:latin typeface="宋体" panose="02010600030101010101" pitchFamily="2" charset="-122"/>
                <a:ea typeface="宋体" panose="02010600030101010101" pitchFamily="2" charset="-122"/>
              </a:rPr>
              <a:t>3. </a:t>
            </a:r>
            <a:r>
              <a:rPr lang="zh-CN" altLang="en-US" sz="3200" b="1" dirty="0">
                <a:latin typeface="宋体" panose="02010600030101010101" pitchFamily="2" charset="-122"/>
                <a:ea typeface="宋体" panose="02010600030101010101" pitchFamily="2" charset="-122"/>
              </a:rPr>
              <a:t>自我促成的纪律</a:t>
            </a:r>
          </a:p>
          <a:p>
            <a:pPr indent="457200">
              <a:lnSpc>
                <a:spcPct val="150000"/>
              </a:lnSpc>
            </a:pPr>
            <a:r>
              <a:rPr lang="zh-CN" altLang="en-US" sz="3200" dirty="0" smtClean="0">
                <a:latin typeface="宋体" panose="02010600030101010101" pitchFamily="2" charset="-122"/>
                <a:ea typeface="宋体" panose="02010600030101010101" pitchFamily="2" charset="-122"/>
              </a:rPr>
              <a:t>个体</a:t>
            </a:r>
            <a:r>
              <a:rPr lang="zh-CN" altLang="en-US" sz="3200" dirty="0">
                <a:latin typeface="宋体" panose="02010600030101010101" pitchFamily="2" charset="-122"/>
                <a:ea typeface="宋体" panose="02010600030101010101" pitchFamily="2" charset="-122"/>
              </a:rPr>
              <a:t>自觉努力下由外部纪律内化而成的个体内部约束力。</a:t>
            </a:r>
            <a:r>
              <a:rPr lang="zh-CN" altLang="en-US" sz="3200" dirty="0" smtClean="0">
                <a:latin typeface="宋体" panose="02010600030101010101" pitchFamily="2" charset="-122"/>
                <a:ea typeface="宋体" panose="02010600030101010101" pitchFamily="2" charset="-122"/>
              </a:rPr>
              <a:t>自我</a:t>
            </a:r>
            <a:r>
              <a:rPr lang="zh-CN" altLang="en-US" sz="3200" dirty="0">
                <a:latin typeface="宋体" panose="02010600030101010101" pitchFamily="2" charset="-122"/>
                <a:ea typeface="宋体" panose="02010600030101010101" pitchFamily="2" charset="-122"/>
              </a:rPr>
              <a:t>促成的纪律是课堂纪律管理的最终目标。</a:t>
            </a:r>
          </a:p>
          <a:p>
            <a:pPr indent="457200">
              <a:lnSpc>
                <a:spcPct val="150000"/>
              </a:lnSpc>
            </a:pPr>
            <a:r>
              <a:rPr lang="en-US" altLang="zh-CN" sz="3200" b="1" dirty="0">
                <a:latin typeface="宋体" panose="02010600030101010101" pitchFamily="2" charset="-122"/>
                <a:ea typeface="宋体" panose="02010600030101010101" pitchFamily="2" charset="-122"/>
              </a:rPr>
              <a:t>4. </a:t>
            </a:r>
            <a:r>
              <a:rPr lang="zh-CN" altLang="en-US" sz="3200" b="1" dirty="0">
                <a:latin typeface="宋体" panose="02010600030101010101" pitchFamily="2" charset="-122"/>
                <a:ea typeface="宋体" panose="02010600030101010101" pitchFamily="2" charset="-122"/>
              </a:rPr>
              <a:t>任务促成的纪律</a:t>
            </a:r>
          </a:p>
          <a:p>
            <a:pPr indent="457200">
              <a:lnSpc>
                <a:spcPct val="150000"/>
              </a:lnSpc>
            </a:pPr>
            <a:r>
              <a:rPr lang="zh-CN" altLang="en-US" sz="3200" dirty="0">
                <a:latin typeface="宋体" panose="02010600030101010101" pitchFamily="2" charset="-122"/>
                <a:ea typeface="宋体" panose="02010600030101010101" pitchFamily="2" charset="-122"/>
              </a:rPr>
              <a:t>任务促成的纪律，即某一具体任务对学生行为提出的具体要求。</a:t>
            </a:r>
            <a:endParaRPr lang="en-US" altLang="zh-CN" sz="3200" dirty="0" smtClean="0">
              <a:latin typeface="宋体" panose="02010600030101010101" pitchFamily="2" charset="-122"/>
              <a:ea typeface="宋体" panose="02010600030101010101" pitchFamily="2" charset="-122"/>
            </a:endParaRPr>
          </a:p>
        </p:txBody>
      </p:sp>
    </p:spTree>
  </p:cSld>
  <p:clrMapOvr>
    <a:masterClrMapping/>
  </p:clrMapOvr>
  <p:transition spd="med"/>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696" y="700336"/>
            <a:ext cx="12601400" cy="4740385"/>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736" y="5405708"/>
            <a:ext cx="11948968" cy="4223620"/>
          </a:xfrm>
          <a:prstGeom prst="rect">
            <a:avLst/>
          </a:prstGeom>
        </p:spPr>
      </p:pic>
    </p:spTree>
  </p:cSld>
  <p:clrMapOvr>
    <a:masterClrMapping/>
  </p:clrMapOvr>
  <p:transition spd="med"/>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237704" y="700336"/>
            <a:ext cx="7488832" cy="646331"/>
          </a:xfrm>
          <a:prstGeom prst="rect">
            <a:avLst/>
          </a:prstGeom>
        </p:spPr>
        <p:txBody>
          <a:bodyPr wrap="square">
            <a:spAutoFit/>
          </a:bodyPr>
          <a:lstStyle/>
          <a:p>
            <a:r>
              <a:rPr lang="zh-CN" altLang="en-US" b="1" dirty="0">
                <a:latin typeface="宋体" panose="02010600030101010101" pitchFamily="2" charset="-122"/>
                <a:ea typeface="宋体" panose="02010600030101010101" pitchFamily="2" charset="-122"/>
              </a:rPr>
              <a:t>（四）课堂问题行为及其应对策略</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727" y="1347461"/>
            <a:ext cx="12318339" cy="8406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文本框 9"/>
          <p:cNvSpPr txBox="1"/>
          <p:nvPr/>
        </p:nvSpPr>
        <p:spPr>
          <a:xfrm>
            <a:off x="3075940" y="929640"/>
            <a:ext cx="7282815" cy="829945"/>
          </a:xfrm>
          <a:prstGeom prst="rect">
            <a:avLst/>
          </a:prstGeom>
          <a:noFill/>
        </p:spPr>
        <p:txBody>
          <a:bodyPr wrap="square" rtlCol="0">
            <a:spAutoFit/>
          </a:bodyPr>
          <a:lstStyle/>
          <a:p>
            <a:r>
              <a:rPr kumimoji="1" lang="zh-CN" altLang="en-US" sz="4800" dirty="0">
                <a:solidFill>
                  <a:srgbClr val="00D1B3"/>
                </a:solidFill>
                <a:latin typeface="微软雅黑" panose="020B0503020204020204" pitchFamily="34" charset="-122"/>
                <a:ea typeface="微软雅黑" panose="020B0503020204020204" pitchFamily="34" charset="-122"/>
                <a:cs typeface="Source Han Sans CN Medium" charset="-122"/>
              </a:rPr>
              <a:t>第十一章 学生与教师心理</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4739" y="1996480"/>
            <a:ext cx="10945216" cy="745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3017310" y="1451951"/>
            <a:ext cx="389850" cy="835998"/>
          </a:xfrm>
          <a:prstGeom prst="rect">
            <a:avLst/>
          </a:prstGeom>
        </p:spPr>
        <p:txBody>
          <a:bodyPr wrap="none">
            <a:spAutoFit/>
          </a:bodyPr>
          <a:lstStyle/>
          <a:p>
            <a:pPr indent="203200" algn="just">
              <a:lnSpc>
                <a:spcPct val="172000"/>
              </a:lnSpc>
              <a:spcBef>
                <a:spcPts val="1300"/>
              </a:spcBef>
              <a:spcAft>
                <a:spcPts val="1300"/>
              </a:spcAft>
            </a:pPr>
            <a:endParaRPr lang="zh-CN" altLang="zh-CN" sz="3200" b="1" kern="100" dirty="0">
              <a:effectLst/>
              <a:latin typeface="Calibri" panose="020F0502020204030204" pitchFamily="34" charset="0"/>
              <a:ea typeface="方正卡通简体"/>
            </a:endParaRPr>
          </a:p>
        </p:txBody>
      </p:sp>
      <p:sp>
        <p:nvSpPr>
          <p:cNvPr id="4" name="矩形 3"/>
          <p:cNvSpPr/>
          <p:nvPr/>
        </p:nvSpPr>
        <p:spPr>
          <a:xfrm>
            <a:off x="33040" y="2500536"/>
            <a:ext cx="12806064" cy="763414"/>
          </a:xfrm>
          <a:prstGeom prst="rect">
            <a:avLst/>
          </a:prstGeom>
        </p:spPr>
        <p:txBody>
          <a:bodyPr wrap="square">
            <a:spAutoFit/>
          </a:bodyPr>
          <a:lstStyle/>
          <a:p>
            <a:pPr indent="177800" algn="just">
              <a:lnSpc>
                <a:spcPct val="157000"/>
              </a:lnSpc>
              <a:spcBef>
                <a:spcPts val="600"/>
              </a:spcBef>
              <a:spcAft>
                <a:spcPts val="600"/>
              </a:spcAft>
            </a:pPr>
            <a:endParaRPr lang="en-US" altLang="zh-CN" sz="3200" b="1" kern="100" dirty="0" smtClean="0">
              <a:latin typeface="Times" panose="02020603050405020304" pitchFamily="18" charset="0"/>
              <a:ea typeface="方正魏碑_GBK"/>
              <a:cs typeface="Times New Roman" panose="02020603050405020304" pitchFamily="18" charset="0"/>
            </a:endParaRPr>
          </a:p>
        </p:txBody>
      </p:sp>
      <p:sp>
        <p:nvSpPr>
          <p:cNvPr id="5" name="矩形 4"/>
          <p:cNvSpPr/>
          <p:nvPr/>
        </p:nvSpPr>
        <p:spPr>
          <a:xfrm>
            <a:off x="405130" y="844550"/>
            <a:ext cx="12434570" cy="8309454"/>
          </a:xfrm>
          <a:prstGeom prst="rect">
            <a:avLst/>
          </a:prstGeom>
        </p:spPr>
        <p:txBody>
          <a:bodyPr wrap="square">
            <a:spAutoFit/>
          </a:bodyPr>
          <a:lstStyle/>
          <a:p>
            <a:pPr lvl="0" algn="ctr">
              <a:lnSpc>
                <a:spcPct val="132000"/>
              </a:lnSpc>
              <a:spcBef>
                <a:spcPts val="1200"/>
              </a:spcBef>
              <a:spcAft>
                <a:spcPts val="320"/>
              </a:spcAft>
            </a:pPr>
            <a:r>
              <a:rPr lang="zh-CN" altLang="zh-CN" sz="4000" b="1" kern="100" dirty="0">
                <a:latin typeface="Cambria" panose="02040503050406030204" pitchFamily="18" charset="0"/>
                <a:ea typeface="方正粗倩简体"/>
                <a:cs typeface="Times New Roman" panose="02020603050405020304" pitchFamily="18" charset="0"/>
              </a:rPr>
              <a:t>第一节　心理健康概述</a:t>
            </a:r>
          </a:p>
          <a:p>
            <a:pPr lvl="0" indent="203200" algn="just">
              <a:lnSpc>
                <a:spcPct val="150000"/>
              </a:lnSpc>
              <a:spcBef>
                <a:spcPts val="1300"/>
              </a:spcBef>
              <a:spcAft>
                <a:spcPts val="1300"/>
              </a:spcAft>
            </a:pPr>
            <a:r>
              <a:rPr lang="zh-CN" altLang="zh-CN" b="1" kern="100" dirty="0" smtClean="0">
                <a:latin typeface="宋体" panose="02010600030101010101" pitchFamily="2" charset="-122"/>
                <a:ea typeface="宋体" panose="02010600030101010101" pitchFamily="2" charset="-122"/>
              </a:rPr>
              <a:t>一</a:t>
            </a:r>
            <a:r>
              <a:rPr lang="zh-CN" altLang="zh-CN" b="1" kern="100" dirty="0">
                <a:latin typeface="宋体" panose="02010600030101010101" pitchFamily="2" charset="-122"/>
                <a:ea typeface="宋体" panose="02010600030101010101" pitchFamily="2" charset="-122"/>
              </a:rPr>
              <a:t>、心理健康含义及其标准</a:t>
            </a:r>
          </a:p>
          <a:p>
            <a:pPr lvl="0" indent="177800" algn="just">
              <a:lnSpc>
                <a:spcPct val="150000"/>
              </a:lnSpc>
              <a:spcBef>
                <a:spcPts val="600"/>
              </a:spcBef>
              <a:spcAft>
                <a:spcPts val="600"/>
              </a:spcAft>
            </a:pPr>
            <a:r>
              <a:rPr lang="zh-CN" altLang="zh-CN" b="1" kern="100" dirty="0" smtClean="0">
                <a:latin typeface="宋体" panose="02010600030101010101" pitchFamily="2" charset="-122"/>
                <a:ea typeface="宋体" panose="02010600030101010101" pitchFamily="2" charset="-122"/>
                <a:cs typeface="Times New Roman" panose="02020603050405020304" pitchFamily="18" charset="0"/>
              </a:rPr>
              <a:t>（</a:t>
            </a:r>
            <a:r>
              <a:rPr lang="zh-CN" altLang="zh-CN" b="1" kern="100" dirty="0">
                <a:latin typeface="宋体" panose="02010600030101010101" pitchFamily="2" charset="-122"/>
                <a:ea typeface="宋体" panose="02010600030101010101" pitchFamily="2" charset="-122"/>
                <a:cs typeface="Times New Roman" panose="02020603050405020304" pitchFamily="18" charset="0"/>
              </a:rPr>
              <a:t>一）心理健康的含义</a:t>
            </a:r>
            <a:endParaRPr lang="en-US" altLang="zh-CN" b="1" kern="100" dirty="0">
              <a:latin typeface="宋体" panose="02010600030101010101" pitchFamily="2" charset="-122"/>
              <a:ea typeface="宋体" panose="02010600030101010101" pitchFamily="2" charset="-122"/>
              <a:cs typeface="Times New Roman" panose="02020603050405020304" pitchFamily="18" charset="0"/>
            </a:endParaRPr>
          </a:p>
          <a:p>
            <a:pPr lvl="0" indent="177800" algn="just">
              <a:lnSpc>
                <a:spcPct val="150000"/>
              </a:lnSpc>
              <a:spcBef>
                <a:spcPts val="600"/>
              </a:spcBef>
              <a:spcAft>
                <a:spcPts val="600"/>
              </a:spcAft>
            </a:pPr>
            <a:r>
              <a:rPr lang="en-US" altLang="zh-CN" dirty="0" smtClean="0">
                <a:solidFill>
                  <a:schemeClr val="tx1"/>
                </a:solidFill>
                <a:latin typeface="宋体" panose="02010600030101010101" pitchFamily="2" charset="-122"/>
                <a:ea typeface="宋体" panose="02010600030101010101" pitchFamily="2" charset="-122"/>
              </a:rPr>
              <a:t>   1989</a:t>
            </a:r>
            <a:r>
              <a:rPr lang="zh-CN" altLang="en-US" dirty="0">
                <a:solidFill>
                  <a:schemeClr val="tx1"/>
                </a:solidFill>
                <a:latin typeface="宋体" panose="02010600030101010101" pitchFamily="2" charset="-122"/>
                <a:ea typeface="宋体" panose="02010600030101010101" pitchFamily="2" charset="-122"/>
              </a:rPr>
              <a:t>年，世界卫生组织明确提出：“健康不仅是没有疾病，而且包括</a:t>
            </a:r>
            <a:r>
              <a:rPr lang="zh-CN" altLang="en-US" b="1" dirty="0">
                <a:solidFill>
                  <a:srgbClr val="FF0000"/>
                </a:solidFill>
                <a:latin typeface="宋体" panose="02010600030101010101" pitchFamily="2" charset="-122"/>
                <a:ea typeface="宋体" panose="02010600030101010101" pitchFamily="2" charset="-122"/>
              </a:rPr>
              <a:t>身体健康、心理健康、社会适应良</a:t>
            </a:r>
            <a:r>
              <a:rPr lang="zh-CN" altLang="en-US" b="1" dirty="0" smtClean="0">
                <a:solidFill>
                  <a:srgbClr val="FF0000"/>
                </a:solidFill>
                <a:latin typeface="宋体" panose="02010600030101010101" pitchFamily="2" charset="-122"/>
                <a:ea typeface="宋体" panose="02010600030101010101" pitchFamily="2" charset="-122"/>
              </a:rPr>
              <a:t>好和</a:t>
            </a:r>
            <a:r>
              <a:rPr lang="zh-CN" altLang="en-US" b="1" dirty="0">
                <a:solidFill>
                  <a:srgbClr val="FF0000"/>
                </a:solidFill>
                <a:latin typeface="宋体" panose="02010600030101010101" pitchFamily="2" charset="-122"/>
                <a:ea typeface="宋体" panose="02010600030101010101" pitchFamily="2" charset="-122"/>
              </a:rPr>
              <a:t>道德健康</a:t>
            </a:r>
            <a:r>
              <a:rPr lang="zh-CN" altLang="en-US" dirty="0">
                <a:solidFill>
                  <a:schemeClr val="tx1"/>
                </a:solidFill>
                <a:latin typeface="宋体" panose="02010600030101010101" pitchFamily="2" charset="-122"/>
                <a:ea typeface="宋体" panose="02010600030101010101" pitchFamily="2" charset="-122"/>
              </a:rPr>
              <a:t>。”</a:t>
            </a:r>
          </a:p>
          <a:p>
            <a:pPr lvl="0" indent="177800" algn="just">
              <a:lnSpc>
                <a:spcPct val="150000"/>
              </a:lnSpc>
              <a:spcBef>
                <a:spcPts val="600"/>
              </a:spcBef>
              <a:spcAft>
                <a:spcPts val="600"/>
              </a:spcAft>
            </a:pPr>
            <a:r>
              <a:rPr lang="zh-CN" altLang="en-US" dirty="0" smtClean="0">
                <a:solidFill>
                  <a:schemeClr val="tx1"/>
                </a:solidFill>
                <a:latin typeface="宋体" panose="02010600030101010101" pitchFamily="2" charset="-122"/>
                <a:ea typeface="宋体" panose="02010600030101010101" pitchFamily="2" charset="-122"/>
              </a:rPr>
              <a:t>   心</a:t>
            </a:r>
            <a:r>
              <a:rPr lang="zh-CN" altLang="en-US" dirty="0">
                <a:solidFill>
                  <a:schemeClr val="tx1"/>
                </a:solidFill>
                <a:latin typeface="宋体" panose="02010600030101010101" pitchFamily="2" charset="-122"/>
                <a:ea typeface="宋体" panose="02010600030101010101" pitchFamily="2" charset="-122"/>
              </a:rPr>
              <a:t>理健康是指个体心理活动在自身及环境条件许可范围内所达到的最佳功能状态</a:t>
            </a:r>
            <a:r>
              <a:rPr lang="zh-CN" altLang="en-US" dirty="0" smtClean="0">
                <a:solidFill>
                  <a:schemeClr val="tx1"/>
                </a:solidFill>
                <a:latin typeface="宋体" panose="02010600030101010101" pitchFamily="2" charset="-122"/>
                <a:ea typeface="宋体" panose="02010600030101010101" pitchFamily="2" charset="-122"/>
              </a:rPr>
              <a:t>。心</a:t>
            </a:r>
            <a:r>
              <a:rPr lang="zh-CN" altLang="en-US" dirty="0">
                <a:solidFill>
                  <a:schemeClr val="tx1"/>
                </a:solidFill>
                <a:latin typeface="宋体" panose="02010600030101010101" pitchFamily="2" charset="-122"/>
                <a:ea typeface="宋体" panose="02010600030101010101" pitchFamily="2" charset="-122"/>
              </a:rPr>
              <a:t>理健康至少应包括两层含义：</a:t>
            </a:r>
            <a:r>
              <a:rPr lang="zh-CN" altLang="en-US" b="1" dirty="0">
                <a:solidFill>
                  <a:srgbClr val="FF0000"/>
                </a:solidFill>
                <a:latin typeface="宋体" panose="02010600030101010101" pitchFamily="2" charset="-122"/>
                <a:ea typeface="宋体" panose="02010600030101010101" pitchFamily="2" charset="-122"/>
              </a:rPr>
              <a:t>一是无心理疾病；二是有积极发展的心理状态</a:t>
            </a:r>
            <a:r>
              <a:rPr lang="zh-CN" altLang="en-US" b="1" dirty="0" smtClean="0">
                <a:solidFill>
                  <a:srgbClr val="FF0000"/>
                </a:solidFill>
                <a:latin typeface="宋体" panose="02010600030101010101" pitchFamily="2" charset="-122"/>
                <a:ea typeface="宋体" panose="02010600030101010101" pitchFamily="2" charset="-122"/>
              </a:rPr>
              <a:t>。</a:t>
            </a:r>
            <a:endParaRPr lang="en-US" altLang="zh-CN" b="1" dirty="0" smtClean="0">
              <a:solidFill>
                <a:srgbClr val="FF0000"/>
              </a:solidFill>
              <a:latin typeface="宋体" panose="02010600030101010101" pitchFamily="2" charset="-122"/>
              <a:ea typeface="宋体" panose="02010600030101010101" pitchFamily="2" charset="-122"/>
            </a:endParaRPr>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453728" y="772343"/>
            <a:ext cx="12313368" cy="8186857"/>
          </a:xfrm>
          <a:prstGeom prst="rect">
            <a:avLst/>
          </a:prstGeom>
        </p:spPr>
        <p:txBody>
          <a:bodyPr wrap="square">
            <a:spAutoFit/>
          </a:bodyPr>
          <a:lstStyle/>
          <a:p>
            <a:pPr algn="just">
              <a:lnSpc>
                <a:spcPct val="150000"/>
              </a:lnSpc>
              <a:spcBef>
                <a:spcPts val="600"/>
              </a:spcBef>
              <a:spcAft>
                <a:spcPts val="600"/>
              </a:spcAft>
            </a:pPr>
            <a:r>
              <a:rPr lang="zh-CN" altLang="zh-CN" b="1" kern="100" dirty="0" smtClean="0">
                <a:latin typeface="宋体" panose="02010600030101010101" pitchFamily="2" charset="-122"/>
                <a:ea typeface="宋体" panose="02010600030101010101" pitchFamily="2" charset="-122"/>
                <a:cs typeface="Times New Roman" panose="02020603050405020304" pitchFamily="18" charset="0"/>
              </a:rPr>
              <a:t>（</a:t>
            </a:r>
            <a:r>
              <a:rPr lang="zh-CN" altLang="en-US" b="1" kern="100" dirty="0" smtClean="0">
                <a:latin typeface="宋体" panose="02010600030101010101" pitchFamily="2" charset="-122"/>
                <a:ea typeface="宋体" panose="02010600030101010101" pitchFamily="2" charset="-122"/>
                <a:cs typeface="Times New Roman" panose="02020603050405020304" pitchFamily="18" charset="0"/>
              </a:rPr>
              <a:t>三</a:t>
            </a:r>
            <a:r>
              <a:rPr lang="zh-CN" altLang="zh-CN" b="1" kern="100" dirty="0" smtClean="0">
                <a:latin typeface="宋体" panose="02010600030101010101" pitchFamily="2" charset="-122"/>
                <a:ea typeface="宋体" panose="02010600030101010101" pitchFamily="2" charset="-122"/>
                <a:cs typeface="Times New Roman" panose="02020603050405020304" pitchFamily="18" charset="0"/>
              </a:rPr>
              <a:t>）</a:t>
            </a:r>
            <a:r>
              <a:rPr lang="zh-CN" altLang="zh-CN" b="1" kern="100" dirty="0">
                <a:latin typeface="宋体" panose="02010600030101010101" pitchFamily="2" charset="-122"/>
                <a:ea typeface="宋体" panose="02010600030101010101" pitchFamily="2" charset="-122"/>
                <a:cs typeface="Times New Roman" panose="02020603050405020304" pitchFamily="18" charset="0"/>
              </a:rPr>
              <a:t>影响发展的因素</a:t>
            </a:r>
          </a:p>
          <a:p>
            <a:pPr algn="just">
              <a:lnSpc>
                <a:spcPct val="150000"/>
              </a:lnSpc>
              <a:spcAft>
                <a:spcPts val="0"/>
              </a:spcAft>
            </a:pPr>
            <a:r>
              <a:rPr lang="zh-CN" altLang="zh-CN" kern="100" dirty="0">
                <a:latin typeface="宋体" panose="02010600030101010101" pitchFamily="2" charset="-122"/>
                <a:ea typeface="宋体" panose="02010600030101010101" pitchFamily="2" charset="-122"/>
                <a:cs typeface="Times New Roman" panose="02020603050405020304" pitchFamily="18" charset="0"/>
              </a:rPr>
              <a:t>皮亚杰提出，以下四个基本因素对个体发展具有重要影响。</a:t>
            </a:r>
          </a:p>
          <a:p>
            <a:pPr algn="just">
              <a:lnSpc>
                <a:spcPct val="150000"/>
              </a:lnSpc>
              <a:spcBef>
                <a:spcPts val="600"/>
              </a:spcBef>
              <a:spcAft>
                <a:spcPts val="600"/>
              </a:spcAft>
            </a:pPr>
            <a:r>
              <a:rPr lang="en-US" altLang="zh-CN" b="1" kern="100" dirty="0">
                <a:latin typeface="宋体" panose="02010600030101010101" pitchFamily="2" charset="-122"/>
                <a:ea typeface="宋体" panose="02010600030101010101" pitchFamily="2" charset="-122"/>
              </a:rPr>
              <a:t>1.</a:t>
            </a:r>
            <a:r>
              <a:rPr lang="zh-CN" altLang="zh-CN" b="1" kern="100" dirty="0">
                <a:latin typeface="宋体" panose="02010600030101010101" pitchFamily="2" charset="-122"/>
                <a:ea typeface="宋体" panose="02010600030101010101" pitchFamily="2" charset="-122"/>
              </a:rPr>
              <a:t>成熟</a:t>
            </a:r>
          </a:p>
          <a:p>
            <a:pPr algn="just">
              <a:lnSpc>
                <a:spcPct val="150000"/>
              </a:lnSpc>
              <a:spcBef>
                <a:spcPts val="600"/>
              </a:spcBef>
              <a:spcAft>
                <a:spcPts val="600"/>
              </a:spcAft>
            </a:pPr>
            <a:r>
              <a:rPr lang="en-US" altLang="zh-CN" b="1" kern="100" dirty="0" smtClean="0">
                <a:latin typeface="宋体" panose="02010600030101010101" pitchFamily="2" charset="-122"/>
                <a:ea typeface="宋体" panose="02010600030101010101" pitchFamily="2" charset="-122"/>
              </a:rPr>
              <a:t>2</a:t>
            </a:r>
            <a:r>
              <a:rPr lang="en-US" altLang="zh-CN" b="1" kern="100" dirty="0">
                <a:latin typeface="宋体" panose="02010600030101010101" pitchFamily="2" charset="-122"/>
                <a:ea typeface="宋体" panose="02010600030101010101" pitchFamily="2" charset="-122"/>
              </a:rPr>
              <a:t>.</a:t>
            </a:r>
            <a:r>
              <a:rPr lang="zh-CN" altLang="zh-CN" b="1" kern="100" dirty="0">
                <a:latin typeface="宋体" panose="02010600030101010101" pitchFamily="2" charset="-122"/>
                <a:ea typeface="宋体" panose="02010600030101010101" pitchFamily="2" charset="-122"/>
              </a:rPr>
              <a:t>练习和</a:t>
            </a:r>
            <a:r>
              <a:rPr lang="zh-CN" altLang="zh-CN" b="1" kern="100" dirty="0" smtClean="0">
                <a:latin typeface="宋体" panose="02010600030101010101" pitchFamily="2" charset="-122"/>
                <a:ea typeface="宋体" panose="02010600030101010101" pitchFamily="2" charset="-122"/>
              </a:rPr>
              <a:t>经验</a:t>
            </a:r>
            <a:r>
              <a:rPr lang="zh-CN" altLang="en-US" b="1" kern="100" dirty="0">
                <a:latin typeface="宋体" panose="02010600030101010101" pitchFamily="2" charset="-122"/>
                <a:ea typeface="宋体" panose="02010600030101010101" pitchFamily="2" charset="-122"/>
              </a:rPr>
              <a:t>：</a:t>
            </a:r>
            <a:r>
              <a:rPr lang="zh-CN" altLang="en-US" kern="100" dirty="0">
                <a:latin typeface="宋体" panose="02010600030101010101" pitchFamily="2" charset="-122"/>
                <a:ea typeface="宋体" panose="02010600030101010101" pitchFamily="2" charset="-122"/>
              </a:rPr>
              <a:t>个体对物体施加动作过程中的练习和习得的经验。皮亚杰把经验区分为物理经验</a:t>
            </a:r>
            <a:r>
              <a:rPr lang="zh-CN" altLang="en-US" kern="100" dirty="0" smtClean="0">
                <a:latin typeface="宋体" panose="02010600030101010101" pitchFamily="2" charset="-122"/>
                <a:ea typeface="宋体" panose="02010600030101010101" pitchFamily="2" charset="-122"/>
              </a:rPr>
              <a:t>和逻</a:t>
            </a:r>
            <a:r>
              <a:rPr lang="zh-CN" altLang="en-US" kern="100" dirty="0">
                <a:latin typeface="宋体" panose="02010600030101010101" pitchFamily="2" charset="-122"/>
                <a:ea typeface="宋体" panose="02010600030101010101" pitchFamily="2" charset="-122"/>
              </a:rPr>
              <a:t>辑数理经验两种。</a:t>
            </a:r>
            <a:endParaRPr lang="en-US" altLang="zh-CN" kern="100" dirty="0" smtClean="0">
              <a:latin typeface="宋体" panose="02010600030101010101" pitchFamily="2" charset="-122"/>
              <a:ea typeface="宋体" panose="02010600030101010101" pitchFamily="2" charset="-122"/>
            </a:endParaRPr>
          </a:p>
          <a:p>
            <a:pPr algn="just">
              <a:lnSpc>
                <a:spcPct val="150000"/>
              </a:lnSpc>
              <a:spcBef>
                <a:spcPts val="600"/>
              </a:spcBef>
              <a:spcAft>
                <a:spcPts val="600"/>
              </a:spcAft>
            </a:pPr>
            <a:r>
              <a:rPr lang="en-US" altLang="zh-CN" b="1" kern="100" dirty="0" smtClean="0">
                <a:latin typeface="宋体" panose="02010600030101010101" pitchFamily="2" charset="-122"/>
                <a:ea typeface="宋体" panose="02010600030101010101" pitchFamily="2" charset="-122"/>
              </a:rPr>
              <a:t>3</a:t>
            </a:r>
            <a:r>
              <a:rPr lang="en-US" altLang="zh-CN" b="1" kern="100" dirty="0">
                <a:latin typeface="宋体" panose="02010600030101010101" pitchFamily="2" charset="-122"/>
                <a:ea typeface="宋体" panose="02010600030101010101" pitchFamily="2" charset="-122"/>
              </a:rPr>
              <a:t>.</a:t>
            </a:r>
            <a:r>
              <a:rPr lang="zh-CN" altLang="zh-CN" b="1" kern="100" dirty="0">
                <a:latin typeface="宋体" panose="02010600030101010101" pitchFamily="2" charset="-122"/>
                <a:ea typeface="宋体" panose="02010600030101010101" pitchFamily="2" charset="-122"/>
              </a:rPr>
              <a:t>社会性经</a:t>
            </a:r>
            <a:r>
              <a:rPr lang="zh-CN" altLang="zh-CN" b="1" kern="100" dirty="0" smtClean="0">
                <a:latin typeface="宋体" panose="02010600030101010101" pitchFamily="2" charset="-122"/>
                <a:ea typeface="宋体" panose="02010600030101010101" pitchFamily="2" charset="-122"/>
              </a:rPr>
              <a:t>验</a:t>
            </a:r>
            <a:r>
              <a:rPr lang="zh-CN" altLang="en-US" b="1" kern="100" dirty="0">
                <a:latin typeface="宋体" panose="02010600030101010101" pitchFamily="2" charset="-122"/>
                <a:ea typeface="宋体" panose="02010600030101010101" pitchFamily="2" charset="-122"/>
              </a:rPr>
              <a:t>：</a:t>
            </a:r>
            <a:r>
              <a:rPr lang="zh-CN" altLang="en-US" kern="100" dirty="0">
                <a:latin typeface="宋体" panose="02010600030101010101" pitchFamily="2" charset="-122"/>
                <a:ea typeface="宋体" panose="02010600030101010101" pitchFamily="2" charset="-122"/>
              </a:rPr>
              <a:t>指社会环境中人与人之间的相互作用和社会文化的传递。主要涉及教育、学习和</a:t>
            </a:r>
            <a:r>
              <a:rPr lang="zh-CN" altLang="en-US" kern="100" dirty="0" smtClean="0">
                <a:latin typeface="宋体" panose="02010600030101010101" pitchFamily="2" charset="-122"/>
                <a:ea typeface="宋体" panose="02010600030101010101" pitchFamily="2" charset="-122"/>
              </a:rPr>
              <a:t>语言</a:t>
            </a:r>
            <a:r>
              <a:rPr lang="zh-CN" altLang="en-US" kern="100" dirty="0">
                <a:latin typeface="宋体" panose="02010600030101010101" pitchFamily="2" charset="-122"/>
                <a:ea typeface="宋体" panose="02010600030101010101" pitchFamily="2" charset="-122"/>
              </a:rPr>
              <a:t>等。</a:t>
            </a:r>
            <a:endParaRPr lang="zh-CN" altLang="zh-CN" kern="100" dirty="0">
              <a:latin typeface="宋体" panose="02010600030101010101" pitchFamily="2" charset="-122"/>
              <a:ea typeface="宋体" panose="02010600030101010101" pitchFamily="2" charset="-122"/>
            </a:endParaRPr>
          </a:p>
          <a:p>
            <a:pPr algn="just">
              <a:lnSpc>
                <a:spcPct val="150000"/>
              </a:lnSpc>
              <a:spcBef>
                <a:spcPts val="600"/>
              </a:spcBef>
              <a:spcAft>
                <a:spcPts val="600"/>
              </a:spcAft>
            </a:pPr>
            <a:r>
              <a:rPr lang="en-US" altLang="zh-CN" b="1" kern="100" dirty="0" smtClean="0">
                <a:solidFill>
                  <a:schemeClr val="tx1"/>
                </a:solidFill>
                <a:latin typeface="宋体" panose="02010600030101010101" pitchFamily="2" charset="-122"/>
                <a:ea typeface="宋体" panose="02010600030101010101" pitchFamily="2" charset="-122"/>
              </a:rPr>
              <a:t>4</a:t>
            </a:r>
            <a:r>
              <a:rPr lang="en-US" altLang="zh-CN" b="1" kern="100" dirty="0">
                <a:solidFill>
                  <a:schemeClr val="tx1"/>
                </a:solidFill>
                <a:latin typeface="宋体" panose="02010600030101010101" pitchFamily="2" charset="-122"/>
                <a:ea typeface="宋体" panose="02010600030101010101" pitchFamily="2" charset="-122"/>
              </a:rPr>
              <a:t>.</a:t>
            </a:r>
            <a:r>
              <a:rPr lang="zh-CN" altLang="zh-CN" b="1" kern="100" dirty="0" smtClean="0">
                <a:solidFill>
                  <a:schemeClr val="tx1"/>
                </a:solidFill>
                <a:latin typeface="宋体" panose="02010600030101010101" pitchFamily="2" charset="-122"/>
                <a:ea typeface="宋体" panose="02010600030101010101" pitchFamily="2" charset="-122"/>
              </a:rPr>
              <a:t>平衡</a:t>
            </a:r>
            <a:r>
              <a:rPr lang="zh-CN" altLang="en-US" kern="100" dirty="0" smtClean="0">
                <a:solidFill>
                  <a:schemeClr val="tx1"/>
                </a:solidFill>
                <a:latin typeface="宋体" panose="02010600030101010101" pitchFamily="2" charset="-122"/>
                <a:ea typeface="宋体" panose="02010600030101010101" pitchFamily="2" charset="-122"/>
              </a:rPr>
              <a:t>：指</a:t>
            </a:r>
            <a:r>
              <a:rPr lang="zh-CN" altLang="en-US" kern="100" dirty="0">
                <a:solidFill>
                  <a:schemeClr val="tx1"/>
                </a:solidFill>
                <a:latin typeface="宋体" panose="02010600030101010101" pitchFamily="2" charset="-122"/>
                <a:ea typeface="宋体" panose="02010600030101010101" pitchFamily="2" charset="-122"/>
              </a:rPr>
              <a:t>个体在与环境相互作用过程中的自我调节。</a:t>
            </a:r>
            <a:r>
              <a:rPr lang="zh-CN" altLang="en-US" b="1" u="sng" kern="100" dirty="0">
                <a:solidFill>
                  <a:schemeClr val="tx1"/>
                </a:solidFill>
                <a:latin typeface="宋体" panose="02010600030101010101" pitchFamily="2" charset="-122"/>
                <a:ea typeface="宋体" panose="02010600030101010101" pitchFamily="2" charset="-122"/>
              </a:rPr>
              <a:t>智力发展的内在动</a:t>
            </a:r>
            <a:r>
              <a:rPr lang="zh-CN" altLang="en-US" b="1" u="sng" kern="100" dirty="0" smtClean="0">
                <a:solidFill>
                  <a:schemeClr val="tx1"/>
                </a:solidFill>
                <a:latin typeface="宋体" panose="02010600030101010101" pitchFamily="2" charset="-122"/>
                <a:ea typeface="宋体" panose="02010600030101010101" pitchFamily="2" charset="-122"/>
              </a:rPr>
              <a:t>力。</a:t>
            </a:r>
            <a:endParaRPr lang="zh-CN" altLang="zh-CN" b="1" u="sng" kern="100" dirty="0">
              <a:solidFill>
                <a:schemeClr val="tx1"/>
              </a:solidFill>
              <a:latin typeface="宋体" panose="02010600030101010101" pitchFamily="2" charset="-122"/>
              <a:ea typeface="宋体" panose="02010600030101010101" pitchFamily="2" charset="-122"/>
            </a:endParaRPr>
          </a:p>
        </p:txBody>
      </p:sp>
    </p:spTree>
  </p:cSld>
  <p:clrMapOvr>
    <a:masterClrMapping/>
  </p:clrMapOvr>
  <p:transition spd="med"/>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3017310" y="1451951"/>
            <a:ext cx="389850" cy="835998"/>
          </a:xfrm>
          <a:prstGeom prst="rect">
            <a:avLst/>
          </a:prstGeom>
        </p:spPr>
        <p:txBody>
          <a:bodyPr wrap="none">
            <a:spAutoFit/>
          </a:bodyPr>
          <a:lstStyle/>
          <a:p>
            <a:pPr indent="203200" algn="just">
              <a:lnSpc>
                <a:spcPct val="172000"/>
              </a:lnSpc>
              <a:spcBef>
                <a:spcPts val="1300"/>
              </a:spcBef>
              <a:spcAft>
                <a:spcPts val="1300"/>
              </a:spcAft>
            </a:pPr>
            <a:endParaRPr lang="zh-CN" altLang="zh-CN" sz="3200" b="1" kern="100" dirty="0">
              <a:effectLst/>
              <a:latin typeface="Calibri" panose="020F0502020204030204" pitchFamily="34" charset="0"/>
              <a:ea typeface="方正卡通简体"/>
            </a:endParaRPr>
          </a:p>
        </p:txBody>
      </p:sp>
      <p:sp>
        <p:nvSpPr>
          <p:cNvPr id="4" name="矩形 3"/>
          <p:cNvSpPr/>
          <p:nvPr/>
        </p:nvSpPr>
        <p:spPr>
          <a:xfrm>
            <a:off x="33040" y="2500536"/>
            <a:ext cx="12806064" cy="763414"/>
          </a:xfrm>
          <a:prstGeom prst="rect">
            <a:avLst/>
          </a:prstGeom>
        </p:spPr>
        <p:txBody>
          <a:bodyPr wrap="square">
            <a:spAutoFit/>
          </a:bodyPr>
          <a:lstStyle/>
          <a:p>
            <a:pPr indent="177800" algn="just">
              <a:lnSpc>
                <a:spcPct val="157000"/>
              </a:lnSpc>
              <a:spcBef>
                <a:spcPts val="600"/>
              </a:spcBef>
              <a:spcAft>
                <a:spcPts val="600"/>
              </a:spcAft>
            </a:pPr>
            <a:endParaRPr lang="en-US" altLang="zh-CN" sz="3200" b="1" kern="100" dirty="0" smtClean="0">
              <a:latin typeface="Times" panose="02020603050405020304" pitchFamily="18" charset="0"/>
              <a:ea typeface="方正魏碑_GBK"/>
              <a:cs typeface="Times New Roman" panose="02020603050405020304" pitchFamily="18" charset="0"/>
            </a:endParaRPr>
          </a:p>
        </p:txBody>
      </p:sp>
      <p:sp>
        <p:nvSpPr>
          <p:cNvPr id="5" name="矩形 4"/>
          <p:cNvSpPr/>
          <p:nvPr/>
        </p:nvSpPr>
        <p:spPr>
          <a:xfrm>
            <a:off x="405130" y="772795"/>
            <a:ext cx="12163425" cy="8493760"/>
          </a:xfrm>
          <a:prstGeom prst="rect">
            <a:avLst/>
          </a:prstGeom>
        </p:spPr>
        <p:txBody>
          <a:bodyPr wrap="square">
            <a:spAutoFit/>
          </a:bodyPr>
          <a:lstStyle/>
          <a:p>
            <a:pPr marL="0" lvl="0" indent="0" algn="ctr" latinLnBrk="0">
              <a:lnSpc>
                <a:spcPct val="150000"/>
              </a:lnSpc>
              <a:spcBef>
                <a:spcPts val="0"/>
              </a:spcBef>
              <a:spcAft>
                <a:spcPts val="0"/>
              </a:spcAft>
            </a:pPr>
            <a:r>
              <a:rPr lang="zh-CN" altLang="zh-CN" sz="2800" b="1" kern="100" dirty="0">
                <a:solidFill>
                  <a:schemeClr val="tx1"/>
                </a:solidFill>
                <a:latin typeface="宋体" panose="02010600030101010101" pitchFamily="2" charset="-122"/>
                <a:ea typeface="宋体" panose="02010600030101010101" pitchFamily="2" charset="-122"/>
                <a:cs typeface="宋体" panose="02010600030101010101" pitchFamily="2" charset="-122"/>
              </a:rPr>
              <a:t>第二节　心理评估</a:t>
            </a:r>
          </a:p>
          <a:p>
            <a:pPr marL="0" lvl="0" indent="0" algn="just" latinLnBrk="0">
              <a:lnSpc>
                <a:spcPct val="150000"/>
              </a:lnSpc>
              <a:spcBef>
                <a:spcPts val="0"/>
              </a:spcBef>
              <a:spcAft>
                <a:spcPts val="0"/>
              </a:spcAft>
            </a:pPr>
            <a:r>
              <a:rPr lang="zh-CN" altLang="zh-CN" sz="2800" b="1" kern="100" dirty="0" smtClean="0">
                <a:solidFill>
                  <a:schemeClr val="tx1"/>
                </a:solidFill>
                <a:latin typeface="宋体" panose="02010600030101010101" pitchFamily="2" charset="-122"/>
                <a:ea typeface="宋体" panose="02010600030101010101" pitchFamily="2" charset="-122"/>
                <a:cs typeface="宋体" panose="02010600030101010101" pitchFamily="2" charset="-122"/>
              </a:rPr>
              <a:t>一</a:t>
            </a:r>
            <a:r>
              <a:rPr lang="zh-CN" altLang="zh-CN" sz="2800" b="1" kern="100" dirty="0">
                <a:solidFill>
                  <a:schemeClr val="tx1"/>
                </a:solidFill>
                <a:latin typeface="宋体" panose="02010600030101010101" pitchFamily="2" charset="-122"/>
                <a:ea typeface="宋体" panose="02010600030101010101" pitchFamily="2" charset="-122"/>
                <a:cs typeface="宋体" panose="02010600030101010101" pitchFamily="2" charset="-122"/>
              </a:rPr>
              <a:t>、心理</a:t>
            </a:r>
            <a:r>
              <a:rPr lang="zh-CN" sz="2800" b="1" kern="100" dirty="0">
                <a:solidFill>
                  <a:schemeClr val="tx1"/>
                </a:solidFill>
                <a:latin typeface="宋体" panose="02010600030101010101" pitchFamily="2" charset="-122"/>
                <a:ea typeface="宋体" panose="02010600030101010101" pitchFamily="2" charset="-122"/>
                <a:cs typeface="宋体" panose="02010600030101010101" pitchFamily="2" charset="-122"/>
              </a:rPr>
              <a:t>评估含义</a:t>
            </a:r>
          </a:p>
          <a:p>
            <a:pPr marL="0" lvl="0" indent="457200" algn="just" latinLnBrk="0">
              <a:lnSpc>
                <a:spcPct val="150000"/>
              </a:lnSpc>
              <a:spcBef>
                <a:spcPts val="0"/>
              </a:spcBef>
              <a:spcAft>
                <a:spcPts val="0"/>
              </a:spcAft>
            </a:pPr>
            <a:r>
              <a:rPr lang="zh-CN" sz="2800" dirty="0" smtClean="0">
                <a:solidFill>
                  <a:schemeClr val="tx1"/>
                </a:solidFill>
                <a:latin typeface="宋体" panose="02010600030101010101" pitchFamily="2" charset="-122"/>
                <a:ea typeface="宋体" panose="02010600030101010101" pitchFamily="2" charset="-122"/>
                <a:cs typeface="宋体" panose="02010600030101010101" pitchFamily="2" charset="-122"/>
              </a:rPr>
              <a:t>心理评估，指依据用心理学方法和技术搜集得来的资料，对学生的心理特征与行为表现进行评鉴，以确定其性质和水平并进行分类诊断的过程。</a:t>
            </a:r>
          </a:p>
          <a:p>
            <a:pPr marL="0" lvl="0" indent="0" algn="just" latinLnBrk="0">
              <a:lnSpc>
                <a:spcPct val="150000"/>
              </a:lnSpc>
              <a:spcBef>
                <a:spcPts val="0"/>
              </a:spcBef>
              <a:spcAft>
                <a:spcPts val="0"/>
              </a:spcAft>
            </a:pPr>
            <a:r>
              <a:rPr lang="zh-CN" sz="2800" b="1" dirty="0" smtClean="0">
                <a:solidFill>
                  <a:schemeClr val="tx1"/>
                </a:solidFill>
                <a:latin typeface="宋体" panose="02010600030101010101" pitchFamily="2" charset="-122"/>
                <a:ea typeface="宋体" panose="02010600030101010101" pitchFamily="2" charset="-122"/>
                <a:cs typeface="宋体" panose="02010600030101010101" pitchFamily="2" charset="-122"/>
              </a:rPr>
              <a:t>二、心理评估的两种参考架构</a:t>
            </a:r>
          </a:p>
          <a:p>
            <a:pPr marL="0" lvl="0" indent="457200" algn="just" latinLnBrk="0">
              <a:lnSpc>
                <a:spcPct val="150000"/>
              </a:lnSpc>
              <a:spcBef>
                <a:spcPts val="0"/>
              </a:spcBef>
              <a:spcAft>
                <a:spcPts val="0"/>
              </a:spcAft>
            </a:pPr>
            <a:r>
              <a:rPr lang="zh-CN" sz="2800" dirty="0" smtClean="0">
                <a:solidFill>
                  <a:schemeClr val="tx1"/>
                </a:solidFill>
                <a:latin typeface="宋体" panose="02010600030101010101" pitchFamily="2" charset="-122"/>
                <a:ea typeface="宋体" panose="02010600030101010101" pitchFamily="2" charset="-122"/>
                <a:cs typeface="宋体" panose="02010600030101010101" pitchFamily="2" charset="-122"/>
              </a:rPr>
              <a:t>现有的评估手段是在两种参考架构的基础上制定的：</a:t>
            </a:r>
            <a:r>
              <a:rPr lang="zh-CN" sz="2800" b="1" u="sng" dirty="0" smtClean="0">
                <a:solidFill>
                  <a:schemeClr val="tx1"/>
                </a:solidFill>
                <a:latin typeface="宋体" panose="02010600030101010101" pitchFamily="2" charset="-122"/>
                <a:ea typeface="宋体" panose="02010600030101010101" pitchFamily="2" charset="-122"/>
                <a:cs typeface="宋体" panose="02010600030101010101" pitchFamily="2" charset="-122"/>
              </a:rPr>
              <a:t>健康模式</a:t>
            </a:r>
            <a:r>
              <a:rPr lang="zh-CN" sz="2800" dirty="0" smtClean="0">
                <a:solidFill>
                  <a:schemeClr val="tx1"/>
                </a:solidFill>
                <a:latin typeface="宋体" panose="02010600030101010101" pitchFamily="2" charset="-122"/>
                <a:ea typeface="宋体" panose="02010600030101010101" pitchFamily="2" charset="-122"/>
                <a:cs typeface="宋体" panose="02010600030101010101" pitchFamily="2" charset="-122"/>
              </a:rPr>
              <a:t>与</a:t>
            </a:r>
            <a:r>
              <a:rPr lang="zh-CN" sz="2800" b="1" u="sng" dirty="0" smtClean="0">
                <a:solidFill>
                  <a:schemeClr val="tx1"/>
                </a:solidFill>
                <a:latin typeface="宋体" panose="02010600030101010101" pitchFamily="2" charset="-122"/>
                <a:ea typeface="宋体" panose="02010600030101010101" pitchFamily="2" charset="-122"/>
                <a:cs typeface="宋体" panose="02010600030101010101" pitchFamily="2" charset="-122"/>
              </a:rPr>
              <a:t>疾病模式</a:t>
            </a:r>
            <a:endParaRPr lang="zh-CN" sz="2800" dirty="0" smtClean="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lvl="0" indent="457200" algn="just" latinLnBrk="0">
              <a:lnSpc>
                <a:spcPct val="150000"/>
              </a:lnSpc>
              <a:spcBef>
                <a:spcPts val="0"/>
              </a:spcBef>
              <a:spcAft>
                <a:spcPts val="0"/>
              </a:spcAft>
            </a:pPr>
            <a:r>
              <a:rPr lang="zh-CN" sz="2800" dirty="0" smtClean="0">
                <a:solidFill>
                  <a:schemeClr val="tx1"/>
                </a:solidFill>
                <a:latin typeface="宋体" panose="02010600030101010101" pitchFamily="2" charset="-122"/>
                <a:ea typeface="宋体" panose="02010600030101010101" pitchFamily="2" charset="-122"/>
                <a:cs typeface="宋体" panose="02010600030101010101" pitchFamily="2" charset="-122"/>
              </a:rPr>
              <a:t>健康模式的心理评估旨在了解健康状态下的心智能力及自我实现的倾向。健康模式的心理评估关注的是人的潜能、人的价值实现的程度和人的心理素质改善的程度。在学校心理健康教育中，心理健康教育的对象应以正常学生(包括有轻、中度心理健康问题的正常学生)为主，心理评估应是健康模式的评估，应重视对学生发展潜能、自我实现程度的正向评定。</a:t>
            </a:r>
          </a:p>
          <a:p>
            <a:pPr marL="0" lvl="0" indent="457200" algn="just" latinLnBrk="0">
              <a:lnSpc>
                <a:spcPct val="150000"/>
              </a:lnSpc>
              <a:spcBef>
                <a:spcPts val="0"/>
              </a:spcBef>
              <a:spcAft>
                <a:spcPts val="0"/>
              </a:spcAft>
            </a:pPr>
            <a:r>
              <a:rPr lang="zh-CN" sz="2800" dirty="0" smtClean="0">
                <a:solidFill>
                  <a:schemeClr val="tx1"/>
                </a:solidFill>
                <a:latin typeface="宋体" panose="02010600030101010101" pitchFamily="2" charset="-122"/>
                <a:ea typeface="宋体" panose="02010600030101010101" pitchFamily="2" charset="-122"/>
                <a:cs typeface="宋体" panose="02010600030101010101" pitchFamily="2" charset="-122"/>
              </a:rPr>
              <a:t>疾病模式的心理评估旨在对当事人心理疾病的有无以及心理疾病的类别进行诊断。</a:t>
            </a:r>
          </a:p>
        </p:txBody>
      </p:sp>
    </p:spTree>
  </p:cSld>
  <p:clrMapOvr>
    <a:masterClrMapping/>
  </p:clrMapOvr>
  <p:transition spd="med"/>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3017310" y="1451951"/>
            <a:ext cx="389850" cy="835998"/>
          </a:xfrm>
          <a:prstGeom prst="rect">
            <a:avLst/>
          </a:prstGeom>
        </p:spPr>
        <p:txBody>
          <a:bodyPr wrap="none">
            <a:spAutoFit/>
          </a:bodyPr>
          <a:lstStyle/>
          <a:p>
            <a:pPr indent="203200" algn="just">
              <a:lnSpc>
                <a:spcPct val="172000"/>
              </a:lnSpc>
              <a:spcBef>
                <a:spcPts val="1300"/>
              </a:spcBef>
              <a:spcAft>
                <a:spcPts val="1300"/>
              </a:spcAft>
            </a:pPr>
            <a:endParaRPr lang="zh-CN" altLang="zh-CN" sz="3200" b="1" kern="100" dirty="0">
              <a:effectLst/>
              <a:latin typeface="Calibri" panose="020F0502020204030204" pitchFamily="34" charset="0"/>
              <a:ea typeface="方正卡通简体"/>
            </a:endParaRPr>
          </a:p>
        </p:txBody>
      </p:sp>
      <p:sp>
        <p:nvSpPr>
          <p:cNvPr id="4" name="矩形 3"/>
          <p:cNvSpPr/>
          <p:nvPr/>
        </p:nvSpPr>
        <p:spPr>
          <a:xfrm>
            <a:off x="33040" y="2500536"/>
            <a:ext cx="12806064" cy="763414"/>
          </a:xfrm>
          <a:prstGeom prst="rect">
            <a:avLst/>
          </a:prstGeom>
        </p:spPr>
        <p:txBody>
          <a:bodyPr wrap="square">
            <a:spAutoFit/>
          </a:bodyPr>
          <a:lstStyle/>
          <a:p>
            <a:pPr indent="177800" algn="just">
              <a:lnSpc>
                <a:spcPct val="157000"/>
              </a:lnSpc>
              <a:spcBef>
                <a:spcPts val="600"/>
              </a:spcBef>
              <a:spcAft>
                <a:spcPts val="600"/>
              </a:spcAft>
            </a:pPr>
            <a:endParaRPr lang="en-US" altLang="zh-CN" sz="3200" b="1" kern="100" dirty="0" smtClean="0">
              <a:latin typeface="Times" panose="02020603050405020304" pitchFamily="18" charset="0"/>
              <a:ea typeface="方正魏碑_GBK"/>
              <a:cs typeface="Times New Roman" panose="02020603050405020304" pitchFamily="18" charset="0"/>
            </a:endParaRPr>
          </a:p>
        </p:txBody>
      </p:sp>
      <p:sp>
        <p:nvSpPr>
          <p:cNvPr id="5" name="矩形 4"/>
          <p:cNvSpPr/>
          <p:nvPr/>
        </p:nvSpPr>
        <p:spPr>
          <a:xfrm>
            <a:off x="405130" y="772795"/>
            <a:ext cx="12163425" cy="7477760"/>
          </a:xfrm>
          <a:prstGeom prst="rect">
            <a:avLst/>
          </a:prstGeom>
        </p:spPr>
        <p:txBody>
          <a:bodyPr wrap="square">
            <a:spAutoFit/>
          </a:bodyPr>
          <a:lstStyle/>
          <a:p>
            <a:pPr marL="0" lvl="0" indent="0" algn="ctr" latinLnBrk="0">
              <a:lnSpc>
                <a:spcPct val="150000"/>
              </a:lnSpc>
              <a:spcBef>
                <a:spcPts val="0"/>
              </a:spcBef>
              <a:spcAft>
                <a:spcPts val="0"/>
              </a:spcAft>
            </a:pPr>
            <a:r>
              <a:rPr lang="zh-CN" altLang="zh-CN" sz="3200" b="1" kern="100" dirty="0">
                <a:solidFill>
                  <a:schemeClr val="tx1"/>
                </a:solidFill>
                <a:latin typeface="宋体" panose="02010600030101010101" pitchFamily="2" charset="-122"/>
                <a:ea typeface="宋体" panose="02010600030101010101" pitchFamily="2" charset="-122"/>
                <a:cs typeface="宋体" panose="02010600030101010101" pitchFamily="2" charset="-122"/>
              </a:rPr>
              <a:t>第二节　心理评估</a:t>
            </a:r>
          </a:p>
          <a:p>
            <a:pPr marL="0" lvl="0" indent="0" algn="just" latinLnBrk="0">
              <a:lnSpc>
                <a:spcPct val="150000"/>
              </a:lnSpc>
              <a:spcBef>
                <a:spcPts val="0"/>
              </a:spcBef>
              <a:spcAft>
                <a:spcPts val="0"/>
              </a:spcAft>
            </a:pPr>
            <a:r>
              <a:rPr lang="zh-CN" sz="3200" b="1" kern="100" dirty="0">
                <a:solidFill>
                  <a:schemeClr val="tx1"/>
                </a:solidFill>
                <a:latin typeface="宋体" panose="02010600030101010101" pitchFamily="2" charset="-122"/>
                <a:ea typeface="宋体" panose="02010600030101010101" pitchFamily="2" charset="-122"/>
                <a:cs typeface="宋体" panose="02010600030101010101" pitchFamily="2" charset="-122"/>
              </a:rPr>
              <a:t>三、心理测验</a:t>
            </a:r>
          </a:p>
          <a:p>
            <a:pPr marL="0" lvl="0" indent="457200" algn="just" latinLnBrk="0">
              <a:lnSpc>
                <a:spcPct val="150000"/>
              </a:lnSpc>
              <a:spcBef>
                <a:spcPts val="0"/>
              </a:spcBef>
              <a:spcAft>
                <a:spcPts val="0"/>
              </a:spcAft>
            </a:pPr>
            <a:r>
              <a:rPr lang="zh-CN" sz="3200" kern="100" dirty="0">
                <a:solidFill>
                  <a:schemeClr val="tx1"/>
                </a:solidFill>
                <a:latin typeface="宋体" panose="02010600030101010101" pitchFamily="2" charset="-122"/>
                <a:ea typeface="宋体" panose="02010600030101010101" pitchFamily="2" charset="-122"/>
                <a:cs typeface="宋体" panose="02010600030101010101" pitchFamily="2" charset="-122"/>
              </a:rPr>
              <a:t>心理测验是为心理评估搜集数量化资料的常用工具。</a:t>
            </a:r>
          </a:p>
          <a:p>
            <a:pPr marL="0" lvl="0" indent="457200" algn="just" latinLnBrk="0">
              <a:lnSpc>
                <a:spcPct val="150000"/>
              </a:lnSpc>
              <a:spcBef>
                <a:spcPts val="0"/>
              </a:spcBef>
              <a:spcAft>
                <a:spcPts val="0"/>
              </a:spcAft>
            </a:pPr>
            <a:r>
              <a:rPr lang="zh-CN" sz="3200" kern="100" dirty="0">
                <a:solidFill>
                  <a:schemeClr val="tx1"/>
                </a:solidFill>
                <a:latin typeface="宋体" panose="02010600030101010101" pitchFamily="2" charset="-122"/>
                <a:ea typeface="宋体" panose="02010600030101010101" pitchFamily="2" charset="-122"/>
                <a:cs typeface="宋体" panose="02010600030101010101" pitchFamily="2" charset="-122"/>
              </a:rPr>
              <a:t>心理测验是一种特殊的测量，是测量一个行为样本的系统的程序。测验通过测量人的行为，去推测受测者个体的智力、人格、态度等方面的特征与水平。</a:t>
            </a:r>
          </a:p>
          <a:p>
            <a:pPr marL="0" lvl="0" indent="457200" algn="just" latinLnBrk="0">
              <a:lnSpc>
                <a:spcPct val="150000"/>
              </a:lnSpc>
              <a:spcBef>
                <a:spcPts val="0"/>
              </a:spcBef>
              <a:spcAft>
                <a:spcPts val="0"/>
              </a:spcAft>
            </a:pPr>
            <a:r>
              <a:rPr lang="zh-CN" sz="3200" kern="100" dirty="0">
                <a:solidFill>
                  <a:schemeClr val="tx1"/>
                </a:solidFill>
                <a:latin typeface="宋体" panose="02010600030101010101" pitchFamily="2" charset="-122"/>
                <a:ea typeface="宋体" panose="02010600030101010101" pitchFamily="2" charset="-122"/>
                <a:cs typeface="宋体" panose="02010600030101010101" pitchFamily="2" charset="-122"/>
              </a:rPr>
              <a:t>心理测验可按不同的标准进行分类。按照所要测量的特征大体上可把心理测验分成</a:t>
            </a:r>
            <a:r>
              <a:rPr lang="zh-CN" sz="3200" b="1" u="sng" kern="100" dirty="0">
                <a:solidFill>
                  <a:schemeClr val="tx1"/>
                </a:solidFill>
                <a:latin typeface="宋体" panose="02010600030101010101" pitchFamily="2" charset="-122"/>
                <a:ea typeface="宋体" panose="02010600030101010101" pitchFamily="2" charset="-122"/>
                <a:cs typeface="宋体" panose="02010600030101010101" pitchFamily="2" charset="-122"/>
              </a:rPr>
              <a:t>认知测验和人格测验</a:t>
            </a:r>
            <a:r>
              <a:rPr lang="zh-CN" sz="3200" kern="100" dirty="0">
                <a:solidFill>
                  <a:schemeClr val="tx1"/>
                </a:solidFill>
                <a:latin typeface="宋体" panose="02010600030101010101" pitchFamily="2" charset="-122"/>
                <a:ea typeface="宋体" panose="02010600030101010101" pitchFamily="2" charset="-122"/>
                <a:cs typeface="宋体" panose="02010600030101010101" pitchFamily="2" charset="-122"/>
              </a:rPr>
              <a:t>。认知测验包括智力测验、特殊能力测验、创造力测验、成就测验。人格测验包括多项人格调查表、兴趣测验、成就动机测验、态度量表等。</a:t>
            </a:r>
          </a:p>
        </p:txBody>
      </p:sp>
    </p:spTree>
  </p:cSld>
  <p:clrMapOvr>
    <a:masterClrMapping/>
  </p:clrMapOvr>
  <p:transition spd="med"/>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3017310" y="1451951"/>
            <a:ext cx="389850" cy="835998"/>
          </a:xfrm>
          <a:prstGeom prst="rect">
            <a:avLst/>
          </a:prstGeom>
        </p:spPr>
        <p:txBody>
          <a:bodyPr wrap="none">
            <a:spAutoFit/>
          </a:bodyPr>
          <a:lstStyle/>
          <a:p>
            <a:pPr indent="203200" algn="just">
              <a:lnSpc>
                <a:spcPct val="172000"/>
              </a:lnSpc>
              <a:spcBef>
                <a:spcPts val="1300"/>
              </a:spcBef>
              <a:spcAft>
                <a:spcPts val="1300"/>
              </a:spcAft>
            </a:pPr>
            <a:endParaRPr lang="zh-CN" altLang="zh-CN" sz="3200" b="1" kern="100" dirty="0">
              <a:effectLst/>
              <a:latin typeface="Calibri" panose="020F0502020204030204" pitchFamily="34" charset="0"/>
              <a:ea typeface="方正卡通简体"/>
            </a:endParaRPr>
          </a:p>
        </p:txBody>
      </p:sp>
      <p:sp>
        <p:nvSpPr>
          <p:cNvPr id="4" name="矩形 3"/>
          <p:cNvSpPr/>
          <p:nvPr/>
        </p:nvSpPr>
        <p:spPr>
          <a:xfrm>
            <a:off x="33040" y="2500536"/>
            <a:ext cx="12806064" cy="763414"/>
          </a:xfrm>
          <a:prstGeom prst="rect">
            <a:avLst/>
          </a:prstGeom>
        </p:spPr>
        <p:txBody>
          <a:bodyPr wrap="square">
            <a:spAutoFit/>
          </a:bodyPr>
          <a:lstStyle/>
          <a:p>
            <a:pPr indent="177800" algn="just">
              <a:lnSpc>
                <a:spcPct val="157000"/>
              </a:lnSpc>
              <a:spcBef>
                <a:spcPts val="600"/>
              </a:spcBef>
              <a:spcAft>
                <a:spcPts val="600"/>
              </a:spcAft>
            </a:pPr>
            <a:endParaRPr lang="en-US" altLang="zh-CN" sz="3200" b="1" kern="100" dirty="0" smtClean="0">
              <a:latin typeface="Times" panose="02020603050405020304" pitchFamily="18" charset="0"/>
              <a:ea typeface="方正魏碑_GBK"/>
              <a:cs typeface="Times New Roman" panose="02020603050405020304" pitchFamily="18" charset="0"/>
            </a:endParaRPr>
          </a:p>
        </p:txBody>
      </p:sp>
      <p:sp>
        <p:nvSpPr>
          <p:cNvPr id="5" name="矩形 4"/>
          <p:cNvSpPr/>
          <p:nvPr/>
        </p:nvSpPr>
        <p:spPr>
          <a:xfrm>
            <a:off x="405130" y="772795"/>
            <a:ext cx="12163425" cy="8770620"/>
          </a:xfrm>
          <a:prstGeom prst="rect">
            <a:avLst/>
          </a:prstGeom>
        </p:spPr>
        <p:txBody>
          <a:bodyPr wrap="square">
            <a:spAutoFit/>
          </a:bodyPr>
          <a:lstStyle/>
          <a:p>
            <a:pPr marL="0" lvl="0" indent="0" algn="ctr" latinLnBrk="0">
              <a:lnSpc>
                <a:spcPct val="150000"/>
              </a:lnSpc>
              <a:spcBef>
                <a:spcPts val="0"/>
              </a:spcBef>
              <a:spcAft>
                <a:spcPts val="0"/>
              </a:spcAft>
            </a:pPr>
            <a:r>
              <a:rPr lang="zh-CN" altLang="zh-CN" sz="2800" b="1" kern="100" dirty="0">
                <a:solidFill>
                  <a:schemeClr val="tx1"/>
                </a:solidFill>
                <a:latin typeface="宋体" panose="02010600030101010101" pitchFamily="2" charset="-122"/>
                <a:ea typeface="宋体" panose="02010600030101010101" pitchFamily="2" charset="-122"/>
                <a:cs typeface="宋体" panose="02010600030101010101" pitchFamily="2" charset="-122"/>
              </a:rPr>
              <a:t>第二节　心理评估</a:t>
            </a:r>
          </a:p>
          <a:p>
            <a:pPr marL="0" lvl="0" indent="0" algn="just" latinLnBrk="0">
              <a:lnSpc>
                <a:spcPct val="150000"/>
              </a:lnSpc>
              <a:spcBef>
                <a:spcPts val="0"/>
              </a:spcBef>
              <a:spcAft>
                <a:spcPts val="0"/>
              </a:spcAft>
            </a:pPr>
            <a:r>
              <a:rPr lang="zh-CN" sz="2800" b="1" kern="100" dirty="0">
                <a:solidFill>
                  <a:schemeClr val="tx1"/>
                </a:solidFill>
                <a:latin typeface="宋体" panose="02010600030101010101" pitchFamily="2" charset="-122"/>
                <a:ea typeface="宋体" panose="02010600030101010101" pitchFamily="2" charset="-122"/>
                <a:cs typeface="宋体" panose="02010600030101010101" pitchFamily="2" charset="-122"/>
              </a:rPr>
              <a:t>四、评估性会谈</a:t>
            </a:r>
          </a:p>
          <a:p>
            <a:pPr marL="0" lvl="0" indent="0" algn="just" latinLnBrk="0">
              <a:lnSpc>
                <a:spcPct val="150000"/>
              </a:lnSpc>
              <a:spcBef>
                <a:spcPts val="0"/>
              </a:spcBef>
              <a:spcAft>
                <a:spcPts val="0"/>
              </a:spcAft>
            </a:pPr>
            <a:r>
              <a:rPr lang="zh-CN" sz="3200" b="1" kern="100" dirty="0">
                <a:solidFill>
                  <a:schemeClr val="tx1"/>
                </a:solidFill>
                <a:latin typeface="宋体" panose="02010600030101010101" pitchFamily="2" charset="-122"/>
                <a:ea typeface="宋体" panose="02010600030101010101" pitchFamily="2" charset="-122"/>
                <a:cs typeface="宋体" panose="02010600030101010101" pitchFamily="2" charset="-122"/>
              </a:rPr>
              <a:t>  </a:t>
            </a:r>
            <a:r>
              <a:rPr lang="zh-CN" sz="2400" kern="100" dirty="0">
                <a:solidFill>
                  <a:schemeClr val="tx1"/>
                </a:solidFill>
                <a:latin typeface="宋体" panose="02010600030101010101" pitchFamily="2" charset="-122"/>
                <a:ea typeface="宋体" panose="02010600030101010101" pitchFamily="2" charset="-122"/>
                <a:cs typeface="宋体" panose="02010600030101010101" pitchFamily="2" charset="-122"/>
              </a:rPr>
              <a:t>会谈是心理咨询与辅导的</a:t>
            </a:r>
            <a:r>
              <a:rPr lang="zh-CN" sz="2400" b="1" u="sng" kern="100" dirty="0">
                <a:solidFill>
                  <a:schemeClr val="tx1"/>
                </a:solidFill>
                <a:latin typeface="宋体" panose="02010600030101010101" pitchFamily="2" charset="-122"/>
                <a:ea typeface="宋体" panose="02010600030101010101" pitchFamily="2" charset="-122"/>
                <a:cs typeface="宋体" panose="02010600030101010101" pitchFamily="2" charset="-122"/>
              </a:rPr>
              <a:t>基本方法</a:t>
            </a:r>
            <a:r>
              <a:rPr lang="zh-CN" sz="2400" kern="100" dirty="0">
                <a:solidFill>
                  <a:schemeClr val="tx1"/>
                </a:solidFill>
                <a:latin typeface="宋体" panose="02010600030101010101" pitchFamily="2" charset="-122"/>
                <a:ea typeface="宋体" panose="02010600030101010101" pitchFamily="2" charset="-122"/>
                <a:cs typeface="宋体" panose="02010600030101010101" pitchFamily="2" charset="-122"/>
              </a:rPr>
              <a:t>。教师通过会谈既可以了解学生的心理与行为，也可以对学生的认知、情绪、态度施加影响。</a:t>
            </a:r>
          </a:p>
          <a:p>
            <a:pPr marL="0" lvl="0" indent="0" algn="just" latinLnBrk="0">
              <a:lnSpc>
                <a:spcPct val="150000"/>
              </a:lnSpc>
              <a:spcBef>
                <a:spcPts val="0"/>
              </a:spcBef>
              <a:spcAft>
                <a:spcPts val="0"/>
              </a:spcAft>
            </a:pPr>
            <a:r>
              <a:rPr lang="zh-CN" sz="2400" kern="100" dirty="0">
                <a:solidFill>
                  <a:schemeClr val="tx1"/>
                </a:solidFill>
                <a:latin typeface="宋体" panose="02010600030101010101" pitchFamily="2" charset="-122"/>
                <a:ea typeface="宋体" panose="02010600030101010101" pitchFamily="2" charset="-122"/>
                <a:cs typeface="宋体" panose="02010600030101010101" pitchFamily="2" charset="-122"/>
              </a:rPr>
              <a:t>    </a:t>
            </a:r>
            <a:r>
              <a:rPr lang="zh-CN" sz="2400" b="1" kern="100" dirty="0">
                <a:solidFill>
                  <a:schemeClr val="tx1"/>
                </a:solidFill>
                <a:latin typeface="宋体" panose="02010600030101010101" pitchFamily="2" charset="-122"/>
                <a:ea typeface="宋体" panose="02010600030101010101" pitchFamily="2" charset="-122"/>
                <a:cs typeface="宋体" panose="02010600030101010101" pitchFamily="2" charset="-122"/>
              </a:rPr>
              <a:t>(一)会谈的分类及优点</a:t>
            </a:r>
          </a:p>
          <a:p>
            <a:pPr marL="0" lvl="0" indent="0" algn="just" latinLnBrk="0">
              <a:lnSpc>
                <a:spcPct val="150000"/>
              </a:lnSpc>
              <a:spcBef>
                <a:spcPts val="0"/>
              </a:spcBef>
              <a:spcAft>
                <a:spcPts val="0"/>
              </a:spcAft>
            </a:pPr>
            <a:r>
              <a:rPr lang="zh-CN" sz="2400" kern="100" dirty="0">
                <a:solidFill>
                  <a:schemeClr val="tx1"/>
                </a:solidFill>
                <a:latin typeface="宋体" panose="02010600030101010101" pitchFamily="2" charset="-122"/>
                <a:ea typeface="宋体" panose="02010600030101010101" pitchFamily="2" charset="-122"/>
                <a:cs typeface="宋体" panose="02010600030101010101" pitchFamily="2" charset="-122"/>
              </a:rPr>
              <a:t>    会谈可分为</a:t>
            </a:r>
            <a:r>
              <a:rPr lang="zh-CN" sz="2400" b="1" u="sng" kern="100" dirty="0">
                <a:solidFill>
                  <a:schemeClr val="tx1"/>
                </a:solidFill>
                <a:latin typeface="宋体" panose="02010600030101010101" pitchFamily="2" charset="-122"/>
                <a:ea typeface="宋体" panose="02010600030101010101" pitchFamily="2" charset="-122"/>
                <a:cs typeface="宋体" panose="02010600030101010101" pitchFamily="2" charset="-122"/>
              </a:rPr>
              <a:t>评估性会谈</a:t>
            </a:r>
            <a:r>
              <a:rPr lang="zh-CN" sz="2400" kern="100" dirty="0">
                <a:solidFill>
                  <a:schemeClr val="tx1"/>
                </a:solidFill>
                <a:latin typeface="宋体" panose="02010600030101010101" pitchFamily="2" charset="-122"/>
                <a:ea typeface="宋体" panose="02010600030101010101" pitchFamily="2" charset="-122"/>
                <a:cs typeface="宋体" panose="02010600030101010101" pitchFamily="2" charset="-122"/>
              </a:rPr>
              <a:t>与</a:t>
            </a:r>
            <a:r>
              <a:rPr lang="zh-CN" sz="2400" b="1" u="sng" kern="100" dirty="0">
                <a:solidFill>
                  <a:schemeClr val="tx1"/>
                </a:solidFill>
                <a:latin typeface="宋体" panose="02010600030101010101" pitchFamily="2" charset="-122"/>
                <a:ea typeface="宋体" panose="02010600030101010101" pitchFamily="2" charset="-122"/>
                <a:cs typeface="宋体" panose="02010600030101010101" pitchFamily="2" charset="-122"/>
              </a:rPr>
              <a:t>影响性会谈</a:t>
            </a:r>
            <a:r>
              <a:rPr lang="zh-CN" sz="2400" kern="100" dirty="0">
                <a:solidFill>
                  <a:schemeClr val="tx1"/>
                </a:solidFill>
                <a:latin typeface="宋体" panose="02010600030101010101" pitchFamily="2" charset="-122"/>
                <a:ea typeface="宋体" panose="02010600030101010101" pitchFamily="2" charset="-122"/>
                <a:cs typeface="宋体" panose="02010600030101010101" pitchFamily="2" charset="-122"/>
              </a:rPr>
              <a:t>。会谈法的优点是：在会谈中可以当面澄清问题，以提高所获得资料的准确性，通过观察会谈过程中双方的关系及学生的非言语行为，可以获得许多重要的附加信息。</a:t>
            </a:r>
          </a:p>
          <a:p>
            <a:pPr marL="0" lvl="0" indent="0" algn="just" latinLnBrk="0">
              <a:lnSpc>
                <a:spcPct val="150000"/>
              </a:lnSpc>
              <a:spcBef>
                <a:spcPts val="0"/>
              </a:spcBef>
              <a:spcAft>
                <a:spcPts val="0"/>
              </a:spcAft>
            </a:pPr>
            <a:r>
              <a:rPr lang="zh-CN" sz="2400" kern="100" dirty="0">
                <a:solidFill>
                  <a:schemeClr val="tx1"/>
                </a:solidFill>
                <a:latin typeface="宋体" panose="02010600030101010101" pitchFamily="2" charset="-122"/>
                <a:ea typeface="宋体" panose="02010600030101010101" pitchFamily="2" charset="-122"/>
                <a:cs typeface="宋体" panose="02010600030101010101" pitchFamily="2" charset="-122"/>
              </a:rPr>
              <a:t>   </a:t>
            </a:r>
            <a:r>
              <a:rPr lang="zh-CN" sz="2400" b="1" kern="100" dirty="0">
                <a:solidFill>
                  <a:schemeClr val="tx1"/>
                </a:solidFill>
                <a:latin typeface="宋体" panose="02010600030101010101" pitchFamily="2" charset="-122"/>
                <a:ea typeface="宋体" panose="02010600030101010101" pitchFamily="2" charset="-122"/>
                <a:cs typeface="宋体" panose="02010600030101010101" pitchFamily="2" charset="-122"/>
              </a:rPr>
              <a:t> (二)会谈的技术</a:t>
            </a:r>
          </a:p>
          <a:p>
            <a:pPr marL="0" lvl="0" indent="0" algn="just" latinLnBrk="0">
              <a:lnSpc>
                <a:spcPct val="150000"/>
              </a:lnSpc>
              <a:spcBef>
                <a:spcPts val="0"/>
              </a:spcBef>
              <a:spcAft>
                <a:spcPts val="0"/>
              </a:spcAft>
            </a:pPr>
            <a:r>
              <a:rPr lang="zh-CN" sz="2400" kern="100" dirty="0">
                <a:solidFill>
                  <a:schemeClr val="tx1"/>
                </a:solidFill>
                <a:latin typeface="宋体" panose="02010600030101010101" pitchFamily="2" charset="-122"/>
                <a:ea typeface="宋体" panose="02010600030101010101" pitchFamily="2" charset="-122"/>
                <a:cs typeface="宋体" panose="02010600030101010101" pitchFamily="2" charset="-122"/>
              </a:rPr>
              <a:t>    </a:t>
            </a:r>
            <a:r>
              <a:rPr lang="zh-CN" sz="2400" b="1" kern="100" dirty="0">
                <a:solidFill>
                  <a:schemeClr val="tx1"/>
                </a:solidFill>
                <a:latin typeface="宋体" panose="02010600030101010101" pitchFamily="2" charset="-122"/>
                <a:ea typeface="宋体" panose="02010600030101010101" pitchFamily="2" charset="-122"/>
                <a:cs typeface="宋体" panose="02010600030101010101" pitchFamily="2" charset="-122"/>
              </a:rPr>
              <a:t>1．倾听</a:t>
            </a:r>
          </a:p>
          <a:p>
            <a:pPr marL="0" lvl="0" indent="0" algn="just" latinLnBrk="0">
              <a:lnSpc>
                <a:spcPct val="150000"/>
              </a:lnSpc>
              <a:spcBef>
                <a:spcPts val="0"/>
              </a:spcBef>
              <a:spcAft>
                <a:spcPts val="0"/>
              </a:spcAft>
            </a:pPr>
            <a:r>
              <a:rPr lang="zh-CN" sz="2400" kern="100" dirty="0">
                <a:solidFill>
                  <a:schemeClr val="tx1"/>
                </a:solidFill>
                <a:latin typeface="宋体" panose="02010600030101010101" pitchFamily="2" charset="-122"/>
                <a:ea typeface="宋体" panose="02010600030101010101" pitchFamily="2" charset="-122"/>
                <a:cs typeface="宋体" panose="02010600030101010101" pitchFamily="2" charset="-122"/>
              </a:rPr>
              <a:t>    倾听是专注而主动地获取信息的过程。倾听时应持开放态度，同对方保持目光接触，注意获取言语沟通与非言语沟通信息。倾听是建立良好辅导关系的手段。</a:t>
            </a:r>
          </a:p>
          <a:p>
            <a:pPr marL="0" lvl="0" indent="0" algn="just" latinLnBrk="0">
              <a:lnSpc>
                <a:spcPct val="150000"/>
              </a:lnSpc>
              <a:spcBef>
                <a:spcPts val="0"/>
              </a:spcBef>
              <a:spcAft>
                <a:spcPts val="0"/>
              </a:spcAft>
            </a:pPr>
            <a:r>
              <a:rPr lang="zh-CN" sz="2400" kern="100" dirty="0">
                <a:solidFill>
                  <a:schemeClr val="tx1"/>
                </a:solidFill>
                <a:latin typeface="宋体" panose="02010600030101010101" pitchFamily="2" charset="-122"/>
                <a:ea typeface="宋体" panose="02010600030101010101" pitchFamily="2" charset="-122"/>
                <a:cs typeface="宋体" panose="02010600030101010101" pitchFamily="2" charset="-122"/>
              </a:rPr>
              <a:t>   </a:t>
            </a:r>
            <a:r>
              <a:rPr lang="zh-CN" sz="2400" b="1" kern="100" dirty="0">
                <a:solidFill>
                  <a:schemeClr val="tx1"/>
                </a:solidFill>
                <a:latin typeface="宋体" panose="02010600030101010101" pitchFamily="2" charset="-122"/>
                <a:ea typeface="宋体" panose="02010600030101010101" pitchFamily="2" charset="-122"/>
                <a:cs typeface="宋体" panose="02010600030101010101" pitchFamily="2" charset="-122"/>
              </a:rPr>
              <a:t> 2．鼓励</a:t>
            </a:r>
          </a:p>
          <a:p>
            <a:pPr marL="0" lvl="0" indent="0" algn="just" latinLnBrk="0">
              <a:lnSpc>
                <a:spcPct val="150000"/>
              </a:lnSpc>
              <a:spcBef>
                <a:spcPts val="0"/>
              </a:spcBef>
              <a:spcAft>
                <a:spcPts val="0"/>
              </a:spcAft>
            </a:pPr>
            <a:r>
              <a:rPr lang="zh-CN" sz="2400" kern="100" dirty="0">
                <a:solidFill>
                  <a:schemeClr val="tx1"/>
                </a:solidFill>
                <a:latin typeface="宋体" panose="02010600030101010101" pitchFamily="2" charset="-122"/>
                <a:ea typeface="宋体" panose="02010600030101010101" pitchFamily="2" charset="-122"/>
                <a:cs typeface="宋体" panose="02010600030101010101" pitchFamily="2" charset="-122"/>
              </a:rPr>
              <a:t>    在会谈中，辅导教师可以向对方提供鼓励信息。</a:t>
            </a:r>
          </a:p>
          <a:p>
            <a:pPr marL="0" lvl="0" indent="0" algn="just" latinLnBrk="0">
              <a:lnSpc>
                <a:spcPct val="150000"/>
              </a:lnSpc>
              <a:spcBef>
                <a:spcPts val="0"/>
              </a:spcBef>
              <a:spcAft>
                <a:spcPts val="0"/>
              </a:spcAft>
            </a:pPr>
            <a:r>
              <a:rPr lang="zh-CN" sz="2400" kern="100" dirty="0">
                <a:solidFill>
                  <a:schemeClr val="tx1"/>
                </a:solidFill>
                <a:latin typeface="宋体" panose="02010600030101010101" pitchFamily="2" charset="-122"/>
                <a:ea typeface="宋体" panose="02010600030101010101" pitchFamily="2" charset="-122"/>
                <a:cs typeface="宋体" panose="02010600030101010101" pitchFamily="2" charset="-122"/>
              </a:rPr>
              <a:t>    </a:t>
            </a:r>
          </a:p>
        </p:txBody>
      </p:sp>
    </p:spTree>
  </p:cSld>
  <p:clrMapOvr>
    <a:masterClrMapping/>
  </p:clrMapOvr>
  <p:transition spd="med"/>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3017310" y="1451951"/>
            <a:ext cx="389850" cy="835998"/>
          </a:xfrm>
          <a:prstGeom prst="rect">
            <a:avLst/>
          </a:prstGeom>
        </p:spPr>
        <p:txBody>
          <a:bodyPr wrap="none">
            <a:spAutoFit/>
          </a:bodyPr>
          <a:lstStyle/>
          <a:p>
            <a:pPr indent="203200" algn="just">
              <a:lnSpc>
                <a:spcPct val="172000"/>
              </a:lnSpc>
              <a:spcBef>
                <a:spcPts val="1300"/>
              </a:spcBef>
              <a:spcAft>
                <a:spcPts val="1300"/>
              </a:spcAft>
            </a:pPr>
            <a:endParaRPr lang="zh-CN" altLang="zh-CN" sz="3200" b="1" kern="100" dirty="0">
              <a:effectLst/>
              <a:latin typeface="Calibri" panose="020F0502020204030204" pitchFamily="34" charset="0"/>
              <a:ea typeface="方正卡通简体"/>
            </a:endParaRPr>
          </a:p>
        </p:txBody>
      </p:sp>
      <p:sp>
        <p:nvSpPr>
          <p:cNvPr id="4" name="矩形 3"/>
          <p:cNvSpPr/>
          <p:nvPr/>
        </p:nvSpPr>
        <p:spPr>
          <a:xfrm>
            <a:off x="33040" y="2500536"/>
            <a:ext cx="12806064" cy="763414"/>
          </a:xfrm>
          <a:prstGeom prst="rect">
            <a:avLst/>
          </a:prstGeom>
        </p:spPr>
        <p:txBody>
          <a:bodyPr wrap="square">
            <a:spAutoFit/>
          </a:bodyPr>
          <a:lstStyle/>
          <a:p>
            <a:pPr indent="177800" algn="just">
              <a:lnSpc>
                <a:spcPct val="157000"/>
              </a:lnSpc>
              <a:spcBef>
                <a:spcPts val="600"/>
              </a:spcBef>
              <a:spcAft>
                <a:spcPts val="600"/>
              </a:spcAft>
            </a:pPr>
            <a:endParaRPr lang="en-US" altLang="zh-CN" sz="3200" b="1" kern="100" dirty="0" smtClean="0">
              <a:latin typeface="Times" panose="02020603050405020304" pitchFamily="18" charset="0"/>
              <a:ea typeface="方正魏碑_GBK"/>
              <a:cs typeface="Times New Roman" panose="02020603050405020304" pitchFamily="18" charset="0"/>
            </a:endParaRPr>
          </a:p>
        </p:txBody>
      </p:sp>
      <p:sp>
        <p:nvSpPr>
          <p:cNvPr id="5" name="矩形 4"/>
          <p:cNvSpPr/>
          <p:nvPr/>
        </p:nvSpPr>
        <p:spPr>
          <a:xfrm>
            <a:off x="405130" y="772795"/>
            <a:ext cx="12163425" cy="8032115"/>
          </a:xfrm>
          <a:prstGeom prst="rect">
            <a:avLst/>
          </a:prstGeom>
        </p:spPr>
        <p:txBody>
          <a:bodyPr wrap="square">
            <a:spAutoFit/>
          </a:bodyPr>
          <a:lstStyle/>
          <a:p>
            <a:pPr marL="0" lvl="0" indent="0" algn="ctr" latinLnBrk="0">
              <a:lnSpc>
                <a:spcPct val="150000"/>
              </a:lnSpc>
              <a:spcBef>
                <a:spcPts val="0"/>
              </a:spcBef>
              <a:spcAft>
                <a:spcPts val="0"/>
              </a:spcAft>
            </a:pPr>
            <a:r>
              <a:rPr lang="zh-CN" altLang="zh-CN" sz="2800" b="1" kern="100" dirty="0">
                <a:solidFill>
                  <a:schemeClr val="tx1"/>
                </a:solidFill>
                <a:latin typeface="宋体" panose="02010600030101010101" pitchFamily="2" charset="-122"/>
                <a:ea typeface="宋体" panose="02010600030101010101" pitchFamily="2" charset="-122"/>
                <a:cs typeface="宋体" panose="02010600030101010101" pitchFamily="2" charset="-122"/>
              </a:rPr>
              <a:t>第二节　心理评估</a:t>
            </a:r>
          </a:p>
          <a:p>
            <a:pPr marL="0" lvl="0" indent="0" algn="just" latinLnBrk="0">
              <a:lnSpc>
                <a:spcPct val="150000"/>
              </a:lnSpc>
              <a:spcBef>
                <a:spcPts val="0"/>
              </a:spcBef>
              <a:spcAft>
                <a:spcPts val="0"/>
              </a:spcAft>
            </a:pPr>
            <a:r>
              <a:rPr lang="zh-CN" sz="2800" b="1" kern="100" dirty="0">
                <a:solidFill>
                  <a:schemeClr val="tx1"/>
                </a:solidFill>
                <a:latin typeface="宋体" panose="02010600030101010101" pitchFamily="2" charset="-122"/>
                <a:ea typeface="宋体" panose="02010600030101010101" pitchFamily="2" charset="-122"/>
                <a:cs typeface="宋体" panose="02010600030101010101" pitchFamily="2" charset="-122"/>
              </a:rPr>
              <a:t>四、评估性会谈</a:t>
            </a:r>
          </a:p>
          <a:p>
            <a:pPr marL="0" lvl="0" indent="0" algn="just" latinLnBrk="0">
              <a:lnSpc>
                <a:spcPct val="150000"/>
              </a:lnSpc>
              <a:spcBef>
                <a:spcPts val="0"/>
              </a:spcBef>
              <a:spcAft>
                <a:spcPts val="0"/>
              </a:spcAft>
            </a:pPr>
            <a:r>
              <a:rPr lang="zh-CN" sz="2400" kern="100" dirty="0">
                <a:solidFill>
                  <a:schemeClr val="tx1"/>
                </a:solidFill>
                <a:latin typeface="宋体" panose="02010600030101010101" pitchFamily="2" charset="-122"/>
                <a:ea typeface="宋体" panose="02010600030101010101" pitchFamily="2" charset="-122"/>
                <a:cs typeface="宋体" panose="02010600030101010101" pitchFamily="2" charset="-122"/>
              </a:rPr>
              <a:t>   </a:t>
            </a:r>
            <a:r>
              <a:rPr lang="zh-CN" sz="2400" b="1" kern="100" dirty="0">
                <a:solidFill>
                  <a:schemeClr val="tx1"/>
                </a:solidFill>
                <a:latin typeface="宋体" panose="02010600030101010101" pitchFamily="2" charset="-122"/>
                <a:ea typeface="宋体" panose="02010600030101010101" pitchFamily="2" charset="-122"/>
                <a:cs typeface="宋体" panose="02010600030101010101" pitchFamily="2" charset="-122"/>
              </a:rPr>
              <a:t> (二)会谈的技术</a:t>
            </a:r>
          </a:p>
          <a:p>
            <a:pPr marL="0" lvl="0" indent="0" algn="just" latinLnBrk="0">
              <a:lnSpc>
                <a:spcPct val="150000"/>
              </a:lnSpc>
              <a:spcBef>
                <a:spcPts val="0"/>
              </a:spcBef>
              <a:spcAft>
                <a:spcPts val="0"/>
              </a:spcAft>
            </a:pPr>
            <a:r>
              <a:rPr lang="zh-CN" sz="2400" kern="100" dirty="0">
                <a:solidFill>
                  <a:schemeClr val="tx1"/>
                </a:solidFill>
                <a:latin typeface="宋体" panose="02010600030101010101" pitchFamily="2" charset="-122"/>
                <a:ea typeface="宋体" panose="02010600030101010101" pitchFamily="2" charset="-122"/>
                <a:cs typeface="宋体" panose="02010600030101010101" pitchFamily="2" charset="-122"/>
              </a:rPr>
              <a:t>   </a:t>
            </a:r>
            <a:r>
              <a:rPr lang="zh-CN" sz="2400" b="1" kern="100" dirty="0">
                <a:solidFill>
                  <a:schemeClr val="tx1"/>
                </a:solidFill>
                <a:latin typeface="宋体" panose="02010600030101010101" pitchFamily="2" charset="-122"/>
                <a:ea typeface="宋体" panose="02010600030101010101" pitchFamily="2" charset="-122"/>
                <a:cs typeface="宋体" panose="02010600030101010101" pitchFamily="2" charset="-122"/>
              </a:rPr>
              <a:t> 3．询问</a:t>
            </a:r>
          </a:p>
          <a:p>
            <a:pPr marL="0" lvl="0" indent="0" algn="just" latinLnBrk="0">
              <a:lnSpc>
                <a:spcPct val="150000"/>
              </a:lnSpc>
              <a:spcBef>
                <a:spcPts val="0"/>
              </a:spcBef>
              <a:spcAft>
                <a:spcPts val="0"/>
              </a:spcAft>
            </a:pPr>
            <a:r>
              <a:rPr lang="zh-CN" sz="2400" kern="100" dirty="0">
                <a:solidFill>
                  <a:schemeClr val="tx1"/>
                </a:solidFill>
                <a:latin typeface="宋体" panose="02010600030101010101" pitchFamily="2" charset="-122"/>
                <a:ea typeface="宋体" panose="02010600030101010101" pitchFamily="2" charset="-122"/>
                <a:cs typeface="宋体" panose="02010600030101010101" pitchFamily="2" charset="-122"/>
              </a:rPr>
              <a:t>    不要提过多的问题，少提封闭式的问题，多提开放式问题，不但要问事实，还要问看法与感受。</a:t>
            </a:r>
          </a:p>
          <a:p>
            <a:pPr marL="0" lvl="0" indent="0" algn="just" latinLnBrk="0">
              <a:lnSpc>
                <a:spcPct val="150000"/>
              </a:lnSpc>
              <a:spcBef>
                <a:spcPts val="0"/>
              </a:spcBef>
              <a:spcAft>
                <a:spcPts val="0"/>
              </a:spcAft>
            </a:pPr>
            <a:r>
              <a:rPr lang="zh-CN" sz="2400" kern="100" dirty="0">
                <a:solidFill>
                  <a:schemeClr val="tx1"/>
                </a:solidFill>
                <a:latin typeface="宋体" panose="02010600030101010101" pitchFamily="2" charset="-122"/>
                <a:ea typeface="宋体" panose="02010600030101010101" pitchFamily="2" charset="-122"/>
                <a:cs typeface="宋体" panose="02010600030101010101" pitchFamily="2" charset="-122"/>
              </a:rPr>
              <a:t>   </a:t>
            </a:r>
            <a:r>
              <a:rPr lang="zh-CN" sz="2400" b="1" kern="100" dirty="0">
                <a:solidFill>
                  <a:schemeClr val="tx1"/>
                </a:solidFill>
                <a:latin typeface="宋体" panose="02010600030101010101" pitchFamily="2" charset="-122"/>
                <a:ea typeface="宋体" panose="02010600030101010101" pitchFamily="2" charset="-122"/>
                <a:cs typeface="宋体" panose="02010600030101010101" pitchFamily="2" charset="-122"/>
              </a:rPr>
              <a:t> 4．反映</a:t>
            </a:r>
          </a:p>
          <a:p>
            <a:pPr marL="0" lvl="0" indent="0" algn="just" latinLnBrk="0">
              <a:lnSpc>
                <a:spcPct val="150000"/>
              </a:lnSpc>
              <a:spcBef>
                <a:spcPts val="0"/>
              </a:spcBef>
              <a:spcAft>
                <a:spcPts val="0"/>
              </a:spcAft>
            </a:pPr>
            <a:r>
              <a:rPr lang="zh-CN" sz="2400" kern="100" dirty="0">
                <a:solidFill>
                  <a:schemeClr val="tx1"/>
                </a:solidFill>
                <a:latin typeface="宋体" panose="02010600030101010101" pitchFamily="2" charset="-122"/>
                <a:ea typeface="宋体" panose="02010600030101010101" pitchFamily="2" charset="-122"/>
                <a:cs typeface="宋体" panose="02010600030101010101" pitchFamily="2" charset="-122"/>
              </a:rPr>
              <a:t>    反映就是辅导教师将受辅导学生表达出的思想、观念或流露出的情绪，加以综合整理，用自己的语言再表达出来。以协助学生更好地了解自己。</a:t>
            </a:r>
          </a:p>
          <a:p>
            <a:pPr marL="0" lvl="0" indent="0" algn="just" latinLnBrk="0">
              <a:lnSpc>
                <a:spcPct val="150000"/>
              </a:lnSpc>
              <a:spcBef>
                <a:spcPts val="0"/>
              </a:spcBef>
              <a:spcAft>
                <a:spcPts val="0"/>
              </a:spcAft>
            </a:pPr>
            <a:r>
              <a:rPr lang="zh-CN" sz="2400" kern="100" dirty="0">
                <a:solidFill>
                  <a:schemeClr val="tx1"/>
                </a:solidFill>
                <a:latin typeface="宋体" panose="02010600030101010101" pitchFamily="2" charset="-122"/>
                <a:ea typeface="宋体" panose="02010600030101010101" pitchFamily="2" charset="-122"/>
                <a:cs typeface="宋体" panose="02010600030101010101" pitchFamily="2" charset="-122"/>
              </a:rPr>
              <a:t>    </a:t>
            </a:r>
            <a:r>
              <a:rPr lang="zh-CN" sz="2400" b="1" kern="100" dirty="0">
                <a:solidFill>
                  <a:schemeClr val="tx1"/>
                </a:solidFill>
                <a:latin typeface="宋体" panose="02010600030101010101" pitchFamily="2" charset="-122"/>
                <a:ea typeface="宋体" panose="02010600030101010101" pitchFamily="2" charset="-122"/>
                <a:cs typeface="宋体" panose="02010600030101010101" pitchFamily="2" charset="-122"/>
              </a:rPr>
              <a:t>5．澄清</a:t>
            </a:r>
          </a:p>
          <a:p>
            <a:pPr marL="0" lvl="0" indent="0" algn="just" latinLnBrk="0">
              <a:lnSpc>
                <a:spcPct val="150000"/>
              </a:lnSpc>
              <a:spcBef>
                <a:spcPts val="0"/>
              </a:spcBef>
              <a:spcAft>
                <a:spcPts val="0"/>
              </a:spcAft>
            </a:pPr>
            <a:r>
              <a:rPr lang="zh-CN" sz="2400" kern="100" dirty="0">
                <a:solidFill>
                  <a:schemeClr val="tx1"/>
                </a:solidFill>
                <a:latin typeface="宋体" panose="02010600030101010101" pitchFamily="2" charset="-122"/>
                <a:ea typeface="宋体" panose="02010600030101010101" pitchFamily="2" charset="-122"/>
                <a:cs typeface="宋体" panose="02010600030101010101" pitchFamily="2" charset="-122"/>
              </a:rPr>
              <a:t>    辅导教师可把当事人的不连贯的、模糊的、隐含的想法与感受说出来，帮助对方在混乱的思想中理出眉目。</a:t>
            </a:r>
          </a:p>
          <a:p>
            <a:pPr marL="0" lvl="0" indent="0" algn="just" latinLnBrk="0">
              <a:lnSpc>
                <a:spcPct val="150000"/>
              </a:lnSpc>
              <a:spcBef>
                <a:spcPts val="0"/>
              </a:spcBef>
              <a:spcAft>
                <a:spcPts val="0"/>
              </a:spcAft>
            </a:pPr>
            <a:r>
              <a:rPr lang="zh-CN" sz="2400" kern="100" dirty="0">
                <a:solidFill>
                  <a:schemeClr val="tx1"/>
                </a:solidFill>
                <a:latin typeface="宋体" panose="02010600030101010101" pitchFamily="2" charset="-122"/>
                <a:ea typeface="宋体" panose="02010600030101010101" pitchFamily="2" charset="-122"/>
                <a:cs typeface="宋体" panose="02010600030101010101" pitchFamily="2" charset="-122"/>
              </a:rPr>
              <a:t>    </a:t>
            </a:r>
            <a:r>
              <a:rPr lang="zh-CN" sz="2400" b="1" kern="100" dirty="0">
                <a:solidFill>
                  <a:schemeClr val="tx1"/>
                </a:solidFill>
                <a:latin typeface="宋体" panose="02010600030101010101" pitchFamily="2" charset="-122"/>
                <a:ea typeface="宋体" panose="02010600030101010101" pitchFamily="2" charset="-122"/>
                <a:cs typeface="宋体" panose="02010600030101010101" pitchFamily="2" charset="-122"/>
              </a:rPr>
              <a:t>6．面质</a:t>
            </a:r>
          </a:p>
          <a:p>
            <a:pPr marL="0" lvl="0" indent="0" algn="just" latinLnBrk="0">
              <a:lnSpc>
                <a:spcPct val="150000"/>
              </a:lnSpc>
              <a:spcBef>
                <a:spcPts val="0"/>
              </a:spcBef>
              <a:spcAft>
                <a:spcPts val="0"/>
              </a:spcAft>
            </a:pPr>
            <a:r>
              <a:rPr lang="zh-CN" sz="2400" kern="100" dirty="0">
                <a:solidFill>
                  <a:schemeClr val="tx1"/>
                </a:solidFill>
                <a:latin typeface="宋体" panose="02010600030101010101" pitchFamily="2" charset="-122"/>
                <a:ea typeface="宋体" panose="02010600030101010101" pitchFamily="2" charset="-122"/>
                <a:cs typeface="宋体" panose="02010600030101010101" pitchFamily="2" charset="-122"/>
              </a:rPr>
              <a:t>    会谈中向受访者提问，以协助当事人弄清自己的真实感受。</a:t>
            </a:r>
          </a:p>
        </p:txBody>
      </p:sp>
    </p:spTree>
  </p:cSld>
  <p:clrMapOvr>
    <a:masterClrMapping/>
  </p:clrMapOvr>
  <p:transition spd="med"/>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357837" y="700336"/>
            <a:ext cx="5233035" cy="822325"/>
          </a:xfrm>
          <a:prstGeom prst="rect">
            <a:avLst/>
          </a:prstGeom>
        </p:spPr>
        <p:txBody>
          <a:bodyPr wrap="none">
            <a:spAutoFit/>
          </a:bodyPr>
          <a:lstStyle/>
          <a:p>
            <a:pPr algn="ctr">
              <a:lnSpc>
                <a:spcPct val="132000"/>
              </a:lnSpc>
              <a:spcBef>
                <a:spcPts val="1200"/>
              </a:spcBef>
              <a:spcAft>
                <a:spcPts val="320"/>
              </a:spcAft>
            </a:pPr>
            <a:r>
              <a:rPr lang="zh-CN" altLang="zh-CN" b="1" kern="100" dirty="0">
                <a:latin typeface="Cambria" panose="02040503050406030204" pitchFamily="18" charset="0"/>
                <a:ea typeface="方正粗倩简体"/>
                <a:cs typeface="Times New Roman" panose="02020603050405020304" pitchFamily="18" charset="0"/>
              </a:rPr>
              <a:t>第三节　学生的心理辅导</a:t>
            </a:r>
            <a:endParaRPr lang="zh-CN" altLang="zh-CN" b="1" kern="100" dirty="0">
              <a:effectLst/>
              <a:latin typeface="Cambria" panose="02040503050406030204" pitchFamily="18" charset="0"/>
              <a:ea typeface="方正粗倩简体"/>
              <a:cs typeface="Times New Roman" panose="02020603050405020304" pitchFamily="18" charset="0"/>
            </a:endParaRPr>
          </a:p>
        </p:txBody>
      </p:sp>
      <p:sp>
        <p:nvSpPr>
          <p:cNvPr id="7" name="矩形 6"/>
          <p:cNvSpPr/>
          <p:nvPr/>
        </p:nvSpPr>
        <p:spPr>
          <a:xfrm>
            <a:off x="309712" y="1708448"/>
            <a:ext cx="12311689" cy="7122463"/>
          </a:xfrm>
          <a:prstGeom prst="rect">
            <a:avLst/>
          </a:prstGeom>
        </p:spPr>
        <p:txBody>
          <a:bodyPr wrap="square">
            <a:spAutoFit/>
          </a:bodyPr>
          <a:lstStyle/>
          <a:p>
            <a:pPr lvl="0" indent="203200" algn="just">
              <a:lnSpc>
                <a:spcPct val="150000"/>
              </a:lnSpc>
              <a:spcBef>
                <a:spcPts val="1300"/>
              </a:spcBef>
              <a:spcAft>
                <a:spcPts val="1300"/>
              </a:spcAft>
            </a:pPr>
            <a:r>
              <a:rPr lang="zh-CN" altLang="zh-CN" sz="3200" b="1" kern="100" dirty="0">
                <a:latin typeface="Calibri" panose="020F0502020204030204" pitchFamily="34" charset="0"/>
                <a:ea typeface="方正卡通简体"/>
              </a:rPr>
              <a:t>一、心理辅导及其目标</a:t>
            </a:r>
          </a:p>
          <a:p>
            <a:pPr lvl="0" indent="177800" algn="just">
              <a:lnSpc>
                <a:spcPct val="150000"/>
              </a:lnSpc>
              <a:spcBef>
                <a:spcPts val="600"/>
              </a:spcBef>
              <a:spcAft>
                <a:spcPts val="600"/>
              </a:spcAft>
            </a:pPr>
            <a:r>
              <a:rPr lang="zh-CN" altLang="zh-CN" sz="2800" b="1" kern="100" dirty="0" smtClean="0">
                <a:latin typeface="Times" panose="02020603050405020304" pitchFamily="18" charset="0"/>
                <a:ea typeface="方正魏碑_GBK"/>
                <a:cs typeface="Times New Roman" panose="02020603050405020304" pitchFamily="18" charset="0"/>
              </a:rPr>
              <a:t>（</a:t>
            </a:r>
            <a:r>
              <a:rPr lang="zh-CN" altLang="zh-CN" sz="2800" b="1" kern="100" dirty="0">
                <a:latin typeface="Times" panose="02020603050405020304" pitchFamily="18" charset="0"/>
                <a:ea typeface="方正魏碑_GBK"/>
                <a:cs typeface="Times New Roman" panose="02020603050405020304" pitchFamily="18" charset="0"/>
              </a:rPr>
              <a:t>一）心理辅导的概念</a:t>
            </a:r>
          </a:p>
          <a:p>
            <a:pPr lvl="0" indent="266700" algn="just">
              <a:lnSpc>
                <a:spcPct val="150000"/>
              </a:lnSpc>
              <a:spcAft>
                <a:spcPts val="0"/>
              </a:spcAft>
            </a:pPr>
            <a:r>
              <a:rPr lang="en-US" altLang="zh-CN" sz="2800" kern="100" dirty="0" smtClean="0">
                <a:latin typeface="Calibri" panose="020F0502020204030204" pitchFamily="34" charset="0"/>
                <a:ea typeface="宋体" panose="02010600030101010101" pitchFamily="2" charset="-122"/>
                <a:cs typeface="Times New Roman" panose="02020603050405020304" pitchFamily="18" charset="0"/>
              </a:rPr>
              <a:t>  </a:t>
            </a:r>
            <a:r>
              <a:rPr lang="zh-CN" altLang="zh-CN" sz="2800" kern="100" dirty="0" smtClean="0">
                <a:latin typeface="Calibri" panose="020F0502020204030204" pitchFamily="34" charset="0"/>
                <a:ea typeface="宋体" panose="02010600030101010101" pitchFamily="2" charset="-122"/>
                <a:cs typeface="Times New Roman" panose="02020603050405020304" pitchFamily="18" charset="0"/>
              </a:rPr>
              <a:t>指</a:t>
            </a:r>
            <a:r>
              <a:rPr lang="zh-CN" altLang="zh-CN" sz="2800" kern="100" dirty="0">
                <a:latin typeface="Calibri" panose="020F0502020204030204" pitchFamily="34" charset="0"/>
                <a:ea typeface="宋体" panose="02010600030101010101" pitchFamily="2" charset="-122"/>
                <a:cs typeface="Times New Roman" panose="02020603050405020304" pitchFamily="18" charset="0"/>
              </a:rPr>
              <a:t>在一种新型的建设性的人际关系中，学校辅导教师运用其专业知识和技能，给学生以合乎其需要的协助与服务，帮助学生正确地认识自己，认识环境，依据自身条件，确立有益于社会进步与个人发展的生活目标，克服成长中的障碍，增强与维持学生心理健康，使其在学习、工作与人际关系各个方面做出良好适应。</a:t>
            </a:r>
          </a:p>
          <a:p>
            <a:pPr lvl="0" indent="177800" algn="just">
              <a:lnSpc>
                <a:spcPct val="150000"/>
              </a:lnSpc>
              <a:spcBef>
                <a:spcPts val="600"/>
              </a:spcBef>
              <a:spcAft>
                <a:spcPts val="600"/>
              </a:spcAft>
            </a:pPr>
            <a:r>
              <a:rPr lang="zh-CN" altLang="zh-CN" sz="2800" b="1" kern="100" dirty="0" smtClean="0">
                <a:latin typeface="Times" panose="02020603050405020304" pitchFamily="18" charset="0"/>
                <a:ea typeface="方正魏碑_GBK"/>
                <a:cs typeface="Times New Roman" panose="02020603050405020304" pitchFamily="18" charset="0"/>
              </a:rPr>
              <a:t>（</a:t>
            </a:r>
            <a:r>
              <a:rPr lang="zh-CN" altLang="zh-CN" sz="2800" b="1" kern="100" dirty="0">
                <a:latin typeface="Times" panose="02020603050405020304" pitchFamily="18" charset="0"/>
                <a:ea typeface="方正魏碑_GBK"/>
                <a:cs typeface="Times New Roman" panose="02020603050405020304" pitchFamily="18" charset="0"/>
              </a:rPr>
              <a:t>二）学校心理辅导的目标</a:t>
            </a:r>
          </a:p>
          <a:p>
            <a:pPr>
              <a:lnSpc>
                <a:spcPct val="150000"/>
              </a:lnSpc>
            </a:pPr>
            <a:r>
              <a:rPr lang="en-US" altLang="zh-CN" sz="2800" dirty="0" smtClean="0">
                <a:solidFill>
                  <a:srgbClr val="FF0000"/>
                </a:solidFill>
                <a:latin typeface="Calibri" panose="020F0502020204030204" pitchFamily="34" charset="0"/>
                <a:ea typeface="宋体" panose="02010600030101010101" pitchFamily="2" charset="-122"/>
                <a:cs typeface="Times New Roman" panose="02020603050405020304" pitchFamily="18" charset="0"/>
              </a:rPr>
              <a:t>     </a:t>
            </a:r>
            <a:r>
              <a:rPr lang="zh-CN" altLang="zh-CN" sz="2800" dirty="0" smtClean="0">
                <a:solidFill>
                  <a:srgbClr val="FF0000"/>
                </a:solidFill>
                <a:latin typeface="Calibri" panose="020F0502020204030204" pitchFamily="34" charset="0"/>
                <a:ea typeface="宋体" panose="02010600030101010101" pitchFamily="2" charset="-122"/>
                <a:cs typeface="Times New Roman" panose="02020603050405020304" pitchFamily="18" charset="0"/>
              </a:rPr>
              <a:t>一</a:t>
            </a:r>
            <a:r>
              <a:rPr lang="zh-CN" altLang="zh-CN" sz="2800" dirty="0">
                <a:solidFill>
                  <a:srgbClr val="FF0000"/>
                </a:solidFill>
                <a:latin typeface="Calibri" panose="020F0502020204030204" pitchFamily="34" charset="0"/>
                <a:ea typeface="宋体" panose="02010600030101010101" pitchFamily="2" charset="-122"/>
                <a:cs typeface="Times New Roman" panose="02020603050405020304" pitchFamily="18" charset="0"/>
              </a:rPr>
              <a:t>是学会调适</a:t>
            </a:r>
            <a:r>
              <a:rPr lang="zh-CN" altLang="zh-CN" sz="2800" dirty="0" smtClean="0">
                <a:solidFill>
                  <a:srgbClr val="FF0000"/>
                </a:solidFill>
                <a:latin typeface="Calibri" panose="020F0502020204030204" pitchFamily="34" charset="0"/>
                <a:ea typeface="宋体" panose="02010600030101010101" pitchFamily="2" charset="-122"/>
                <a:cs typeface="Times New Roman" panose="02020603050405020304" pitchFamily="18" charset="0"/>
              </a:rPr>
              <a:t>，</a:t>
            </a:r>
            <a:r>
              <a:rPr lang="zh-CN" altLang="en-US" sz="2800" dirty="0" smtClean="0">
                <a:solidFill>
                  <a:srgbClr val="FF0000"/>
                </a:solidFill>
                <a:latin typeface="Calibri" panose="020F0502020204030204" pitchFamily="34" charset="0"/>
                <a:ea typeface="宋体" panose="02010600030101010101" pitchFamily="2" charset="-122"/>
                <a:cs typeface="Times New Roman" panose="02020603050405020304" pitchFamily="18" charset="0"/>
              </a:rPr>
              <a:t>（基本目标）</a:t>
            </a:r>
            <a:r>
              <a:rPr lang="en-US" altLang="zh-CN" sz="2800" dirty="0" smtClean="0">
                <a:solidFill>
                  <a:srgbClr val="FF0000"/>
                </a:solidFill>
                <a:latin typeface="Calibri" panose="020F0502020204030204" pitchFamily="34" charset="0"/>
                <a:ea typeface="宋体" panose="02010600030101010101" pitchFamily="2" charset="-122"/>
                <a:cs typeface="Times New Roman" panose="02020603050405020304" pitchFamily="18" charset="0"/>
              </a:rPr>
              <a:t>—</a:t>
            </a:r>
            <a:r>
              <a:rPr lang="zh-CN" altLang="en-US" sz="2800" dirty="0" smtClean="0">
                <a:solidFill>
                  <a:srgbClr val="FF0000"/>
                </a:solidFill>
                <a:latin typeface="Calibri" panose="020F0502020204030204" pitchFamily="34" charset="0"/>
                <a:ea typeface="宋体" panose="02010600030101010101" pitchFamily="2" charset="-122"/>
                <a:cs typeface="Times New Roman" panose="02020603050405020304" pitchFamily="18" charset="0"/>
              </a:rPr>
              <a:t>调适性辅导</a:t>
            </a:r>
            <a:r>
              <a:rPr lang="zh-CN" altLang="zh-CN" sz="2800" dirty="0" smtClean="0">
                <a:solidFill>
                  <a:srgbClr val="FF0000"/>
                </a:solidFill>
                <a:latin typeface="Calibri" panose="020F0502020204030204" pitchFamily="34" charset="0"/>
                <a:ea typeface="宋体" panose="02010600030101010101" pitchFamily="2" charset="-122"/>
                <a:cs typeface="Times New Roman" panose="02020603050405020304" pitchFamily="18" charset="0"/>
              </a:rPr>
              <a:t>；</a:t>
            </a:r>
            <a:endParaRPr lang="en-US" altLang="zh-CN" sz="2800" dirty="0" smtClean="0">
              <a:solidFill>
                <a:srgbClr val="FF0000"/>
              </a:solidFill>
              <a:latin typeface="Calibri" panose="020F0502020204030204" pitchFamily="34" charset="0"/>
              <a:ea typeface="宋体" panose="02010600030101010101" pitchFamily="2" charset="-122"/>
              <a:cs typeface="Times New Roman" panose="02020603050405020304" pitchFamily="18" charset="0"/>
            </a:endParaRPr>
          </a:p>
          <a:p>
            <a:pPr>
              <a:lnSpc>
                <a:spcPct val="150000"/>
              </a:lnSpc>
            </a:pPr>
            <a:r>
              <a:rPr lang="en-US" altLang="zh-CN" sz="2800" dirty="0">
                <a:solidFill>
                  <a:srgbClr val="FF0000"/>
                </a:solidFill>
                <a:latin typeface="Calibri" panose="020F0502020204030204" pitchFamily="34" charset="0"/>
                <a:ea typeface="宋体" panose="02010600030101010101" pitchFamily="2" charset="-122"/>
                <a:cs typeface="Times New Roman" panose="02020603050405020304" pitchFamily="18" charset="0"/>
              </a:rPr>
              <a:t> </a:t>
            </a:r>
            <a:r>
              <a:rPr lang="en-US" altLang="zh-CN" sz="2800" dirty="0" smtClean="0">
                <a:solidFill>
                  <a:srgbClr val="FF0000"/>
                </a:solidFill>
                <a:latin typeface="Calibri" panose="020F0502020204030204" pitchFamily="34" charset="0"/>
                <a:ea typeface="宋体" panose="02010600030101010101" pitchFamily="2" charset="-122"/>
                <a:cs typeface="Times New Roman" panose="02020603050405020304" pitchFamily="18" charset="0"/>
              </a:rPr>
              <a:t>    </a:t>
            </a:r>
            <a:r>
              <a:rPr lang="zh-CN" altLang="zh-CN" sz="2800" dirty="0" smtClean="0">
                <a:solidFill>
                  <a:srgbClr val="FF0000"/>
                </a:solidFill>
                <a:latin typeface="Calibri" panose="020F0502020204030204" pitchFamily="34" charset="0"/>
                <a:ea typeface="宋体" panose="02010600030101010101" pitchFamily="2" charset="-122"/>
                <a:cs typeface="Times New Roman" panose="02020603050405020304" pitchFamily="18" charset="0"/>
              </a:rPr>
              <a:t>二</a:t>
            </a:r>
            <a:r>
              <a:rPr lang="zh-CN" altLang="zh-CN" sz="2800" dirty="0">
                <a:solidFill>
                  <a:srgbClr val="FF0000"/>
                </a:solidFill>
                <a:latin typeface="Calibri" panose="020F0502020204030204" pitchFamily="34" charset="0"/>
                <a:ea typeface="宋体" panose="02010600030101010101" pitchFamily="2" charset="-122"/>
                <a:cs typeface="Times New Roman" panose="02020603050405020304" pitchFamily="18" charset="0"/>
              </a:rPr>
              <a:t>是寻求</a:t>
            </a:r>
            <a:r>
              <a:rPr lang="zh-CN" altLang="zh-CN" sz="2800" dirty="0" smtClean="0">
                <a:solidFill>
                  <a:srgbClr val="FF0000"/>
                </a:solidFill>
                <a:latin typeface="Calibri" panose="020F0502020204030204" pitchFamily="34" charset="0"/>
                <a:ea typeface="宋体" panose="02010600030101010101" pitchFamily="2" charset="-122"/>
                <a:cs typeface="Times New Roman" panose="02020603050405020304" pitchFamily="18" charset="0"/>
              </a:rPr>
              <a:t>发展</a:t>
            </a:r>
            <a:r>
              <a:rPr lang="zh-CN" altLang="en-US" sz="2800" dirty="0" smtClean="0">
                <a:solidFill>
                  <a:srgbClr val="FF0000"/>
                </a:solidFill>
                <a:latin typeface="Calibri" panose="020F0502020204030204" pitchFamily="34" charset="0"/>
                <a:ea typeface="宋体" panose="02010600030101010101" pitchFamily="2" charset="-122"/>
                <a:cs typeface="Times New Roman" panose="02020603050405020304" pitchFamily="18" charset="0"/>
              </a:rPr>
              <a:t>，（高级目标）</a:t>
            </a:r>
            <a:r>
              <a:rPr lang="en-US" altLang="zh-CN" sz="2800" dirty="0" smtClean="0">
                <a:solidFill>
                  <a:srgbClr val="FF0000"/>
                </a:solidFill>
                <a:latin typeface="Calibri" panose="020F0502020204030204" pitchFamily="34" charset="0"/>
                <a:ea typeface="宋体" panose="02010600030101010101" pitchFamily="2" charset="-122"/>
                <a:cs typeface="Times New Roman" panose="02020603050405020304" pitchFamily="18" charset="0"/>
              </a:rPr>
              <a:t>—</a:t>
            </a:r>
            <a:r>
              <a:rPr lang="zh-CN" altLang="en-US" sz="2800" dirty="0" smtClean="0">
                <a:solidFill>
                  <a:srgbClr val="FF0000"/>
                </a:solidFill>
                <a:latin typeface="Calibri" panose="020F0502020204030204" pitchFamily="34" charset="0"/>
                <a:ea typeface="宋体" panose="02010600030101010101" pitchFamily="2" charset="-122"/>
                <a:cs typeface="Times New Roman" panose="02020603050405020304" pitchFamily="18" charset="0"/>
              </a:rPr>
              <a:t>发展性辅导</a:t>
            </a:r>
            <a:r>
              <a:rPr lang="zh-CN" altLang="zh-CN" sz="2800" dirty="0" smtClean="0">
                <a:solidFill>
                  <a:srgbClr val="FF0000"/>
                </a:solidFill>
                <a:latin typeface="Calibri" panose="020F0502020204030204" pitchFamily="34" charset="0"/>
                <a:ea typeface="宋体" panose="02010600030101010101" pitchFamily="2" charset="-122"/>
                <a:cs typeface="Times New Roman" panose="02020603050405020304" pitchFamily="18" charset="0"/>
              </a:rPr>
              <a:t>。</a:t>
            </a:r>
            <a:endParaRPr lang="zh-CN" altLang="en-US" sz="2800" dirty="0">
              <a:solidFill>
                <a:srgbClr val="FF0000"/>
              </a:solidFill>
            </a:endParaRPr>
          </a:p>
        </p:txBody>
      </p:sp>
    </p:spTree>
  </p:cSld>
  <p:clrMapOvr>
    <a:masterClrMapping/>
  </p:clrMapOvr>
  <p:transition spd="med"/>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309712" y="844352"/>
            <a:ext cx="12385376" cy="8294578"/>
          </a:xfrm>
          <a:prstGeom prst="rect">
            <a:avLst/>
          </a:prstGeom>
        </p:spPr>
        <p:txBody>
          <a:bodyPr wrap="square">
            <a:spAutoFit/>
          </a:bodyPr>
          <a:lstStyle/>
          <a:p>
            <a:pPr lvl="0" indent="177800" algn="just">
              <a:lnSpc>
                <a:spcPct val="150000"/>
              </a:lnSpc>
              <a:spcBef>
                <a:spcPts val="600"/>
              </a:spcBef>
              <a:spcAft>
                <a:spcPts val="600"/>
              </a:spcAft>
            </a:pPr>
            <a:r>
              <a:rPr lang="zh-CN" altLang="zh-CN" sz="3200" b="1" kern="100" dirty="0">
                <a:latin typeface="宋体" panose="02010600030101010101" pitchFamily="2" charset="-122"/>
                <a:ea typeface="宋体" panose="02010600030101010101" pitchFamily="2" charset="-122"/>
                <a:cs typeface="Times New Roman" panose="02020603050405020304" pitchFamily="18" charset="0"/>
              </a:rPr>
              <a:t>（三）心理辅导的原则</a:t>
            </a:r>
          </a:p>
          <a:p>
            <a:pPr indent="266700" algn="just">
              <a:lnSpc>
                <a:spcPct val="150000"/>
              </a:lnSpc>
              <a:spcAft>
                <a:spcPts val="0"/>
              </a:spcAft>
            </a:pPr>
            <a:r>
              <a:rPr lang="en-US" altLang="zh-CN" sz="3200" b="1" kern="100" dirty="0" smtClean="0">
                <a:solidFill>
                  <a:srgbClr val="FF0000"/>
                </a:solidFill>
                <a:latin typeface="宋体" panose="02010600030101010101" pitchFamily="2" charset="-122"/>
                <a:ea typeface="宋体" panose="02010600030101010101" pitchFamily="2" charset="-122"/>
                <a:cs typeface="Times New Roman" panose="02020603050405020304" pitchFamily="18" charset="0"/>
              </a:rPr>
              <a:t>1</a:t>
            </a:r>
            <a:r>
              <a:rPr lang="en-US" altLang="zh-CN" sz="3200" b="1"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a:t>
            </a:r>
            <a:r>
              <a:rPr lang="zh-CN" altLang="zh-CN" sz="3200" b="1"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面向全体学生原则</a:t>
            </a:r>
            <a:r>
              <a:rPr lang="zh-CN" altLang="zh-CN" sz="3200" b="1" kern="100" dirty="0" smtClean="0">
                <a:solidFill>
                  <a:srgbClr val="FF0000"/>
                </a:solidFill>
                <a:latin typeface="宋体" panose="02010600030101010101" pitchFamily="2" charset="-122"/>
                <a:ea typeface="宋体" panose="02010600030101010101" pitchFamily="2" charset="-122"/>
                <a:cs typeface="Times New Roman" panose="02020603050405020304" pitchFamily="18" charset="0"/>
              </a:rPr>
              <a:t>。</a:t>
            </a:r>
            <a:r>
              <a:rPr lang="zh-CN" altLang="en-US" sz="3200" kern="100" dirty="0">
                <a:latin typeface="宋体" panose="02010600030101010101" pitchFamily="2" charset="-122"/>
                <a:ea typeface="宋体" panose="02010600030101010101" pitchFamily="2" charset="-122"/>
                <a:cs typeface="Times New Roman" panose="02020603050405020304" pitchFamily="18" charset="0"/>
              </a:rPr>
              <a:t>面向全体学生、为全体学生服务的</a:t>
            </a:r>
            <a:r>
              <a:rPr lang="zh-CN" altLang="en-US" sz="3200" kern="100" dirty="0" smtClean="0">
                <a:latin typeface="宋体" panose="02010600030101010101" pitchFamily="2" charset="-122"/>
                <a:ea typeface="宋体" panose="02010600030101010101" pitchFamily="2" charset="-122"/>
                <a:cs typeface="Times New Roman" panose="02020603050405020304" pitchFamily="18" charset="0"/>
              </a:rPr>
              <a:t>，促</a:t>
            </a:r>
            <a:r>
              <a:rPr lang="zh-CN" altLang="en-US" sz="3200" kern="100" dirty="0">
                <a:latin typeface="宋体" panose="02010600030101010101" pitchFamily="2" charset="-122"/>
                <a:ea typeface="宋体" panose="02010600030101010101" pitchFamily="2" charset="-122"/>
                <a:cs typeface="Times New Roman" panose="02020603050405020304" pitchFamily="18" charset="0"/>
              </a:rPr>
              <a:t>进学生整体素质的提高和个性的和谐发</a:t>
            </a:r>
            <a:r>
              <a:rPr lang="zh-CN" altLang="en-US" sz="3200" kern="100" dirty="0" smtClean="0">
                <a:latin typeface="宋体" panose="02010600030101010101" pitchFamily="2" charset="-122"/>
                <a:ea typeface="宋体" panose="02010600030101010101" pitchFamily="2" charset="-122"/>
                <a:cs typeface="Times New Roman" panose="02020603050405020304" pitchFamily="18" charset="0"/>
              </a:rPr>
              <a:t>展</a:t>
            </a:r>
            <a:r>
              <a:rPr lang="en-US" altLang="zh-CN" sz="3200" kern="100" dirty="0" smtClean="0">
                <a:latin typeface="宋体" panose="02010600030101010101" pitchFamily="2" charset="-122"/>
                <a:ea typeface="宋体" panose="02010600030101010101" pitchFamily="2" charset="-122"/>
                <a:cs typeface="Times New Roman" panose="02020603050405020304" pitchFamily="18" charset="0"/>
              </a:rPr>
              <a:t>.</a:t>
            </a:r>
            <a:endParaRPr lang="zh-CN" altLang="zh-CN" sz="3200" kern="100" dirty="0">
              <a:latin typeface="宋体" panose="02010600030101010101" pitchFamily="2" charset="-122"/>
              <a:ea typeface="宋体" panose="02010600030101010101" pitchFamily="2" charset="-122"/>
              <a:cs typeface="Times New Roman" panose="02020603050405020304" pitchFamily="18" charset="0"/>
            </a:endParaRPr>
          </a:p>
          <a:p>
            <a:pPr indent="266700" algn="just">
              <a:lnSpc>
                <a:spcPct val="150000"/>
              </a:lnSpc>
              <a:spcAft>
                <a:spcPts val="0"/>
              </a:spcAft>
            </a:pPr>
            <a:r>
              <a:rPr lang="en-US" altLang="zh-CN" sz="3200" b="1"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2.</a:t>
            </a:r>
            <a:r>
              <a:rPr lang="zh-CN" altLang="zh-CN" sz="3200" b="1"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预防与发展相结合原则</a:t>
            </a:r>
            <a:r>
              <a:rPr lang="zh-CN" altLang="zh-CN" sz="3200" b="1" kern="100" dirty="0" smtClean="0">
                <a:solidFill>
                  <a:srgbClr val="FF0000"/>
                </a:solidFill>
                <a:latin typeface="宋体" panose="02010600030101010101" pitchFamily="2" charset="-122"/>
                <a:ea typeface="宋体" panose="02010600030101010101" pitchFamily="2" charset="-122"/>
                <a:cs typeface="Times New Roman" panose="02020603050405020304" pitchFamily="18" charset="0"/>
              </a:rPr>
              <a:t>。</a:t>
            </a:r>
            <a:r>
              <a:rPr lang="zh-CN" altLang="en-US" sz="3200" kern="100" dirty="0">
                <a:latin typeface="宋体" panose="02010600030101010101" pitchFamily="2" charset="-122"/>
                <a:ea typeface="宋体" panose="02010600030101010101" pitchFamily="2" charset="-122"/>
                <a:cs typeface="Times New Roman" panose="02020603050405020304" pitchFamily="18" charset="0"/>
              </a:rPr>
              <a:t>预防功能是初级功能，发展功能则是高级功</a:t>
            </a:r>
            <a:r>
              <a:rPr lang="zh-CN" altLang="en-US" sz="3200" kern="100" dirty="0" smtClean="0">
                <a:latin typeface="宋体" panose="02010600030101010101" pitchFamily="2" charset="-122"/>
                <a:ea typeface="宋体" panose="02010600030101010101" pitchFamily="2" charset="-122"/>
                <a:cs typeface="Times New Roman" panose="02020603050405020304" pitchFamily="18" charset="0"/>
              </a:rPr>
              <a:t>能</a:t>
            </a:r>
            <a:r>
              <a:rPr lang="zh-CN" altLang="en-US" sz="3200" kern="100" dirty="0">
                <a:latin typeface="宋体" panose="02010600030101010101" pitchFamily="2" charset="-122"/>
                <a:ea typeface="宋体" panose="02010600030101010101" pitchFamily="2" charset="-122"/>
                <a:cs typeface="Times New Roman" panose="02020603050405020304" pitchFamily="18" charset="0"/>
              </a:rPr>
              <a:t>。</a:t>
            </a:r>
            <a:endParaRPr lang="zh-CN" altLang="zh-CN" sz="3200" kern="100" dirty="0">
              <a:latin typeface="宋体" panose="02010600030101010101" pitchFamily="2" charset="-122"/>
              <a:ea typeface="宋体" panose="02010600030101010101" pitchFamily="2" charset="-122"/>
              <a:cs typeface="Times New Roman" panose="02020603050405020304" pitchFamily="18" charset="0"/>
            </a:endParaRPr>
          </a:p>
          <a:p>
            <a:pPr indent="266700" algn="just">
              <a:lnSpc>
                <a:spcPct val="150000"/>
              </a:lnSpc>
              <a:spcAft>
                <a:spcPts val="0"/>
              </a:spcAft>
            </a:pPr>
            <a:r>
              <a:rPr lang="en-US" altLang="zh-CN" sz="3200" b="1"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3.</a:t>
            </a:r>
            <a:r>
              <a:rPr lang="zh-CN" altLang="zh-CN" sz="3200" b="1"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尊重与理解学生原则</a:t>
            </a:r>
            <a:r>
              <a:rPr lang="zh-CN" altLang="zh-CN" sz="3200" b="1" kern="100" dirty="0" smtClean="0">
                <a:solidFill>
                  <a:srgbClr val="FF0000"/>
                </a:solidFill>
                <a:latin typeface="宋体" panose="02010600030101010101" pitchFamily="2" charset="-122"/>
                <a:ea typeface="宋体" panose="02010600030101010101" pitchFamily="2" charset="-122"/>
                <a:cs typeface="Times New Roman" panose="02020603050405020304" pitchFamily="18" charset="0"/>
              </a:rPr>
              <a:t>。</a:t>
            </a:r>
            <a:r>
              <a:rPr lang="zh-CN" altLang="zh-CN" sz="3200" dirty="0" smtClean="0">
                <a:latin typeface="Times New Roman" panose="02020603050405020304" pitchFamily="18" charset="0"/>
                <a:ea typeface="宋体" panose="02010600030101010101" pitchFamily="2" charset="-122"/>
                <a:cs typeface="Times New Roman" panose="02020603050405020304" pitchFamily="18" charset="0"/>
              </a:rPr>
              <a:t>是</a:t>
            </a:r>
            <a:r>
              <a:rPr lang="zh-CN" altLang="zh-CN" sz="3200" dirty="0">
                <a:latin typeface="Times New Roman" panose="02020603050405020304" pitchFamily="18" charset="0"/>
                <a:ea typeface="宋体" panose="02010600030101010101" pitchFamily="2" charset="-122"/>
                <a:cs typeface="Times New Roman" panose="02020603050405020304" pitchFamily="18" charset="0"/>
              </a:rPr>
              <a:t>心理辅导最基本的条</a:t>
            </a:r>
            <a:r>
              <a:rPr lang="zh-CN" altLang="zh-CN" sz="3200" dirty="0" smtClean="0">
                <a:latin typeface="Times New Roman" panose="02020603050405020304" pitchFamily="18" charset="0"/>
                <a:ea typeface="宋体" panose="02010600030101010101" pitchFamily="2" charset="-122"/>
                <a:cs typeface="Times New Roman" panose="02020603050405020304" pitchFamily="18" charset="0"/>
              </a:rPr>
              <a:t>件</a:t>
            </a:r>
            <a:r>
              <a:rPr lang="zh-CN" altLang="en-US" sz="3200" dirty="0">
                <a:latin typeface="Times New Roman" panose="02020603050405020304" pitchFamily="18" charset="0"/>
                <a:ea typeface="宋体" panose="02010600030101010101" pitchFamily="2" charset="-122"/>
                <a:cs typeface="Times New Roman" panose="02020603050405020304" pitchFamily="18" charset="0"/>
              </a:rPr>
              <a:t>。尊重学生的人格与尊严，尊重与理解学生的权</a:t>
            </a:r>
            <a:r>
              <a:rPr lang="zh-CN" altLang="en-US" sz="3200" dirty="0" smtClean="0">
                <a:latin typeface="Times New Roman" panose="02020603050405020304" pitchFamily="18" charset="0"/>
                <a:ea typeface="宋体" panose="02010600030101010101" pitchFamily="2" charset="-122"/>
                <a:cs typeface="Times New Roman" panose="02020603050405020304" pitchFamily="18" charset="0"/>
              </a:rPr>
              <a:t>利和</a:t>
            </a:r>
            <a:r>
              <a:rPr lang="zh-CN" altLang="en-US" sz="3200" dirty="0">
                <a:latin typeface="Times New Roman" panose="02020603050405020304" pitchFamily="18" charset="0"/>
                <a:ea typeface="宋体" panose="02010600030101010101" pitchFamily="2" charset="-122"/>
                <a:cs typeface="Times New Roman" panose="02020603050405020304" pitchFamily="18" charset="0"/>
              </a:rPr>
              <a:t>选择。</a:t>
            </a:r>
            <a:endParaRPr lang="zh-CN" altLang="zh-CN" sz="3200" kern="100" dirty="0">
              <a:latin typeface="宋体" panose="02010600030101010101" pitchFamily="2" charset="-122"/>
              <a:ea typeface="宋体" panose="02010600030101010101" pitchFamily="2" charset="-122"/>
              <a:cs typeface="Times New Roman" panose="02020603050405020304" pitchFamily="18" charset="0"/>
            </a:endParaRPr>
          </a:p>
          <a:p>
            <a:pPr indent="266700" algn="just">
              <a:lnSpc>
                <a:spcPct val="150000"/>
              </a:lnSpc>
              <a:spcAft>
                <a:spcPts val="0"/>
              </a:spcAft>
            </a:pPr>
            <a:r>
              <a:rPr lang="en-US" altLang="zh-CN" sz="3200" b="1"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4.</a:t>
            </a:r>
            <a:r>
              <a:rPr lang="zh-CN" altLang="zh-CN" sz="3200" b="1"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尊重学生主体性原则</a:t>
            </a:r>
            <a:r>
              <a:rPr lang="zh-CN" altLang="zh-CN" sz="3200" b="1" kern="100" dirty="0" smtClean="0">
                <a:solidFill>
                  <a:srgbClr val="FF0000"/>
                </a:solidFill>
                <a:latin typeface="宋体" panose="02010600030101010101" pitchFamily="2" charset="-122"/>
                <a:ea typeface="宋体" panose="02010600030101010101" pitchFamily="2" charset="-122"/>
                <a:cs typeface="Times New Roman" panose="02020603050405020304" pitchFamily="18" charset="0"/>
              </a:rPr>
              <a:t>。</a:t>
            </a:r>
            <a:r>
              <a:rPr lang="zh-CN" altLang="en-US" sz="3200" kern="100" dirty="0">
                <a:latin typeface="宋体" panose="02010600030101010101" pitchFamily="2" charset="-122"/>
                <a:ea typeface="宋体" panose="02010600030101010101" pitchFamily="2" charset="-122"/>
                <a:cs typeface="Times New Roman" panose="02020603050405020304" pitchFamily="18" charset="0"/>
              </a:rPr>
              <a:t>承认和尊重学生的主体地位，激发和调动学生自我心理发展的自觉性和积极</a:t>
            </a:r>
            <a:r>
              <a:rPr lang="zh-CN" altLang="en-US" sz="3200" kern="100" dirty="0" smtClean="0">
                <a:latin typeface="宋体" panose="02010600030101010101" pitchFamily="2" charset="-122"/>
                <a:ea typeface="宋体" panose="02010600030101010101" pitchFamily="2" charset="-122"/>
                <a:cs typeface="Times New Roman" panose="02020603050405020304" pitchFamily="18" charset="0"/>
              </a:rPr>
              <a:t>性。</a:t>
            </a:r>
            <a:endParaRPr lang="zh-CN" altLang="zh-CN" sz="3200" kern="100" dirty="0">
              <a:latin typeface="宋体" panose="02010600030101010101" pitchFamily="2" charset="-122"/>
              <a:ea typeface="宋体" panose="02010600030101010101" pitchFamily="2" charset="-122"/>
              <a:cs typeface="Times New Roman" panose="02020603050405020304" pitchFamily="18" charset="0"/>
            </a:endParaRPr>
          </a:p>
          <a:p>
            <a:pPr indent="266700" algn="just">
              <a:lnSpc>
                <a:spcPct val="150000"/>
              </a:lnSpc>
              <a:spcAft>
                <a:spcPts val="0"/>
              </a:spcAft>
            </a:pPr>
            <a:r>
              <a:rPr lang="en-US" altLang="zh-CN" sz="3200" b="1"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5.</a:t>
            </a:r>
            <a:r>
              <a:rPr lang="zh-CN" altLang="zh-CN" sz="3200" b="1"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个别化对待原则</a:t>
            </a:r>
            <a:r>
              <a:rPr lang="zh-CN" altLang="zh-CN" sz="3200" b="1" kern="100" dirty="0" smtClean="0">
                <a:solidFill>
                  <a:srgbClr val="FF0000"/>
                </a:solidFill>
                <a:latin typeface="宋体" panose="02010600030101010101" pitchFamily="2" charset="-122"/>
                <a:ea typeface="宋体" panose="02010600030101010101" pitchFamily="2" charset="-122"/>
                <a:cs typeface="Times New Roman" panose="02020603050405020304" pitchFamily="18" charset="0"/>
              </a:rPr>
              <a:t>。</a:t>
            </a:r>
            <a:r>
              <a:rPr lang="zh-CN" altLang="en-US" sz="3200" kern="100" dirty="0">
                <a:solidFill>
                  <a:schemeClr val="tx1"/>
                </a:solidFill>
                <a:latin typeface="宋体" panose="02010600030101010101" pitchFamily="2" charset="-122"/>
                <a:ea typeface="宋体" panose="02010600030101010101" pitchFamily="2" charset="-122"/>
                <a:cs typeface="Times New Roman" panose="02020603050405020304" pitchFamily="18" charset="0"/>
              </a:rPr>
              <a:t>因材施</a:t>
            </a:r>
            <a:r>
              <a:rPr lang="zh-CN" altLang="en-US" sz="3200" kern="100" dirty="0" smtClean="0">
                <a:solidFill>
                  <a:schemeClr val="tx1"/>
                </a:solidFill>
                <a:latin typeface="宋体" panose="02010600030101010101" pitchFamily="2" charset="-122"/>
                <a:ea typeface="宋体" panose="02010600030101010101" pitchFamily="2" charset="-122"/>
                <a:cs typeface="Times New Roman" panose="02020603050405020304" pitchFamily="18" charset="0"/>
              </a:rPr>
              <a:t>教。</a:t>
            </a:r>
            <a:endParaRPr lang="zh-CN" altLang="zh-CN" sz="3200" kern="100" dirty="0">
              <a:solidFill>
                <a:schemeClr val="tx1"/>
              </a:solidFill>
              <a:latin typeface="宋体" panose="02010600030101010101" pitchFamily="2" charset="-122"/>
              <a:ea typeface="宋体" panose="02010600030101010101" pitchFamily="2" charset="-122"/>
              <a:cs typeface="Times New Roman" panose="02020603050405020304" pitchFamily="18" charset="0"/>
            </a:endParaRPr>
          </a:p>
          <a:p>
            <a:pPr indent="266700" algn="just">
              <a:lnSpc>
                <a:spcPct val="150000"/>
              </a:lnSpc>
              <a:spcAft>
                <a:spcPts val="0"/>
              </a:spcAft>
            </a:pPr>
            <a:r>
              <a:rPr lang="en-US" altLang="zh-CN" sz="3200" b="1"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6.</a:t>
            </a:r>
            <a:r>
              <a:rPr lang="zh-CN" altLang="zh-CN" sz="3200" b="1"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整体性发展原则</a:t>
            </a:r>
            <a:r>
              <a:rPr lang="zh-CN" altLang="zh-CN" sz="3200" b="1" kern="100" dirty="0" smtClean="0">
                <a:latin typeface="宋体" panose="02010600030101010101" pitchFamily="2" charset="-122"/>
                <a:ea typeface="宋体" panose="02010600030101010101" pitchFamily="2" charset="-122"/>
                <a:cs typeface="Times New Roman" panose="02020603050405020304" pitchFamily="18" charset="0"/>
              </a:rPr>
              <a:t>。</a:t>
            </a:r>
            <a:r>
              <a:rPr lang="zh-CN" altLang="en-US" sz="3200" kern="100" dirty="0">
                <a:latin typeface="宋体" panose="02010600030101010101" pitchFamily="2" charset="-122"/>
                <a:ea typeface="宋体" panose="02010600030101010101" pitchFamily="2" charset="-122"/>
                <a:cs typeface="Times New Roman" panose="02020603050405020304" pitchFamily="18" charset="0"/>
              </a:rPr>
              <a:t>以发展的眼光看待学生的心理状</a:t>
            </a:r>
            <a:r>
              <a:rPr lang="zh-CN" altLang="en-US" sz="3200" kern="100" dirty="0" smtClean="0">
                <a:latin typeface="宋体" panose="02010600030101010101" pitchFamily="2" charset="-122"/>
                <a:ea typeface="宋体" panose="02010600030101010101" pitchFamily="2" charset="-122"/>
                <a:cs typeface="Times New Roman" panose="02020603050405020304" pitchFamily="18" charset="0"/>
              </a:rPr>
              <a:t>况。</a:t>
            </a:r>
            <a:endParaRPr lang="zh-CN" altLang="zh-CN" sz="3200" kern="100" dirty="0">
              <a:effectLst/>
              <a:latin typeface="宋体" panose="02010600030101010101" pitchFamily="2" charset="-122"/>
              <a:ea typeface="宋体" panose="02010600030101010101" pitchFamily="2" charset="-122"/>
              <a:cs typeface="Times New Roman" panose="02020603050405020304" pitchFamily="18" charset="0"/>
            </a:endParaRPr>
          </a:p>
        </p:txBody>
      </p:sp>
    </p:spTree>
  </p:cSld>
  <p:clrMapOvr>
    <a:masterClrMapping/>
  </p:clrMapOvr>
  <p:transition spd="med"/>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760" y="772344"/>
            <a:ext cx="11570040" cy="8640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720" y="772344"/>
            <a:ext cx="11892294" cy="8784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0882" y="724920"/>
            <a:ext cx="9229990" cy="883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1044417"/>
            <a:ext cx="12745416" cy="707886"/>
          </a:xfrm>
          <a:prstGeom prst="rect">
            <a:avLst/>
          </a:prstGeom>
        </p:spPr>
        <p:txBody>
          <a:bodyPr wrap="square">
            <a:spAutoFit/>
          </a:bodyPr>
          <a:lstStyle/>
          <a:p>
            <a:pPr lvl="0" indent="177800" algn="just">
              <a:spcBef>
                <a:spcPts val="600"/>
              </a:spcBef>
              <a:spcAft>
                <a:spcPts val="600"/>
              </a:spcAft>
            </a:pPr>
            <a:r>
              <a:rPr lang="zh-CN" altLang="zh-CN" sz="4000" b="1" kern="100" dirty="0">
                <a:latin typeface="Calibri" panose="020F0502020204030204" pitchFamily="34" charset="0"/>
                <a:ea typeface="方正卡通简体"/>
              </a:rPr>
              <a:t>三、学生常见的心理健康问题及其</a:t>
            </a:r>
            <a:r>
              <a:rPr lang="zh-CN" altLang="zh-CN" sz="4000" b="1" kern="100" dirty="0" smtClean="0">
                <a:latin typeface="Calibri" panose="020F0502020204030204" pitchFamily="34" charset="0"/>
                <a:ea typeface="方正卡通简体"/>
              </a:rPr>
              <a:t>干预</a:t>
            </a:r>
            <a:endParaRPr lang="en-US" altLang="zh-CN" sz="4000" b="1" kern="100" dirty="0" smtClean="0">
              <a:latin typeface="Calibri" panose="020F0502020204030204" pitchFamily="34" charset="0"/>
              <a:ea typeface="方正卡通简体"/>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125" b="64662"/>
          <a:stretch>
            <a:fillRect/>
          </a:stretch>
        </p:blipFill>
        <p:spPr bwMode="auto">
          <a:xfrm>
            <a:off x="577183" y="2447803"/>
            <a:ext cx="11757865" cy="5348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a:extLst>
              <a:ext uri="{28A0092B-C50C-407E-A947-70E740481C1C}">
                <a14:useLocalDpi xmlns:a14="http://schemas.microsoft.com/office/drawing/2010/main" val="0"/>
              </a:ext>
            </a:extLst>
          </a:blip>
          <a:srcRect b="24946"/>
          <a:stretch>
            <a:fillRect/>
          </a:stretch>
        </p:blipFill>
        <p:spPr>
          <a:xfrm>
            <a:off x="21680" y="772344"/>
            <a:ext cx="12834339" cy="8640960"/>
          </a:xfrm>
          <a:prstGeom prst="rect">
            <a:avLst/>
          </a:prstGeom>
        </p:spPr>
      </p:pic>
    </p:spTree>
  </p:cSld>
  <p:clrMapOvr>
    <a:masterClrMapping/>
  </p:clrMapOvr>
  <p:transition spd="med"/>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772344"/>
            <a:ext cx="12745416" cy="1675459"/>
          </a:xfrm>
          <a:prstGeom prst="rect">
            <a:avLst/>
          </a:prstGeom>
        </p:spPr>
        <p:txBody>
          <a:bodyPr wrap="square">
            <a:spAutoFit/>
          </a:bodyPr>
          <a:lstStyle/>
          <a:p>
            <a:pPr lvl="0" indent="177800" algn="just">
              <a:spcBef>
                <a:spcPts val="600"/>
              </a:spcBef>
              <a:spcAft>
                <a:spcPts val="600"/>
              </a:spcAft>
            </a:pPr>
            <a:r>
              <a:rPr lang="zh-CN" altLang="zh-CN" sz="3200" b="1" kern="100" dirty="0">
                <a:latin typeface="Calibri" panose="020F0502020204030204" pitchFamily="34" charset="0"/>
                <a:ea typeface="方正卡通简体"/>
              </a:rPr>
              <a:t>三、学生常见的心理健康问题及其</a:t>
            </a:r>
            <a:r>
              <a:rPr lang="zh-CN" altLang="zh-CN" sz="3200" b="1" kern="100" dirty="0" smtClean="0">
                <a:latin typeface="Calibri" panose="020F0502020204030204" pitchFamily="34" charset="0"/>
                <a:ea typeface="方正卡通简体"/>
              </a:rPr>
              <a:t>干预</a:t>
            </a:r>
            <a:endParaRPr lang="en-US" altLang="zh-CN" sz="3200" b="1" kern="100" dirty="0" smtClean="0">
              <a:latin typeface="Calibri" panose="020F0502020204030204" pitchFamily="34" charset="0"/>
              <a:ea typeface="方正卡通简体"/>
            </a:endParaRPr>
          </a:p>
          <a:p>
            <a:pPr indent="203200" algn="just">
              <a:lnSpc>
                <a:spcPct val="172000"/>
              </a:lnSpc>
              <a:spcBef>
                <a:spcPts val="1300"/>
              </a:spcBef>
              <a:spcAft>
                <a:spcPts val="1300"/>
              </a:spcAft>
            </a:pPr>
            <a:endParaRPr lang="zh-CN" altLang="zh-CN" sz="3200" b="1" kern="100" dirty="0">
              <a:effectLst/>
              <a:latin typeface="Calibri" panose="020F0502020204030204" pitchFamily="34" charset="0"/>
              <a:ea typeface="方正卡通简体"/>
            </a:endParaRPr>
          </a:p>
        </p:txBody>
      </p:sp>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753" t="35949"/>
          <a:stretch>
            <a:fillRect/>
          </a:stretch>
        </p:blipFill>
        <p:spPr bwMode="auto">
          <a:xfrm>
            <a:off x="1749872" y="1780456"/>
            <a:ext cx="8856984" cy="7273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772344"/>
            <a:ext cx="12745416" cy="1675459"/>
          </a:xfrm>
          <a:prstGeom prst="rect">
            <a:avLst/>
          </a:prstGeom>
        </p:spPr>
        <p:txBody>
          <a:bodyPr wrap="square">
            <a:spAutoFit/>
          </a:bodyPr>
          <a:lstStyle/>
          <a:p>
            <a:pPr lvl="0" indent="177800" algn="just">
              <a:spcBef>
                <a:spcPts val="600"/>
              </a:spcBef>
              <a:spcAft>
                <a:spcPts val="600"/>
              </a:spcAft>
            </a:pPr>
            <a:r>
              <a:rPr lang="zh-CN" altLang="zh-CN" sz="3200" b="1" kern="100" dirty="0">
                <a:latin typeface="Calibri" panose="020F0502020204030204" pitchFamily="34" charset="0"/>
                <a:ea typeface="方正卡通简体"/>
              </a:rPr>
              <a:t>三、学生常见的心理健康问题及其</a:t>
            </a:r>
            <a:r>
              <a:rPr lang="zh-CN" altLang="zh-CN" sz="3200" b="1" kern="100" dirty="0" smtClean="0">
                <a:latin typeface="Calibri" panose="020F0502020204030204" pitchFamily="34" charset="0"/>
                <a:ea typeface="方正卡通简体"/>
              </a:rPr>
              <a:t>干预</a:t>
            </a:r>
            <a:endParaRPr lang="en-US" altLang="zh-CN" sz="3200" b="1" kern="100" dirty="0" smtClean="0">
              <a:latin typeface="Calibri" panose="020F0502020204030204" pitchFamily="34" charset="0"/>
              <a:ea typeface="方正卡通简体"/>
            </a:endParaRPr>
          </a:p>
          <a:p>
            <a:pPr indent="203200" algn="just">
              <a:lnSpc>
                <a:spcPct val="172000"/>
              </a:lnSpc>
              <a:spcBef>
                <a:spcPts val="1300"/>
              </a:spcBef>
              <a:spcAft>
                <a:spcPts val="1300"/>
              </a:spcAft>
            </a:pPr>
            <a:endParaRPr lang="zh-CN" altLang="zh-CN" sz="3200" b="1" kern="100" dirty="0">
              <a:effectLst/>
              <a:latin typeface="Calibri" panose="020F0502020204030204" pitchFamily="34" charset="0"/>
              <a:ea typeface="方正卡通简体"/>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38290"/>
          <a:stretch>
            <a:fillRect/>
          </a:stretch>
        </p:blipFill>
        <p:spPr bwMode="auto">
          <a:xfrm>
            <a:off x="741760" y="1636440"/>
            <a:ext cx="11233248" cy="7493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772344"/>
            <a:ext cx="12745416" cy="1675459"/>
          </a:xfrm>
          <a:prstGeom prst="rect">
            <a:avLst/>
          </a:prstGeom>
        </p:spPr>
        <p:txBody>
          <a:bodyPr wrap="square">
            <a:spAutoFit/>
          </a:bodyPr>
          <a:lstStyle/>
          <a:p>
            <a:pPr indent="177800" algn="just">
              <a:spcBef>
                <a:spcPts val="600"/>
              </a:spcBef>
              <a:spcAft>
                <a:spcPts val="600"/>
              </a:spcAft>
            </a:pPr>
            <a:r>
              <a:rPr lang="zh-CN" altLang="zh-CN" sz="3200" b="1" kern="100" dirty="0">
                <a:latin typeface="Calibri" panose="020F0502020204030204" pitchFamily="34" charset="0"/>
                <a:ea typeface="方正卡通简体"/>
              </a:rPr>
              <a:t>三、学生常见的心理健康问题及其</a:t>
            </a:r>
            <a:r>
              <a:rPr lang="zh-CN" altLang="zh-CN" sz="3200" b="1" kern="100" dirty="0" smtClean="0">
                <a:latin typeface="Calibri" panose="020F0502020204030204" pitchFamily="34" charset="0"/>
                <a:ea typeface="方正卡通简体"/>
              </a:rPr>
              <a:t>干预</a:t>
            </a:r>
            <a:endParaRPr lang="en-US" altLang="zh-CN" sz="3200" b="1" kern="100" dirty="0" smtClean="0">
              <a:latin typeface="Calibri" panose="020F0502020204030204" pitchFamily="34" charset="0"/>
              <a:ea typeface="方正卡通简体"/>
            </a:endParaRPr>
          </a:p>
          <a:p>
            <a:pPr indent="203200" algn="just">
              <a:lnSpc>
                <a:spcPct val="172000"/>
              </a:lnSpc>
              <a:spcBef>
                <a:spcPts val="1300"/>
              </a:spcBef>
              <a:spcAft>
                <a:spcPts val="1300"/>
              </a:spcAft>
            </a:pPr>
            <a:endParaRPr lang="zh-CN" altLang="zh-CN" sz="3200" b="1" kern="100" dirty="0">
              <a:latin typeface="Calibri" panose="020F0502020204030204" pitchFamily="34" charset="0"/>
              <a:ea typeface="方正卡通简体"/>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61710"/>
          <a:stretch>
            <a:fillRect/>
          </a:stretch>
        </p:blipFill>
        <p:spPr bwMode="auto">
          <a:xfrm>
            <a:off x="552394" y="2600722"/>
            <a:ext cx="12177990"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772344"/>
            <a:ext cx="12745416" cy="1675459"/>
          </a:xfrm>
          <a:prstGeom prst="rect">
            <a:avLst/>
          </a:prstGeom>
        </p:spPr>
        <p:txBody>
          <a:bodyPr wrap="square">
            <a:spAutoFit/>
          </a:bodyPr>
          <a:lstStyle/>
          <a:p>
            <a:pPr indent="177800" algn="just">
              <a:spcBef>
                <a:spcPts val="600"/>
              </a:spcBef>
              <a:spcAft>
                <a:spcPts val="600"/>
              </a:spcAft>
            </a:pPr>
            <a:r>
              <a:rPr lang="zh-CN" altLang="zh-CN" sz="3200" b="1" kern="100" dirty="0">
                <a:latin typeface="Calibri" panose="020F0502020204030204" pitchFamily="34" charset="0"/>
                <a:ea typeface="方正卡通简体"/>
              </a:rPr>
              <a:t>三、学生常见的心理健康问题及其</a:t>
            </a:r>
            <a:r>
              <a:rPr lang="zh-CN" altLang="zh-CN" sz="3200" b="1" kern="100" dirty="0" smtClean="0">
                <a:latin typeface="Calibri" panose="020F0502020204030204" pitchFamily="34" charset="0"/>
                <a:ea typeface="方正卡通简体"/>
              </a:rPr>
              <a:t>干预</a:t>
            </a:r>
            <a:endParaRPr lang="en-US" altLang="zh-CN" sz="3200" b="1" kern="100" dirty="0" smtClean="0">
              <a:latin typeface="Calibri" panose="020F0502020204030204" pitchFamily="34" charset="0"/>
              <a:ea typeface="方正卡通简体"/>
            </a:endParaRPr>
          </a:p>
          <a:p>
            <a:pPr indent="203200" algn="just">
              <a:lnSpc>
                <a:spcPct val="172000"/>
              </a:lnSpc>
              <a:spcBef>
                <a:spcPts val="1300"/>
              </a:spcBef>
              <a:spcAft>
                <a:spcPts val="1300"/>
              </a:spcAft>
            </a:pPr>
            <a:endParaRPr lang="zh-CN" altLang="zh-CN" sz="3200" b="1" kern="100" dirty="0">
              <a:latin typeface="Calibri" panose="020F0502020204030204" pitchFamily="34" charset="0"/>
              <a:ea typeface="方正卡通简体"/>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783" y="1996480"/>
            <a:ext cx="12605125"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772344"/>
            <a:ext cx="12745416" cy="1675459"/>
          </a:xfrm>
          <a:prstGeom prst="rect">
            <a:avLst/>
          </a:prstGeom>
        </p:spPr>
        <p:txBody>
          <a:bodyPr wrap="square">
            <a:spAutoFit/>
          </a:bodyPr>
          <a:lstStyle/>
          <a:p>
            <a:pPr indent="177800" algn="just">
              <a:spcBef>
                <a:spcPts val="600"/>
              </a:spcBef>
              <a:spcAft>
                <a:spcPts val="600"/>
              </a:spcAft>
            </a:pPr>
            <a:r>
              <a:rPr lang="zh-CN" altLang="zh-CN" sz="3200" b="1" kern="100" dirty="0">
                <a:latin typeface="Calibri" panose="020F0502020204030204" pitchFamily="34" charset="0"/>
                <a:ea typeface="方正卡通简体"/>
              </a:rPr>
              <a:t>三、学生常见的心理健康问题及其</a:t>
            </a:r>
            <a:r>
              <a:rPr lang="zh-CN" altLang="zh-CN" sz="3200" b="1" kern="100" dirty="0" smtClean="0">
                <a:latin typeface="Calibri" panose="020F0502020204030204" pitchFamily="34" charset="0"/>
                <a:ea typeface="方正卡通简体"/>
              </a:rPr>
              <a:t>干预</a:t>
            </a:r>
            <a:endParaRPr lang="en-US" altLang="zh-CN" sz="3200" b="1" kern="100" dirty="0" smtClean="0">
              <a:latin typeface="Calibri" panose="020F0502020204030204" pitchFamily="34" charset="0"/>
              <a:ea typeface="方正卡通简体"/>
            </a:endParaRPr>
          </a:p>
          <a:p>
            <a:pPr indent="203200" algn="just">
              <a:lnSpc>
                <a:spcPct val="172000"/>
              </a:lnSpc>
              <a:spcBef>
                <a:spcPts val="1300"/>
              </a:spcBef>
              <a:spcAft>
                <a:spcPts val="1300"/>
              </a:spcAft>
            </a:pPr>
            <a:endParaRPr lang="zh-CN" altLang="zh-CN" sz="3200" b="1" kern="100" dirty="0">
              <a:latin typeface="Calibri" panose="020F0502020204030204" pitchFamily="34" charset="0"/>
              <a:ea typeface="方正卡通简体"/>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768" y="1626841"/>
            <a:ext cx="11540414" cy="778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772344"/>
            <a:ext cx="12745416" cy="1675459"/>
          </a:xfrm>
          <a:prstGeom prst="rect">
            <a:avLst/>
          </a:prstGeom>
        </p:spPr>
        <p:txBody>
          <a:bodyPr wrap="square">
            <a:spAutoFit/>
          </a:bodyPr>
          <a:lstStyle/>
          <a:p>
            <a:pPr indent="177800" algn="just">
              <a:spcBef>
                <a:spcPts val="600"/>
              </a:spcBef>
              <a:spcAft>
                <a:spcPts val="600"/>
              </a:spcAft>
            </a:pPr>
            <a:r>
              <a:rPr lang="zh-CN" altLang="zh-CN" sz="3200" b="1" kern="100" dirty="0">
                <a:latin typeface="Calibri" panose="020F0502020204030204" pitchFamily="34" charset="0"/>
                <a:ea typeface="方正卡通简体"/>
              </a:rPr>
              <a:t>三、学生常见的心理健康问题及其</a:t>
            </a:r>
            <a:r>
              <a:rPr lang="zh-CN" altLang="zh-CN" sz="3200" b="1" kern="100" dirty="0" smtClean="0">
                <a:latin typeface="Calibri" panose="020F0502020204030204" pitchFamily="34" charset="0"/>
                <a:ea typeface="方正卡通简体"/>
              </a:rPr>
              <a:t>干预</a:t>
            </a:r>
            <a:endParaRPr lang="en-US" altLang="zh-CN" sz="3200" b="1" kern="100" dirty="0" smtClean="0">
              <a:latin typeface="Calibri" panose="020F0502020204030204" pitchFamily="34" charset="0"/>
              <a:ea typeface="方正卡通简体"/>
            </a:endParaRPr>
          </a:p>
          <a:p>
            <a:pPr indent="203200" algn="just">
              <a:lnSpc>
                <a:spcPct val="172000"/>
              </a:lnSpc>
              <a:spcBef>
                <a:spcPts val="1300"/>
              </a:spcBef>
              <a:spcAft>
                <a:spcPts val="1300"/>
              </a:spcAft>
            </a:pPr>
            <a:endParaRPr lang="zh-CN" altLang="zh-CN" sz="3200" b="1" kern="100" dirty="0">
              <a:latin typeface="Calibri" panose="020F0502020204030204" pitchFamily="34" charset="0"/>
              <a:ea typeface="方正卡通简体"/>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720" y="1610073"/>
            <a:ext cx="12169352" cy="7902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772344"/>
            <a:ext cx="12745416" cy="646331"/>
          </a:xfrm>
          <a:prstGeom prst="rect">
            <a:avLst/>
          </a:prstGeom>
        </p:spPr>
        <p:txBody>
          <a:bodyPr wrap="square">
            <a:spAutoFit/>
          </a:bodyPr>
          <a:lstStyle/>
          <a:p>
            <a:pPr indent="177800" algn="just">
              <a:spcBef>
                <a:spcPts val="600"/>
              </a:spcBef>
              <a:spcAft>
                <a:spcPts val="600"/>
              </a:spcAft>
            </a:pPr>
            <a:r>
              <a:rPr lang="zh-CN" altLang="zh-CN" b="1" kern="100" dirty="0">
                <a:latin typeface="Calibri" panose="020F0502020204030204" pitchFamily="34" charset="0"/>
                <a:ea typeface="方正卡通简体"/>
              </a:rPr>
              <a:t>三、学生常见的心理健康问题及其</a:t>
            </a:r>
            <a:r>
              <a:rPr lang="zh-CN" altLang="zh-CN" b="1" kern="100" dirty="0" smtClean="0">
                <a:latin typeface="Calibri" panose="020F0502020204030204" pitchFamily="34" charset="0"/>
                <a:ea typeface="方正卡通简体"/>
              </a:rPr>
              <a:t>干预</a:t>
            </a:r>
            <a:endParaRPr lang="en-US" altLang="zh-CN" b="1" kern="100" dirty="0" smtClean="0">
              <a:latin typeface="Calibri" panose="020F0502020204030204" pitchFamily="34" charset="0"/>
              <a:ea typeface="方正卡通简体"/>
            </a:endParaRPr>
          </a:p>
        </p:txBody>
      </p:sp>
      <p:sp>
        <p:nvSpPr>
          <p:cNvPr id="3" name="矩形 2"/>
          <p:cNvSpPr/>
          <p:nvPr/>
        </p:nvSpPr>
        <p:spPr>
          <a:xfrm>
            <a:off x="324036" y="1708448"/>
            <a:ext cx="12421380" cy="1930337"/>
          </a:xfrm>
          <a:prstGeom prst="rect">
            <a:avLst/>
          </a:prstGeom>
        </p:spPr>
        <p:txBody>
          <a:bodyPr wrap="square">
            <a:spAutoFit/>
          </a:bodyPr>
          <a:lstStyle/>
          <a:p>
            <a:pPr indent="457200">
              <a:lnSpc>
                <a:spcPct val="150000"/>
              </a:lnSpc>
            </a:pPr>
            <a:r>
              <a:rPr lang="zh-CN" altLang="en-US" sz="2800" b="1" dirty="0">
                <a:latin typeface="宋体" panose="02010600030101010101" pitchFamily="2" charset="-122"/>
                <a:ea typeface="宋体" panose="02010600030101010101" pitchFamily="2" charset="-122"/>
              </a:rPr>
              <a:t>（八）学习困难综合征</a:t>
            </a:r>
          </a:p>
          <a:p>
            <a:pPr indent="457200">
              <a:lnSpc>
                <a:spcPct val="150000"/>
              </a:lnSpc>
            </a:pPr>
            <a:r>
              <a:rPr lang="zh-CN" altLang="en-US" sz="2800" dirty="0">
                <a:latin typeface="宋体" panose="02010600030101010101" pitchFamily="2" charset="-122"/>
                <a:ea typeface="宋体" panose="02010600030101010101" pitchFamily="2" charset="-122"/>
              </a:rPr>
              <a:t>学习困难综合征的主要表现</a:t>
            </a:r>
            <a:r>
              <a:rPr lang="zh-CN" altLang="en-US" sz="2800" dirty="0" smtClean="0">
                <a:latin typeface="宋体" panose="02010600030101010101" pitchFamily="2" charset="-122"/>
                <a:ea typeface="宋体" panose="02010600030101010101" pitchFamily="2" charset="-122"/>
              </a:rPr>
              <a:t>为</a:t>
            </a:r>
            <a:r>
              <a:rPr lang="en-US" altLang="zh-CN" sz="2800" dirty="0" smtClean="0">
                <a:latin typeface="宋体" panose="02010600030101010101" pitchFamily="2" charset="-122"/>
                <a:ea typeface="宋体" panose="02010600030101010101" pitchFamily="2" charset="-122"/>
              </a:rPr>
              <a:t>: </a:t>
            </a:r>
            <a:r>
              <a:rPr lang="zh-CN" altLang="en-US" sz="2800" dirty="0">
                <a:latin typeface="宋体" panose="02010600030101010101" pitchFamily="2" charset="-122"/>
                <a:ea typeface="宋体" panose="02010600030101010101" pitchFamily="2" charset="-122"/>
              </a:rPr>
              <a:t>缺少某种学习技能，包括诵读困难、计算困难、绘画困难和交往困难等</a:t>
            </a:r>
            <a:r>
              <a:rPr lang="zh-CN" altLang="en-US" sz="2800" dirty="0" smtClean="0">
                <a:latin typeface="宋体" panose="02010600030101010101" pitchFamily="2" charset="-122"/>
                <a:ea typeface="宋体" panose="02010600030101010101" pitchFamily="2" charset="-122"/>
              </a:rPr>
              <a:t>。</a:t>
            </a:r>
            <a:endParaRPr lang="en-US" altLang="zh-CN" sz="2800" dirty="0" smtClean="0">
              <a:latin typeface="宋体" panose="02010600030101010101" pitchFamily="2" charset="-122"/>
              <a:ea typeface="宋体" panose="02010600030101010101" pitchFamily="2" charset="-122"/>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35" y="3868688"/>
            <a:ext cx="12376085"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772344"/>
            <a:ext cx="12745416" cy="646331"/>
          </a:xfrm>
          <a:prstGeom prst="rect">
            <a:avLst/>
          </a:prstGeom>
        </p:spPr>
        <p:txBody>
          <a:bodyPr wrap="square">
            <a:spAutoFit/>
          </a:bodyPr>
          <a:lstStyle/>
          <a:p>
            <a:pPr indent="177800" algn="just">
              <a:spcBef>
                <a:spcPts val="600"/>
              </a:spcBef>
              <a:spcAft>
                <a:spcPts val="600"/>
              </a:spcAft>
            </a:pPr>
            <a:r>
              <a:rPr lang="zh-CN" altLang="zh-CN" b="1" kern="100" dirty="0">
                <a:latin typeface="Calibri" panose="020F0502020204030204" pitchFamily="34" charset="0"/>
                <a:ea typeface="方正卡通简体"/>
              </a:rPr>
              <a:t>三、学生常见的心理健康问题及其</a:t>
            </a:r>
            <a:r>
              <a:rPr lang="zh-CN" altLang="zh-CN" b="1" kern="100" dirty="0" smtClean="0">
                <a:latin typeface="Calibri" panose="020F0502020204030204" pitchFamily="34" charset="0"/>
                <a:ea typeface="方正卡通简体"/>
              </a:rPr>
              <a:t>干预</a:t>
            </a:r>
            <a:endParaRPr lang="en-US" altLang="zh-CN" b="1" kern="100" dirty="0" smtClean="0">
              <a:latin typeface="Calibri" panose="020F0502020204030204" pitchFamily="34" charset="0"/>
              <a:ea typeface="方正卡通简体"/>
            </a:endParaRPr>
          </a:p>
        </p:txBody>
      </p:sp>
      <p:sp>
        <p:nvSpPr>
          <p:cNvPr id="3" name="矩形 2"/>
          <p:cNvSpPr/>
          <p:nvPr/>
        </p:nvSpPr>
        <p:spPr>
          <a:xfrm>
            <a:off x="324036" y="1708448"/>
            <a:ext cx="12421380" cy="1930337"/>
          </a:xfrm>
          <a:prstGeom prst="rect">
            <a:avLst/>
          </a:prstGeom>
        </p:spPr>
        <p:txBody>
          <a:bodyPr wrap="square">
            <a:spAutoFit/>
          </a:bodyPr>
          <a:lstStyle/>
          <a:p>
            <a:pPr indent="457200">
              <a:lnSpc>
                <a:spcPct val="150000"/>
              </a:lnSpc>
            </a:pPr>
            <a:r>
              <a:rPr lang="zh-CN" altLang="en-US" sz="2800" b="1" dirty="0">
                <a:latin typeface="宋体" panose="02010600030101010101" pitchFamily="2" charset="-122"/>
                <a:ea typeface="宋体" panose="02010600030101010101" pitchFamily="2" charset="-122"/>
              </a:rPr>
              <a:t>（八）学习困难综合征</a:t>
            </a:r>
          </a:p>
          <a:p>
            <a:pPr indent="457200">
              <a:lnSpc>
                <a:spcPct val="150000"/>
              </a:lnSpc>
            </a:pPr>
            <a:r>
              <a:rPr lang="zh-CN" altLang="en-US" sz="2800" dirty="0">
                <a:latin typeface="宋体" panose="02010600030101010101" pitchFamily="2" charset="-122"/>
                <a:ea typeface="宋体" panose="02010600030101010101" pitchFamily="2" charset="-122"/>
              </a:rPr>
              <a:t>学习困难综合征的主要表现</a:t>
            </a:r>
            <a:r>
              <a:rPr lang="zh-CN" altLang="en-US" sz="2800" dirty="0" smtClean="0">
                <a:latin typeface="宋体" panose="02010600030101010101" pitchFamily="2" charset="-122"/>
                <a:ea typeface="宋体" panose="02010600030101010101" pitchFamily="2" charset="-122"/>
              </a:rPr>
              <a:t>为</a:t>
            </a:r>
            <a:r>
              <a:rPr lang="en-US" altLang="zh-CN" sz="2800" dirty="0" smtClean="0">
                <a:latin typeface="宋体" panose="02010600030101010101" pitchFamily="2" charset="-122"/>
                <a:ea typeface="宋体" panose="02010600030101010101" pitchFamily="2" charset="-122"/>
              </a:rPr>
              <a:t>: </a:t>
            </a:r>
            <a:r>
              <a:rPr lang="zh-CN" altLang="en-US" sz="2800" dirty="0">
                <a:latin typeface="宋体" panose="02010600030101010101" pitchFamily="2" charset="-122"/>
                <a:ea typeface="宋体" panose="02010600030101010101" pitchFamily="2" charset="-122"/>
              </a:rPr>
              <a:t>缺少某种学习技能，包括诵读困难、计算困难、绘画困难和交往困难等</a:t>
            </a:r>
            <a:r>
              <a:rPr lang="zh-CN" altLang="en-US" sz="2800" dirty="0" smtClean="0">
                <a:latin typeface="宋体" panose="02010600030101010101" pitchFamily="2" charset="-122"/>
                <a:ea typeface="宋体" panose="02010600030101010101" pitchFamily="2" charset="-122"/>
              </a:rPr>
              <a:t>。</a:t>
            </a:r>
            <a:endParaRPr lang="en-US" altLang="zh-CN" sz="2800" dirty="0" smtClean="0">
              <a:latin typeface="宋体" panose="02010600030101010101" pitchFamily="2" charset="-122"/>
              <a:ea typeface="宋体" panose="02010600030101010101" pitchFamily="2" charset="-122"/>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839" y="3796680"/>
            <a:ext cx="11843704"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1469888"/>
      </p:ext>
    </p:extLst>
  </p:cSld>
  <p:clrMapOvr>
    <a:masterClrMapping/>
  </p:clrMapOvr>
  <p:transition spd="med"/>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772344"/>
            <a:ext cx="12745416" cy="646331"/>
          </a:xfrm>
          <a:prstGeom prst="rect">
            <a:avLst/>
          </a:prstGeom>
        </p:spPr>
        <p:txBody>
          <a:bodyPr wrap="square">
            <a:spAutoFit/>
          </a:bodyPr>
          <a:lstStyle/>
          <a:p>
            <a:pPr indent="177800" algn="just">
              <a:spcBef>
                <a:spcPts val="600"/>
              </a:spcBef>
              <a:spcAft>
                <a:spcPts val="600"/>
              </a:spcAft>
            </a:pPr>
            <a:r>
              <a:rPr lang="zh-CN" altLang="zh-CN" b="1" kern="100" dirty="0">
                <a:latin typeface="Calibri" panose="020F0502020204030204" pitchFamily="34" charset="0"/>
                <a:ea typeface="方正卡通简体"/>
              </a:rPr>
              <a:t>三、学生常见的心理健康问题及其</a:t>
            </a:r>
            <a:r>
              <a:rPr lang="zh-CN" altLang="zh-CN" b="1" kern="100" dirty="0" smtClean="0">
                <a:latin typeface="Calibri" panose="020F0502020204030204" pitchFamily="34" charset="0"/>
                <a:ea typeface="方正卡通简体"/>
              </a:rPr>
              <a:t>干预</a:t>
            </a:r>
            <a:endParaRPr lang="en-US" altLang="zh-CN" b="1" kern="100" dirty="0" smtClean="0">
              <a:latin typeface="Calibri" panose="020F0502020204030204" pitchFamily="34" charset="0"/>
              <a:ea typeface="方正卡通简体"/>
            </a:endParaRPr>
          </a:p>
        </p:txBody>
      </p:sp>
      <p:sp>
        <p:nvSpPr>
          <p:cNvPr id="3" name="矩形 2"/>
          <p:cNvSpPr/>
          <p:nvPr/>
        </p:nvSpPr>
        <p:spPr>
          <a:xfrm>
            <a:off x="324036" y="1708448"/>
            <a:ext cx="12421380" cy="5078313"/>
          </a:xfrm>
          <a:prstGeom prst="rect">
            <a:avLst/>
          </a:prstGeom>
        </p:spPr>
        <p:txBody>
          <a:bodyPr wrap="square">
            <a:spAutoFit/>
          </a:bodyPr>
          <a:lstStyle/>
          <a:p>
            <a:pPr indent="457200">
              <a:lnSpc>
                <a:spcPct val="150000"/>
              </a:lnSpc>
            </a:pPr>
            <a:r>
              <a:rPr lang="zh-CN" altLang="en-US" b="1" dirty="0" smtClean="0">
                <a:latin typeface="宋体" panose="02010600030101010101" pitchFamily="2" charset="-122"/>
                <a:ea typeface="宋体" panose="02010600030101010101" pitchFamily="2" charset="-122"/>
              </a:rPr>
              <a:t>（</a:t>
            </a:r>
            <a:r>
              <a:rPr lang="zh-CN" altLang="en-US" b="1" dirty="0">
                <a:latin typeface="宋体" panose="02010600030101010101" pitchFamily="2" charset="-122"/>
                <a:ea typeface="宋体" panose="02010600030101010101" pitchFamily="2" charset="-122"/>
              </a:rPr>
              <a:t>九）睡眠障碍</a:t>
            </a:r>
          </a:p>
          <a:p>
            <a:pPr indent="457200">
              <a:lnSpc>
                <a:spcPct val="150000"/>
              </a:lnSpc>
            </a:pPr>
            <a:r>
              <a:rPr lang="zh-CN" altLang="en-US" dirty="0">
                <a:latin typeface="宋体" panose="02010600030101010101" pitchFamily="2" charset="-122"/>
                <a:ea typeface="宋体" panose="02010600030101010101" pitchFamily="2" charset="-122"/>
              </a:rPr>
              <a:t>睡眠障碍包括失眠、过度思睡、睡行症、夜惊、梦魇等。失眠可能是由于压力事件、脑力或体力劳动过</a:t>
            </a:r>
            <a:r>
              <a:rPr lang="zh-CN" altLang="en-US" dirty="0" smtClean="0">
                <a:latin typeface="宋体" panose="02010600030101010101" pitchFamily="2" charset="-122"/>
                <a:ea typeface="宋体" panose="02010600030101010101" pitchFamily="2" charset="-122"/>
              </a:rPr>
              <a:t>度引</a:t>
            </a:r>
            <a:r>
              <a:rPr lang="zh-CN" altLang="en-US" dirty="0">
                <a:latin typeface="宋体" panose="02010600030101010101" pitchFamily="2" charset="-122"/>
                <a:ea typeface="宋体" panose="02010600030101010101" pitchFamily="2" charset="-122"/>
              </a:rPr>
              <a:t>起，也可能是神经症的伴生物。夜惊可能与儿童发育阶段精神功能暂时失调有关。梦魇与学生日间情</a:t>
            </a:r>
            <a:r>
              <a:rPr lang="zh-CN" altLang="en-US" dirty="0" smtClean="0">
                <a:latin typeface="宋体" panose="02010600030101010101" pitchFamily="2" charset="-122"/>
                <a:ea typeface="宋体" panose="02010600030101010101" pitchFamily="2" charset="-122"/>
              </a:rPr>
              <a:t>绪压</a:t>
            </a:r>
            <a:r>
              <a:rPr lang="zh-CN" altLang="en-US" dirty="0">
                <a:latin typeface="宋体" panose="02010600030101010101" pitchFamily="2" charset="-122"/>
                <a:ea typeface="宋体" panose="02010600030101010101" pitchFamily="2" charset="-122"/>
              </a:rPr>
              <a:t>力有关。可采用肌肉松驰法来治疗失眠。</a:t>
            </a:r>
          </a:p>
        </p:txBody>
      </p:sp>
    </p:spTree>
    <p:extLst>
      <p:ext uri="{BB962C8B-B14F-4D97-AF65-F5344CB8AC3E}">
        <p14:creationId xmlns:p14="http://schemas.microsoft.com/office/powerpoint/2010/main" val="2896453978"/>
      </p:ext>
    </p:extLst>
  </p:cSld>
  <p:clrMapOvr>
    <a:masterClrMapping/>
  </p:clrMapOvr>
  <p:transition spd="med"/>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670687" y="628328"/>
            <a:ext cx="4038600" cy="822325"/>
          </a:xfrm>
          <a:prstGeom prst="rect">
            <a:avLst/>
          </a:prstGeom>
        </p:spPr>
        <p:txBody>
          <a:bodyPr wrap="none">
            <a:spAutoFit/>
          </a:bodyPr>
          <a:lstStyle/>
          <a:p>
            <a:pPr algn="ctr">
              <a:lnSpc>
                <a:spcPct val="132000"/>
              </a:lnSpc>
              <a:spcBef>
                <a:spcPts val="1200"/>
              </a:spcBef>
              <a:spcAft>
                <a:spcPts val="320"/>
              </a:spcAft>
            </a:pPr>
            <a:r>
              <a:rPr lang="zh-CN" altLang="zh-CN" b="1" kern="100" dirty="0">
                <a:latin typeface="Cambria" panose="02040503050406030204" pitchFamily="18" charset="0"/>
                <a:ea typeface="方正粗倩简体"/>
                <a:cs typeface="Times New Roman" panose="02020603050405020304" pitchFamily="18" charset="0"/>
              </a:rPr>
              <a:t>第四节 　教师心理</a:t>
            </a:r>
            <a:endParaRPr lang="zh-CN" altLang="zh-CN" b="1" kern="100" dirty="0">
              <a:effectLst/>
              <a:latin typeface="Cambria" panose="02040503050406030204" pitchFamily="18" charset="0"/>
              <a:ea typeface="方正粗倩简体"/>
              <a:cs typeface="Times New Roman" panose="02020603050405020304" pitchFamily="18" charset="0"/>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004" y="1451950"/>
            <a:ext cx="12658100" cy="7889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文本框 9"/>
          <p:cNvSpPr txBox="1"/>
          <p:nvPr/>
        </p:nvSpPr>
        <p:spPr>
          <a:xfrm>
            <a:off x="3046016" y="822733"/>
            <a:ext cx="7843965" cy="829945"/>
          </a:xfrm>
          <a:prstGeom prst="rect">
            <a:avLst/>
          </a:prstGeom>
          <a:noFill/>
        </p:spPr>
        <p:txBody>
          <a:bodyPr wrap="square" rtlCol="0">
            <a:spAutoFit/>
          </a:bodyPr>
          <a:lstStyle/>
          <a:p>
            <a:pPr algn="ctr"/>
            <a:r>
              <a:rPr kumimoji="1" lang="zh-CN" altLang="en-US" sz="4800" dirty="0">
                <a:solidFill>
                  <a:srgbClr val="323232"/>
                </a:solidFill>
                <a:latin typeface="华文中宋" pitchFamily="2" charset="-122"/>
                <a:ea typeface="华文中宋" pitchFamily="2" charset="-122"/>
                <a:cs typeface="Source Han Sans CN Medium" charset="-122"/>
              </a:rPr>
              <a:t>第一章 教育心理学概述</a:t>
            </a:r>
          </a:p>
        </p:txBody>
      </p:sp>
      <p:pic>
        <p:nvPicPr>
          <p:cNvPr id="1025" name="Picture 1" descr="C:\Documents and Settings\Administrator\Application Data\Tencent\Users\3169712378\QQ\WinTemp\RichOle\]AD]P2OWEA}1G%8)QOQ([S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99" y="2500536"/>
            <a:ext cx="12859113" cy="62646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a:extLst>
              <a:ext uri="{28A0092B-C50C-407E-A947-70E740481C1C}">
                <a14:useLocalDpi xmlns:a14="http://schemas.microsoft.com/office/drawing/2010/main" val="0"/>
              </a:ext>
            </a:extLst>
          </a:blip>
          <a:srcRect l="23120" t="75607" r="12052"/>
          <a:stretch>
            <a:fillRect/>
          </a:stretch>
        </p:blipFill>
        <p:spPr>
          <a:xfrm>
            <a:off x="619019" y="1852464"/>
            <a:ext cx="11946851" cy="4032448"/>
          </a:xfrm>
          <a:prstGeom prst="rect">
            <a:avLst/>
          </a:prstGeom>
        </p:spPr>
      </p:pic>
      <p:sp>
        <p:nvSpPr>
          <p:cNvPr id="3" name="矩形 2"/>
          <p:cNvSpPr/>
          <p:nvPr/>
        </p:nvSpPr>
        <p:spPr>
          <a:xfrm>
            <a:off x="619019" y="5884912"/>
            <a:ext cx="12025336" cy="1930337"/>
          </a:xfrm>
          <a:prstGeom prst="rect">
            <a:avLst/>
          </a:prstGeom>
        </p:spPr>
        <p:txBody>
          <a:bodyPr wrap="square">
            <a:spAutoFit/>
          </a:bodyPr>
          <a:lstStyle/>
          <a:p>
            <a:pPr>
              <a:lnSpc>
                <a:spcPct val="150000"/>
              </a:lnSpc>
            </a:pPr>
            <a:r>
              <a:rPr lang="zh-CN" altLang="en-US" sz="2800" dirty="0">
                <a:latin typeface="宋体" panose="02010600030101010101" pitchFamily="2" charset="-122"/>
                <a:ea typeface="宋体" panose="02010600030101010101" pitchFamily="2" charset="-122"/>
              </a:rPr>
              <a:t>这种教学方</a:t>
            </a:r>
            <a:r>
              <a:rPr lang="zh-CN" altLang="en-US" sz="2800" dirty="0" smtClean="0">
                <a:latin typeface="宋体" panose="02010600030101010101" pitchFamily="2" charset="-122"/>
                <a:ea typeface="宋体" panose="02010600030101010101" pitchFamily="2" charset="-122"/>
              </a:rPr>
              <a:t>式的</a:t>
            </a:r>
            <a:r>
              <a:rPr lang="zh-CN" altLang="en-US" sz="2800" dirty="0">
                <a:latin typeface="宋体" panose="02010600030101010101" pitchFamily="2" charset="-122"/>
                <a:ea typeface="宋体" panose="02010600030101010101" pitchFamily="2" charset="-122"/>
              </a:rPr>
              <a:t>要点在于：首先，强调在教师指导的情况下学生的发展活动；其次，教师指导成分将逐渐减少，最终要使</a:t>
            </a:r>
            <a:r>
              <a:rPr lang="zh-CN" altLang="en-US" sz="2800" dirty="0" smtClean="0">
                <a:latin typeface="宋体" panose="02010600030101010101" pitchFamily="2" charset="-122"/>
                <a:ea typeface="宋体" panose="02010600030101010101" pitchFamily="2" charset="-122"/>
              </a:rPr>
              <a:t>学生</a:t>
            </a:r>
            <a:r>
              <a:rPr lang="zh-CN" altLang="en-US" sz="2800" dirty="0">
                <a:latin typeface="宋体" panose="02010600030101010101" pitchFamily="2" charset="-122"/>
                <a:ea typeface="宋体" panose="02010600030101010101" pitchFamily="2" charset="-122"/>
              </a:rPr>
              <a:t>达到独立发现的水平，将监控学习和探索的责任由教师向学生转移。</a:t>
            </a:r>
          </a:p>
        </p:txBody>
      </p:sp>
    </p:spTree>
  </p:cSld>
  <p:clrMapOvr>
    <a:masterClrMapping/>
  </p:clrMapOvr>
  <p:transition spd="med"/>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16028" y="628328"/>
            <a:ext cx="12839104" cy="584775"/>
          </a:xfrm>
          <a:prstGeom prst="rect">
            <a:avLst/>
          </a:prstGeom>
        </p:spPr>
        <p:txBody>
          <a:bodyPr wrap="square">
            <a:spAutoFit/>
          </a:bodyPr>
          <a:lstStyle/>
          <a:p>
            <a:pPr lvl="0" indent="177800" algn="just">
              <a:spcBef>
                <a:spcPts val="600"/>
              </a:spcBef>
              <a:spcAft>
                <a:spcPts val="600"/>
              </a:spcAft>
            </a:pPr>
            <a:r>
              <a:rPr lang="zh-CN" altLang="zh-CN" sz="3200" b="1" kern="100" dirty="0" smtClean="0">
                <a:latin typeface="Calibri" panose="020F0502020204030204" pitchFamily="34" charset="0"/>
                <a:ea typeface="宋体" panose="02010600030101010101" pitchFamily="2" charset="-122"/>
                <a:cs typeface="Times New Roman" panose="02020603050405020304" pitchFamily="18" charset="0"/>
              </a:rPr>
              <a:t>教师</a:t>
            </a:r>
            <a:r>
              <a:rPr lang="zh-CN" altLang="zh-CN" sz="3200" b="1" kern="100" dirty="0">
                <a:latin typeface="Calibri" panose="020F0502020204030204" pitchFamily="34" charset="0"/>
                <a:ea typeface="宋体" panose="02010600030101010101" pitchFamily="2" charset="-122"/>
                <a:cs typeface="Times New Roman" panose="02020603050405020304" pitchFamily="18" charset="0"/>
              </a:rPr>
              <a:t>的职业</a:t>
            </a:r>
            <a:r>
              <a:rPr lang="zh-CN" altLang="zh-CN" sz="3200" b="1" kern="100" dirty="0" smtClean="0">
                <a:latin typeface="Calibri" panose="020F0502020204030204" pitchFamily="34" charset="0"/>
                <a:ea typeface="宋体" panose="02010600030101010101" pitchFamily="2" charset="-122"/>
                <a:cs typeface="Times New Roman" panose="02020603050405020304" pitchFamily="18" charset="0"/>
              </a:rPr>
              <a:t>成长</a:t>
            </a:r>
            <a:endParaRPr lang="en-US" altLang="zh-CN" sz="3200" b="1" kern="100" dirty="0" smtClean="0">
              <a:latin typeface="Calibri" panose="020F0502020204030204" pitchFamily="34" charset="0"/>
              <a:ea typeface="宋体" panose="02010600030101010101" pitchFamily="2" charset="-122"/>
              <a:cs typeface="Times New Roman" panose="02020603050405020304" pitchFamily="18" charset="0"/>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720" y="1184875"/>
            <a:ext cx="12473412" cy="849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1091429" y="700336"/>
            <a:ext cx="4071949" cy="865493"/>
          </a:xfrm>
          <a:prstGeom prst="rect">
            <a:avLst/>
          </a:prstGeom>
        </p:spPr>
        <p:txBody>
          <a:bodyPr wrap="none">
            <a:spAutoFit/>
          </a:bodyPr>
          <a:lstStyle/>
          <a:p>
            <a:pPr indent="177800" algn="just">
              <a:lnSpc>
                <a:spcPct val="157000"/>
              </a:lnSpc>
              <a:spcBef>
                <a:spcPts val="600"/>
              </a:spcBef>
              <a:spcAft>
                <a:spcPts val="600"/>
              </a:spcAft>
            </a:pPr>
            <a:r>
              <a:rPr lang="zh-CN" altLang="zh-CN" sz="3200" b="1" kern="100" dirty="0" smtClean="0">
                <a:latin typeface="Times" panose="02020603050405020304" pitchFamily="18" charset="0"/>
                <a:ea typeface="方正魏碑_GBK"/>
                <a:cs typeface="Times New Roman" panose="02020603050405020304" pitchFamily="18" charset="0"/>
              </a:rPr>
              <a:t>教师</a:t>
            </a:r>
            <a:r>
              <a:rPr lang="zh-CN" altLang="zh-CN" sz="3200" b="1" kern="100" dirty="0">
                <a:latin typeface="Times" panose="02020603050405020304" pitchFamily="18" charset="0"/>
                <a:ea typeface="方正魏碑_GBK"/>
                <a:cs typeface="Times New Roman" panose="02020603050405020304" pitchFamily="18" charset="0"/>
              </a:rPr>
              <a:t>职业成长的历程</a:t>
            </a:r>
            <a:endParaRPr lang="zh-CN" altLang="zh-CN" sz="3200" b="1" kern="100" dirty="0">
              <a:effectLst/>
              <a:latin typeface="Times" panose="02020603050405020304" pitchFamily="18" charset="0"/>
              <a:ea typeface="方正魏碑_GBK"/>
              <a:cs typeface="Times New Roman" panose="02020603050405020304" pitchFamily="18" charset="0"/>
            </a:endParaRPr>
          </a:p>
        </p:txBody>
      </p:sp>
      <p:graphicFrame>
        <p:nvGraphicFramePr>
          <p:cNvPr id="4" name="表格 3"/>
          <p:cNvGraphicFramePr>
            <a:graphicFrameLocks noGrp="1"/>
          </p:cNvGraphicFramePr>
          <p:nvPr/>
        </p:nvGraphicFramePr>
        <p:xfrm>
          <a:off x="237704" y="1852464"/>
          <a:ext cx="12293624" cy="6568040"/>
        </p:xfrm>
        <a:graphic>
          <a:graphicData uri="http://schemas.openxmlformats.org/drawingml/2006/table">
            <a:tbl>
              <a:tblPr/>
              <a:tblGrid>
                <a:gridCol w="2481183">
                  <a:extLst>
                    <a:ext uri="{9D8B030D-6E8A-4147-A177-3AD203B41FA5}">
                      <a16:colId xmlns:a16="http://schemas.microsoft.com/office/drawing/2014/main" xmlns="" val="20000"/>
                    </a:ext>
                  </a:extLst>
                </a:gridCol>
                <a:gridCol w="9812441">
                  <a:extLst>
                    <a:ext uri="{9D8B030D-6E8A-4147-A177-3AD203B41FA5}">
                      <a16:colId xmlns:a16="http://schemas.microsoft.com/office/drawing/2014/main" xmlns="" val="20001"/>
                    </a:ext>
                  </a:extLst>
                </a:gridCol>
              </a:tblGrid>
              <a:tr h="964124">
                <a:tc>
                  <a:txBody>
                    <a:bodyPr/>
                    <a:lstStyle/>
                    <a:p>
                      <a:pPr algn="ctr">
                        <a:lnSpc>
                          <a:spcPct val="150000"/>
                        </a:lnSpc>
                        <a:spcAft>
                          <a:spcPts val="0"/>
                        </a:spcAft>
                      </a:pPr>
                      <a:r>
                        <a:rPr lang="zh-CN" sz="3200" b="1" kern="100" dirty="0">
                          <a:effectLst/>
                          <a:latin typeface="Times New Roman" panose="02020603050405020304" pitchFamily="18" charset="0"/>
                          <a:ea typeface="宋体" panose="02010600030101010101" pitchFamily="2" charset="-122"/>
                        </a:rPr>
                        <a:t>阶段</a:t>
                      </a:r>
                      <a:endParaRPr lang="zh-CN" sz="320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BEBE"/>
                    </a:solidFill>
                  </a:tcPr>
                </a:tc>
                <a:tc>
                  <a:txBody>
                    <a:bodyPr/>
                    <a:lstStyle/>
                    <a:p>
                      <a:pPr algn="ctr">
                        <a:lnSpc>
                          <a:spcPct val="150000"/>
                        </a:lnSpc>
                        <a:spcAft>
                          <a:spcPts val="0"/>
                        </a:spcAft>
                      </a:pPr>
                      <a:r>
                        <a:rPr lang="zh-CN" sz="3200" b="1" kern="100">
                          <a:effectLst/>
                          <a:latin typeface="Times New Roman" panose="02020603050405020304" pitchFamily="18" charset="0"/>
                          <a:ea typeface="宋体" panose="02010600030101010101" pitchFamily="2" charset="-122"/>
                        </a:rPr>
                        <a:t>特点</a:t>
                      </a:r>
                      <a:endParaRPr lang="zh-CN" sz="32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BEBE"/>
                    </a:solidFill>
                  </a:tcPr>
                </a:tc>
                <a:extLst>
                  <a:ext uri="{0D108BD9-81ED-4DB2-BD59-A6C34878D82A}">
                    <a16:rowId xmlns:a16="http://schemas.microsoft.com/office/drawing/2014/main" xmlns="" val="10000"/>
                  </a:ext>
                </a:extLst>
              </a:tr>
              <a:tr h="1214796">
                <a:tc>
                  <a:txBody>
                    <a:bodyPr/>
                    <a:lstStyle/>
                    <a:p>
                      <a:pPr indent="266700" algn="ctr">
                        <a:lnSpc>
                          <a:spcPct val="150000"/>
                        </a:lnSpc>
                        <a:spcAft>
                          <a:spcPts val="0"/>
                        </a:spcAft>
                      </a:pPr>
                      <a:r>
                        <a:rPr lang="zh-CN" sz="3200" b="1" dirty="0">
                          <a:solidFill>
                            <a:srgbClr val="FF0000"/>
                          </a:solidFill>
                          <a:effectLst/>
                          <a:latin typeface="Calibri" panose="020F0502020204030204" pitchFamily="34" charset="0"/>
                          <a:ea typeface="宋体" panose="02010600030101010101" pitchFamily="2" charset="-122"/>
                        </a:rPr>
                        <a:t>关注生存</a:t>
                      </a:r>
                      <a:endParaRPr lang="zh-CN" sz="3200" dirty="0">
                        <a:solidFill>
                          <a:srgbClr val="FF0000"/>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just">
                        <a:lnSpc>
                          <a:spcPct val="150000"/>
                        </a:lnSpc>
                        <a:spcAft>
                          <a:spcPts val="0"/>
                        </a:spcAft>
                      </a:pPr>
                      <a:r>
                        <a:rPr lang="zh-CN" sz="3200" kern="100" dirty="0">
                          <a:effectLst/>
                          <a:latin typeface="Times New Roman" panose="02020603050405020304" pitchFamily="18" charset="0"/>
                          <a:ea typeface="仿宋_GB2312"/>
                        </a:rPr>
                        <a:t>关注自己的生存适应性， 关注问题“学生喜欢我吗”、“同事们如何看我”、“领导是否觉得我干得不错”</a:t>
                      </a:r>
                      <a:endParaRPr lang="zh-CN" sz="32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214796">
                <a:tc>
                  <a:txBody>
                    <a:bodyPr/>
                    <a:lstStyle/>
                    <a:p>
                      <a:pPr indent="266700" algn="ctr">
                        <a:lnSpc>
                          <a:spcPct val="150000"/>
                        </a:lnSpc>
                        <a:spcAft>
                          <a:spcPts val="0"/>
                        </a:spcAft>
                      </a:pPr>
                      <a:r>
                        <a:rPr lang="zh-CN" sz="3200" b="1" dirty="0">
                          <a:solidFill>
                            <a:srgbClr val="FF0000"/>
                          </a:solidFill>
                          <a:effectLst/>
                          <a:latin typeface="Calibri" panose="020F0502020204030204" pitchFamily="34" charset="0"/>
                          <a:ea typeface="宋体" panose="02010600030101010101" pitchFamily="2" charset="-122"/>
                        </a:rPr>
                        <a:t>关注情境</a:t>
                      </a:r>
                      <a:endParaRPr lang="zh-CN" sz="3200" dirty="0">
                        <a:solidFill>
                          <a:srgbClr val="FF0000"/>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zh-CN" sz="3200" kern="100">
                          <a:effectLst/>
                          <a:latin typeface="Times New Roman" panose="02020603050405020304" pitchFamily="18" charset="0"/>
                          <a:ea typeface="仿宋_GB2312"/>
                        </a:rPr>
                        <a:t>关注学生的成绩，教师关心的是如何教好每一堂课的内容， 一般总是关心诸如班级的大小、 时间的压力和备课材料是否充分等与教学情境有关的问题。</a:t>
                      </a:r>
                      <a:endParaRPr lang="zh-CN" sz="320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214796">
                <a:tc>
                  <a:txBody>
                    <a:bodyPr/>
                    <a:lstStyle/>
                    <a:p>
                      <a:pPr indent="266700" algn="ctr">
                        <a:lnSpc>
                          <a:spcPct val="150000"/>
                        </a:lnSpc>
                        <a:spcAft>
                          <a:spcPts val="0"/>
                        </a:spcAft>
                      </a:pPr>
                      <a:r>
                        <a:rPr lang="zh-CN" sz="3200" b="1" dirty="0">
                          <a:solidFill>
                            <a:srgbClr val="FF0000"/>
                          </a:solidFill>
                          <a:effectLst/>
                          <a:latin typeface="Calibri" panose="020F0502020204030204" pitchFamily="34" charset="0"/>
                          <a:ea typeface="宋体" panose="02010600030101010101" pitchFamily="2" charset="-122"/>
                        </a:rPr>
                        <a:t>关注学生</a:t>
                      </a:r>
                      <a:endParaRPr lang="zh-CN" sz="3200" dirty="0">
                        <a:solidFill>
                          <a:srgbClr val="FF0000"/>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just">
                        <a:lnSpc>
                          <a:spcPct val="150000"/>
                        </a:lnSpc>
                        <a:spcAft>
                          <a:spcPts val="0"/>
                        </a:spcAft>
                      </a:pPr>
                      <a:r>
                        <a:rPr lang="zh-CN" sz="3200" kern="100" dirty="0">
                          <a:effectLst/>
                          <a:latin typeface="Times New Roman" panose="02020603050405020304" pitchFamily="18" charset="0"/>
                          <a:ea typeface="仿宋_GB2312"/>
                        </a:rPr>
                        <a:t>关注学生个别差异。</a:t>
                      </a:r>
                      <a:r>
                        <a:rPr lang="zh-CN" sz="3200" kern="100" dirty="0">
                          <a:solidFill>
                            <a:srgbClr val="FF0000"/>
                          </a:solidFill>
                          <a:effectLst/>
                          <a:latin typeface="Times New Roman" panose="02020603050405020304" pitchFamily="18" charset="0"/>
                          <a:ea typeface="仿宋_GB2312"/>
                        </a:rPr>
                        <a:t>教师成熟的标志。</a:t>
                      </a:r>
                      <a:endParaRPr lang="zh-CN" sz="3200" dirty="0">
                        <a:solidFill>
                          <a:srgbClr val="FF0000"/>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Tree>
  </p:cSld>
  <p:clrMapOvr>
    <a:masterClrMapping/>
  </p:clrMapOvr>
  <p:transition spd="med"/>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205282" y="1204392"/>
            <a:ext cx="2512226" cy="707886"/>
          </a:xfrm>
          <a:prstGeom prst="rect">
            <a:avLst/>
          </a:prstGeom>
        </p:spPr>
        <p:txBody>
          <a:bodyPr wrap="none">
            <a:spAutoFit/>
          </a:bodyPr>
          <a:lstStyle/>
          <a:p>
            <a:pPr indent="266700" algn="just">
              <a:spcBef>
                <a:spcPts val="600"/>
              </a:spcBef>
              <a:spcAft>
                <a:spcPts val="600"/>
              </a:spcAft>
            </a:pPr>
            <a:r>
              <a:rPr lang="zh-CN" altLang="zh-CN" sz="4000" b="1" kern="100" dirty="0" smtClean="0">
                <a:latin typeface="Calibri" panose="020F0502020204030204" pitchFamily="34" charset="0"/>
                <a:ea typeface="方正楷体"/>
              </a:rPr>
              <a:t>职业</a:t>
            </a:r>
            <a:r>
              <a:rPr lang="zh-CN" altLang="zh-CN" sz="4000" b="1" kern="100" dirty="0">
                <a:latin typeface="Calibri" panose="020F0502020204030204" pitchFamily="34" charset="0"/>
                <a:ea typeface="方正楷体"/>
              </a:rPr>
              <a:t>倦怠</a:t>
            </a:r>
            <a:endParaRPr lang="zh-CN" altLang="zh-CN" sz="4000" b="1" kern="100" dirty="0">
              <a:effectLst/>
              <a:latin typeface="Calibri" panose="020F0502020204030204" pitchFamily="34" charset="0"/>
              <a:ea typeface="方正楷体"/>
            </a:endParaRPr>
          </a:p>
        </p:txBody>
      </p:sp>
      <p:sp>
        <p:nvSpPr>
          <p:cNvPr id="3" name="矩形 2"/>
          <p:cNvSpPr/>
          <p:nvPr/>
        </p:nvSpPr>
        <p:spPr>
          <a:xfrm>
            <a:off x="237704" y="2062093"/>
            <a:ext cx="12385376" cy="5779467"/>
          </a:xfrm>
          <a:prstGeom prst="rect">
            <a:avLst/>
          </a:prstGeom>
        </p:spPr>
        <p:txBody>
          <a:bodyPr wrap="square">
            <a:spAutoFit/>
          </a:bodyPr>
          <a:lstStyle/>
          <a:p>
            <a:pPr indent="266700" algn="just">
              <a:lnSpc>
                <a:spcPct val="150000"/>
              </a:lnSpc>
              <a:spcAft>
                <a:spcPts val="0"/>
              </a:spcAft>
            </a:pPr>
            <a:r>
              <a:rPr lang="zh-CN" altLang="zh-CN" kern="100" dirty="0">
                <a:latin typeface="宋体" panose="02010600030101010101" pitchFamily="2" charset="-122"/>
                <a:ea typeface="宋体" panose="02010600030101010101" pitchFamily="2" charset="-122"/>
                <a:cs typeface="Times New Roman" panose="02020603050405020304" pitchFamily="18" charset="0"/>
              </a:rPr>
              <a:t>玛勒斯等人认为职业倦怠主要表现为三个方面：</a:t>
            </a:r>
          </a:p>
          <a:p>
            <a:pPr indent="266700" algn="just">
              <a:lnSpc>
                <a:spcPct val="150000"/>
              </a:lnSpc>
              <a:spcAft>
                <a:spcPts val="0"/>
              </a:spcAft>
            </a:pPr>
            <a:r>
              <a:rPr lang="zh-CN" altLang="zh-CN"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a:t>
            </a:r>
            <a:r>
              <a:rPr lang="en-US" altLang="zh-CN"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a:t>
            </a:r>
            <a:r>
              <a:rPr lang="zh-CN" altLang="zh-CN"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）情绪</a:t>
            </a:r>
            <a:r>
              <a:rPr lang="zh-CN" altLang="zh-CN" kern="100" dirty="0" smtClean="0">
                <a:solidFill>
                  <a:srgbClr val="FF0000"/>
                </a:solidFill>
                <a:latin typeface="宋体" panose="02010600030101010101" pitchFamily="2" charset="-122"/>
                <a:ea typeface="宋体" panose="02010600030101010101" pitchFamily="2" charset="-122"/>
                <a:cs typeface="Times New Roman" panose="02020603050405020304" pitchFamily="18" charset="0"/>
              </a:rPr>
              <a:t>耗竭</a:t>
            </a:r>
            <a:r>
              <a:rPr lang="zh-CN" altLang="en-US" kern="100" dirty="0" smtClean="0">
                <a:solidFill>
                  <a:srgbClr val="FF0000"/>
                </a:solidFill>
                <a:latin typeface="宋体" panose="02010600030101010101" pitchFamily="2" charset="-122"/>
                <a:ea typeface="宋体" panose="02010600030101010101" pitchFamily="2" charset="-122"/>
                <a:cs typeface="Times New Roman" panose="02020603050405020304" pitchFamily="18" charset="0"/>
              </a:rPr>
              <a:t>（核心）</a:t>
            </a:r>
            <a:r>
              <a:rPr lang="zh-CN" altLang="zh-CN" kern="100" dirty="0" smtClean="0">
                <a:solidFill>
                  <a:srgbClr val="FF0000"/>
                </a:solidFill>
                <a:latin typeface="宋体" panose="02010600030101010101" pitchFamily="2" charset="-122"/>
                <a:ea typeface="宋体" panose="02010600030101010101" pitchFamily="2" charset="-122"/>
                <a:cs typeface="Times New Roman" panose="02020603050405020304" pitchFamily="18" charset="0"/>
              </a:rPr>
              <a:t>，</a:t>
            </a:r>
            <a:r>
              <a:rPr lang="zh-CN" altLang="zh-CN" kern="100" dirty="0">
                <a:latin typeface="宋体" panose="02010600030101010101" pitchFamily="2" charset="-122"/>
                <a:ea typeface="宋体" panose="02010600030101010101" pitchFamily="2" charset="-122"/>
                <a:cs typeface="Times New Roman" panose="02020603050405020304" pitchFamily="18" charset="0"/>
              </a:rPr>
              <a:t>指个体情绪情感处于极度的疲劳状态，工作热情完全丧失；</a:t>
            </a:r>
          </a:p>
          <a:p>
            <a:pPr indent="266700" algn="just">
              <a:lnSpc>
                <a:spcPct val="150000"/>
              </a:lnSpc>
              <a:spcAft>
                <a:spcPts val="0"/>
              </a:spcAft>
            </a:pPr>
            <a:r>
              <a:rPr lang="zh-CN" altLang="zh-CN"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a:t>
            </a:r>
            <a:r>
              <a:rPr lang="en-US" altLang="zh-CN"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2</a:t>
            </a:r>
            <a:r>
              <a:rPr lang="zh-CN" altLang="zh-CN"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）去人性化，</a:t>
            </a:r>
            <a:r>
              <a:rPr lang="zh-CN" altLang="zh-CN" kern="100" dirty="0">
                <a:latin typeface="宋体" panose="02010600030101010101" pitchFamily="2" charset="-122"/>
                <a:ea typeface="宋体" panose="02010600030101010101" pitchFamily="2" charset="-122"/>
                <a:cs typeface="Times New Roman" panose="02020603050405020304" pitchFamily="18" charset="0"/>
              </a:rPr>
              <a:t>即刻意在自身和工作对象间保持距离，对工作对象和环境采取冷漠和忽视的态度；</a:t>
            </a:r>
          </a:p>
          <a:p>
            <a:pPr indent="266700" algn="just">
              <a:lnSpc>
                <a:spcPct val="150000"/>
              </a:lnSpc>
              <a:spcAft>
                <a:spcPts val="0"/>
              </a:spcAft>
            </a:pPr>
            <a:r>
              <a:rPr lang="zh-CN" altLang="zh-CN"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a:t>
            </a:r>
            <a:r>
              <a:rPr lang="en-US" altLang="zh-CN"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3</a:t>
            </a:r>
            <a:r>
              <a:rPr lang="zh-CN" altLang="zh-CN"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）个人成就感低，</a:t>
            </a:r>
            <a:r>
              <a:rPr lang="zh-CN" altLang="zh-CN" kern="100" dirty="0">
                <a:latin typeface="宋体" panose="02010600030101010101" pitchFamily="2" charset="-122"/>
                <a:ea typeface="宋体" panose="02010600030101010101" pitchFamily="2" charset="-122"/>
                <a:cs typeface="Times New Roman" panose="02020603050405020304" pitchFamily="18" charset="0"/>
              </a:rPr>
              <a:t>表现为消极地评价自己，贬低工作的意义和价值</a:t>
            </a:r>
            <a:r>
              <a:rPr lang="zh-CN" altLang="zh-CN" kern="100" dirty="0" smtClean="0">
                <a:latin typeface="宋体" panose="02010600030101010101" pitchFamily="2" charset="-122"/>
                <a:ea typeface="宋体" panose="02010600030101010101" pitchFamily="2" charset="-122"/>
                <a:cs typeface="Times New Roman" panose="02020603050405020304" pitchFamily="18" charset="0"/>
              </a:rPr>
              <a:t>。</a:t>
            </a:r>
            <a:endParaRPr lang="en-US" altLang="zh-CN" kern="100" dirty="0" smtClean="0">
              <a:latin typeface="宋体" panose="02010600030101010101" pitchFamily="2" charset="-122"/>
              <a:ea typeface="宋体" panose="02010600030101010101" pitchFamily="2" charset="-122"/>
              <a:cs typeface="Times New Roman" panose="02020603050405020304" pitchFamily="18" charset="0"/>
            </a:endParaRPr>
          </a:p>
        </p:txBody>
      </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154511" y="772344"/>
            <a:ext cx="6102953" cy="788293"/>
          </a:xfrm>
          <a:prstGeom prst="rect">
            <a:avLst/>
          </a:prstGeom>
        </p:spPr>
        <p:txBody>
          <a:bodyPr wrap="none">
            <a:spAutoFit/>
          </a:bodyPr>
          <a:lstStyle/>
          <a:p>
            <a:pPr algn="ctr">
              <a:lnSpc>
                <a:spcPct val="132000"/>
              </a:lnSpc>
              <a:spcBef>
                <a:spcPts val="1200"/>
              </a:spcBef>
              <a:spcAft>
                <a:spcPts val="320"/>
              </a:spcAft>
            </a:pPr>
            <a:r>
              <a:rPr lang="zh-CN" altLang="en-US" sz="4000" b="1" kern="100" dirty="0">
                <a:latin typeface="宋体" panose="02010600030101010101" pitchFamily="2" charset="-122"/>
                <a:ea typeface="宋体" panose="02010600030101010101" pitchFamily="2" charset="-122"/>
                <a:cs typeface="Times New Roman" panose="02020603050405020304" pitchFamily="18" charset="0"/>
              </a:rPr>
              <a:t>第三节  学生的人格发展</a:t>
            </a:r>
            <a:endParaRPr lang="zh-CN" altLang="zh-CN" sz="4000" b="1" kern="100" dirty="0">
              <a:effectLst/>
              <a:latin typeface="宋体" panose="02010600030101010101" pitchFamily="2" charset="-122"/>
              <a:ea typeface="宋体" panose="02010600030101010101" pitchFamily="2" charset="-122"/>
              <a:cs typeface="Times New Roman" panose="02020603050405020304" pitchFamily="18" charset="0"/>
            </a:endParaRPr>
          </a:p>
        </p:txBody>
      </p:sp>
      <p:sp>
        <p:nvSpPr>
          <p:cNvPr id="3" name="矩形 2"/>
          <p:cNvSpPr/>
          <p:nvPr/>
        </p:nvSpPr>
        <p:spPr>
          <a:xfrm>
            <a:off x="138111" y="1780456"/>
            <a:ext cx="12025336" cy="1754326"/>
          </a:xfrm>
          <a:prstGeom prst="rect">
            <a:avLst/>
          </a:prstGeom>
        </p:spPr>
        <p:txBody>
          <a:bodyPr wrap="square">
            <a:spAutoFit/>
          </a:bodyPr>
          <a:lstStyle/>
          <a:p>
            <a:pPr>
              <a:lnSpc>
                <a:spcPct val="150000"/>
              </a:lnSpc>
            </a:pPr>
            <a:r>
              <a:rPr lang="zh-CN" altLang="en-US" b="1" dirty="0" smtClean="0">
                <a:latin typeface="宋体" panose="02010600030101010101" pitchFamily="2" charset="-122"/>
                <a:ea typeface="宋体" panose="02010600030101010101" pitchFamily="2" charset="-122"/>
              </a:rPr>
              <a:t>一</a:t>
            </a:r>
            <a:r>
              <a:rPr lang="zh-CN" altLang="zh-CN" b="1" dirty="0" smtClean="0">
                <a:latin typeface="宋体" panose="02010600030101010101" pitchFamily="2" charset="-122"/>
                <a:ea typeface="宋体" panose="02010600030101010101" pitchFamily="2" charset="-122"/>
              </a:rPr>
              <a:t>、</a:t>
            </a:r>
            <a:r>
              <a:rPr lang="zh-CN" altLang="zh-CN" b="1" dirty="0">
                <a:latin typeface="宋体" panose="02010600030101010101" pitchFamily="2" charset="-122"/>
                <a:ea typeface="宋体" panose="02010600030101010101" pitchFamily="2" charset="-122"/>
              </a:rPr>
              <a:t>弗洛伊德的理论</a:t>
            </a:r>
          </a:p>
          <a:p>
            <a:pPr>
              <a:lnSpc>
                <a:spcPct val="150000"/>
              </a:lnSpc>
            </a:pPr>
            <a:r>
              <a:rPr lang="zh-CN" altLang="zh-CN" dirty="0" smtClean="0">
                <a:latin typeface="宋体" panose="02010600030101010101" pitchFamily="2" charset="-122"/>
                <a:ea typeface="宋体" panose="02010600030101010101" pitchFamily="2" charset="-122"/>
              </a:rPr>
              <a:t>弗洛伊德</a:t>
            </a:r>
            <a:r>
              <a:rPr lang="zh-CN" altLang="zh-CN" dirty="0">
                <a:latin typeface="宋体" panose="02010600030101010101" pitchFamily="2" charset="-122"/>
                <a:ea typeface="宋体" panose="02010600030101010101" pitchFamily="2" charset="-122"/>
              </a:rPr>
              <a:t>的人格理论及人格</a:t>
            </a:r>
            <a:r>
              <a:rPr lang="zh-CN" altLang="zh-CN" dirty="0" smtClean="0">
                <a:latin typeface="宋体" panose="02010600030101010101" pitchFamily="2" charset="-122"/>
                <a:ea typeface="宋体" panose="02010600030101010101" pitchFamily="2" charset="-122"/>
              </a:rPr>
              <a:t>发展观</a:t>
            </a:r>
            <a:endParaRPr lang="zh-CN" altLang="zh-CN" dirty="0">
              <a:latin typeface="宋体" panose="02010600030101010101" pitchFamily="2" charset="-122"/>
              <a:ea typeface="宋体" panose="02010600030101010101" pitchFamily="2" charset="-122"/>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558" y="3724672"/>
            <a:ext cx="12693546" cy="2862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81720" y="700336"/>
            <a:ext cx="6412333" cy="919932"/>
          </a:xfrm>
          <a:prstGeom prst="rect">
            <a:avLst/>
          </a:prstGeom>
        </p:spPr>
        <p:txBody>
          <a:bodyPr wrap="none">
            <a:spAutoFit/>
          </a:bodyPr>
          <a:lstStyle/>
          <a:p>
            <a:pPr indent="203200" algn="just">
              <a:lnSpc>
                <a:spcPct val="172000"/>
              </a:lnSpc>
              <a:spcBef>
                <a:spcPts val="1300"/>
              </a:spcBef>
              <a:spcAft>
                <a:spcPts val="1300"/>
              </a:spcAft>
            </a:pPr>
            <a:r>
              <a:rPr lang="zh-CN" altLang="en-US" b="1" kern="100" dirty="0">
                <a:latin typeface="Calibri" panose="020F0502020204030204" pitchFamily="34" charset="0"/>
                <a:ea typeface="方正卡通简体"/>
              </a:rPr>
              <a:t>二、埃里克森的社会发展理论</a:t>
            </a:r>
            <a:endParaRPr lang="zh-CN" altLang="zh-CN" b="1" kern="100" dirty="0">
              <a:effectLst/>
              <a:latin typeface="Calibri" panose="020F0502020204030204" pitchFamily="34" charset="0"/>
              <a:ea typeface="方正卡通简体"/>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920" y="2022357"/>
            <a:ext cx="12495176" cy="1563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920" y="3585856"/>
            <a:ext cx="12495176" cy="3307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479948" y="648876"/>
            <a:ext cx="12169352" cy="8503995"/>
          </a:xfrm>
          <a:prstGeom prst="rect">
            <a:avLst/>
          </a:prstGeom>
        </p:spPr>
        <p:txBody>
          <a:bodyPr wrap="square">
            <a:spAutoFit/>
          </a:bodyPr>
          <a:lstStyle/>
          <a:p>
            <a:pPr indent="539750">
              <a:lnSpc>
                <a:spcPct val="150000"/>
              </a:lnSpc>
            </a:pPr>
            <a:r>
              <a:rPr lang="en-US" altLang="zh-CN" sz="2300" b="1" dirty="0" smtClean="0">
                <a:latin typeface="宋体" panose="02010600030101010101" pitchFamily="2" charset="-122"/>
                <a:ea typeface="宋体" panose="02010600030101010101" pitchFamily="2" charset="-122"/>
              </a:rPr>
              <a:t>1.</a:t>
            </a:r>
            <a:r>
              <a:rPr lang="zh-CN" altLang="en-US" sz="2300" b="1" dirty="0" smtClean="0">
                <a:latin typeface="宋体" panose="02010600030101010101" pitchFamily="2" charset="-122"/>
                <a:ea typeface="宋体" panose="02010600030101010101" pitchFamily="2" charset="-122"/>
              </a:rPr>
              <a:t>同</a:t>
            </a:r>
            <a:r>
              <a:rPr lang="zh-CN" altLang="en-US" sz="2300" b="1" dirty="0">
                <a:latin typeface="宋体" panose="02010600030101010101" pitchFamily="2" charset="-122"/>
                <a:ea typeface="宋体" panose="02010600030101010101" pitchFamily="2" charset="-122"/>
              </a:rPr>
              <a:t>一性弥散</a:t>
            </a:r>
          </a:p>
          <a:p>
            <a:pPr indent="539750">
              <a:lnSpc>
                <a:spcPct val="150000"/>
              </a:lnSpc>
            </a:pPr>
            <a:r>
              <a:rPr lang="zh-CN" altLang="en-US" sz="2300" b="1" dirty="0">
                <a:latin typeface="宋体" panose="02010600030101010101" pitchFamily="2" charset="-122"/>
                <a:ea typeface="宋体" panose="02010600030101010101" pitchFamily="2" charset="-122"/>
              </a:rPr>
              <a:t>也叫同一性混乱</a:t>
            </a:r>
            <a:r>
              <a:rPr lang="en-US" altLang="zh-CN" sz="2300" b="1" dirty="0" smtClean="0">
                <a:latin typeface="宋体" panose="02010600030101010101" pitchFamily="2" charset="-122"/>
                <a:ea typeface="宋体" panose="02010600030101010101" pitchFamily="2" charset="-122"/>
              </a:rPr>
              <a:t>,</a:t>
            </a:r>
            <a:r>
              <a:rPr lang="zh-CN" altLang="en-US" sz="2300" b="1" dirty="0" smtClean="0">
                <a:latin typeface="宋体" panose="02010600030101010101" pitchFamily="2" charset="-122"/>
                <a:ea typeface="宋体" panose="02010600030101010101" pitchFamily="2" charset="-122"/>
              </a:rPr>
              <a:t>出现</a:t>
            </a:r>
            <a:r>
              <a:rPr lang="zh-CN" altLang="en-US" sz="2300" b="1" dirty="0">
                <a:latin typeface="宋体" panose="02010600030101010101" pitchFamily="2" charset="-122"/>
                <a:ea typeface="宋体" panose="02010600030101010101" pitchFamily="2" charset="-122"/>
              </a:rPr>
              <a:t>在个人尚未经历危机或</a:t>
            </a:r>
            <a:r>
              <a:rPr lang="zh-CN" altLang="en-US" sz="2300" b="1" dirty="0" smtClean="0">
                <a:latin typeface="宋体" panose="02010600030101010101" pitchFamily="2" charset="-122"/>
                <a:ea typeface="宋体" panose="02010600030101010101" pitchFamily="2" charset="-122"/>
              </a:rPr>
              <a:t>做出承</a:t>
            </a:r>
            <a:r>
              <a:rPr lang="zh-CN" altLang="en-US" sz="2300" b="1" dirty="0">
                <a:latin typeface="宋体" panose="02010600030101010101" pitchFamily="2" charset="-122"/>
                <a:ea typeface="宋体" panose="02010600030101010101" pitchFamily="2" charset="-122"/>
              </a:rPr>
              <a:t>诺之时。这类个体缺乏清晰的方向</a:t>
            </a:r>
            <a:r>
              <a:rPr lang="en-US" altLang="zh-CN" sz="2300" b="1" dirty="0" smtClean="0">
                <a:latin typeface="宋体" panose="02010600030101010101" pitchFamily="2" charset="-122"/>
                <a:ea typeface="宋体" panose="02010600030101010101" pitchFamily="2" charset="-122"/>
              </a:rPr>
              <a:t>,</a:t>
            </a:r>
            <a:r>
              <a:rPr lang="zh-CN" altLang="en-US" sz="2300" b="1" dirty="0">
                <a:latin typeface="宋体" panose="02010600030101010101" pitchFamily="2" charset="-122"/>
                <a:ea typeface="宋体" panose="02010600030101010101" pitchFamily="2" charset="-122"/>
              </a:rPr>
              <a:t>既没有致力于某种价值观和目标</a:t>
            </a:r>
            <a:r>
              <a:rPr lang="en-US" altLang="zh-CN" sz="2300" b="1" dirty="0">
                <a:latin typeface="宋体" panose="02010600030101010101" pitchFamily="2" charset="-122"/>
                <a:ea typeface="宋体" panose="02010600030101010101" pitchFamily="2" charset="-122"/>
              </a:rPr>
              <a:t>,</a:t>
            </a:r>
            <a:r>
              <a:rPr lang="zh-CN" altLang="en-US" sz="2300" b="1" dirty="0">
                <a:latin typeface="宋体" panose="02010600030101010101" pitchFamily="2" charset="-122"/>
                <a:ea typeface="宋体" panose="02010600030101010101" pitchFamily="2" charset="-122"/>
              </a:rPr>
              <a:t>也不去努力追求它们。可能从来没有探索过</a:t>
            </a:r>
            <a:r>
              <a:rPr lang="en-US" altLang="zh-CN" sz="2300" b="1" dirty="0">
                <a:latin typeface="宋体" panose="02010600030101010101" pitchFamily="2" charset="-122"/>
                <a:ea typeface="宋体" panose="02010600030101010101" pitchFamily="2" charset="-122"/>
              </a:rPr>
              <a:t>,</a:t>
            </a:r>
            <a:r>
              <a:rPr lang="zh-CN" altLang="en-US" sz="2300" b="1" dirty="0">
                <a:latin typeface="宋体" panose="02010600030101010101" pitchFamily="2" charset="-122"/>
                <a:ea typeface="宋体" panose="02010600030101010101" pitchFamily="2" charset="-122"/>
              </a:rPr>
              <a:t>也可能尝试过</a:t>
            </a:r>
            <a:r>
              <a:rPr lang="en-US" altLang="zh-CN" sz="2300" b="1" dirty="0">
                <a:latin typeface="宋体" panose="02010600030101010101" pitchFamily="2" charset="-122"/>
                <a:ea typeface="宋体" panose="02010600030101010101" pitchFamily="2" charset="-122"/>
              </a:rPr>
              <a:t>,</a:t>
            </a:r>
            <a:r>
              <a:rPr lang="zh-CN" altLang="en-US" sz="2300" b="1" dirty="0">
                <a:latin typeface="宋体" panose="02010600030101010101" pitchFamily="2" charset="-122"/>
                <a:ea typeface="宋体" panose="02010600030101010101" pitchFamily="2" charset="-122"/>
              </a:rPr>
              <a:t>但发现太困难而放弃了。</a:t>
            </a:r>
          </a:p>
          <a:p>
            <a:pPr indent="539750">
              <a:lnSpc>
                <a:spcPct val="150000"/>
              </a:lnSpc>
            </a:pPr>
            <a:r>
              <a:rPr lang="en-US" altLang="zh-CN" sz="2300" b="1" dirty="0" smtClean="0">
                <a:latin typeface="宋体" panose="02010600030101010101" pitchFamily="2" charset="-122"/>
                <a:ea typeface="宋体" panose="02010600030101010101" pitchFamily="2" charset="-122"/>
              </a:rPr>
              <a:t>2.</a:t>
            </a:r>
            <a:r>
              <a:rPr lang="zh-CN" altLang="en-US" sz="2300" b="1" dirty="0" smtClean="0">
                <a:latin typeface="宋体" panose="02010600030101010101" pitchFamily="2" charset="-122"/>
                <a:ea typeface="宋体" panose="02010600030101010101" pitchFamily="2" charset="-122"/>
              </a:rPr>
              <a:t>同</a:t>
            </a:r>
            <a:r>
              <a:rPr lang="zh-CN" altLang="en-US" sz="2300" b="1" dirty="0">
                <a:latin typeface="宋体" panose="02010600030101010101" pitchFamily="2" charset="-122"/>
                <a:ea typeface="宋体" panose="02010600030101010101" pitchFamily="2" charset="-122"/>
              </a:rPr>
              <a:t>一性早闭</a:t>
            </a:r>
          </a:p>
          <a:p>
            <a:pPr indent="539750">
              <a:lnSpc>
                <a:spcPct val="150000"/>
              </a:lnSpc>
            </a:pPr>
            <a:r>
              <a:rPr lang="zh-CN" altLang="en-US" sz="2300" b="1" dirty="0">
                <a:latin typeface="宋体" panose="02010600030101010101" pitchFamily="2" charset="-122"/>
                <a:ea typeface="宋体" panose="02010600030101010101" pitchFamily="2" charset="-122"/>
              </a:rPr>
              <a:t>也叫同一性停滞、同一性拒斥</a:t>
            </a:r>
            <a:r>
              <a:rPr lang="en-US" altLang="zh-CN" sz="2300" b="1" dirty="0">
                <a:latin typeface="宋体" panose="02010600030101010101" pitchFamily="2" charset="-122"/>
                <a:ea typeface="宋体" panose="02010600030101010101" pitchFamily="2" charset="-122"/>
              </a:rPr>
              <a:t>,</a:t>
            </a:r>
            <a:r>
              <a:rPr lang="zh-CN" altLang="en-US" sz="2300" b="1" dirty="0">
                <a:latin typeface="宋体" panose="02010600030101010101" pitchFamily="2" charset="-122"/>
                <a:ea typeface="宋体" panose="02010600030101010101" pitchFamily="2" charset="-122"/>
              </a:rPr>
              <a:t>出现在个人做出承诺</a:t>
            </a:r>
            <a:r>
              <a:rPr lang="en-US" altLang="zh-CN" sz="2300" b="1" dirty="0">
                <a:latin typeface="宋体" panose="02010600030101010101" pitchFamily="2" charset="-122"/>
                <a:ea typeface="宋体" panose="02010600030101010101" pitchFamily="2" charset="-122"/>
              </a:rPr>
              <a:t>,</a:t>
            </a:r>
            <a:r>
              <a:rPr lang="zh-CN" altLang="en-US" sz="2300" b="1" dirty="0">
                <a:latin typeface="宋体" panose="02010600030101010101" pitchFamily="2" charset="-122"/>
                <a:ea typeface="宋体" panose="02010600030101010101" pitchFamily="2" charset="-122"/>
              </a:rPr>
              <a:t>但尚未经历危机之时。这类个体过早地拥有了未经自身探索的价值取向和目标</a:t>
            </a:r>
            <a:r>
              <a:rPr lang="en-US" altLang="zh-CN" sz="2300" b="1" dirty="0">
                <a:latin typeface="宋体" panose="02010600030101010101" pitchFamily="2" charset="-122"/>
                <a:ea typeface="宋体" panose="02010600030101010101" pitchFamily="2" charset="-122"/>
              </a:rPr>
              <a:t>,</a:t>
            </a:r>
            <a:r>
              <a:rPr lang="zh-CN" altLang="en-US" sz="2300" b="1" dirty="0">
                <a:latin typeface="宋体" panose="02010600030101010101" pitchFamily="2" charset="-122"/>
                <a:ea typeface="宋体" panose="02010600030101010101" pitchFamily="2" charset="-122"/>
              </a:rPr>
              <a:t>并因此而排斥自我同一性的其他可能发展。他们仅仅是接受了权威人物</a:t>
            </a:r>
            <a:r>
              <a:rPr lang="en-US" altLang="zh-CN" sz="2300" b="1" dirty="0">
                <a:latin typeface="宋体" panose="02010600030101010101" pitchFamily="2" charset="-122"/>
                <a:ea typeface="宋体" panose="02010600030101010101" pitchFamily="2" charset="-122"/>
              </a:rPr>
              <a:t>(</a:t>
            </a:r>
            <a:r>
              <a:rPr lang="zh-CN" altLang="en-US" sz="2300" b="1" dirty="0">
                <a:latin typeface="宋体" panose="02010600030101010101" pitchFamily="2" charset="-122"/>
                <a:ea typeface="宋体" panose="02010600030101010101" pitchFamily="2" charset="-122"/>
              </a:rPr>
              <a:t>父母、老师、领导、恋爱对象等</a:t>
            </a:r>
            <a:r>
              <a:rPr lang="en-US" altLang="zh-CN" sz="2300" b="1" dirty="0">
                <a:latin typeface="宋体" panose="02010600030101010101" pitchFamily="2" charset="-122"/>
                <a:ea typeface="宋体" panose="02010600030101010101" pitchFamily="2" charset="-122"/>
              </a:rPr>
              <a:t>)</a:t>
            </a:r>
            <a:r>
              <a:rPr lang="zh-CN" altLang="en-US" sz="2300" b="1" dirty="0">
                <a:latin typeface="宋体" panose="02010600030101010101" pitchFamily="2" charset="-122"/>
                <a:ea typeface="宋体" panose="02010600030101010101" pitchFamily="2" charset="-122"/>
              </a:rPr>
              <a:t>已经为他们选择好了的东西。</a:t>
            </a:r>
          </a:p>
          <a:p>
            <a:pPr indent="539750">
              <a:lnSpc>
                <a:spcPct val="150000"/>
              </a:lnSpc>
            </a:pPr>
            <a:r>
              <a:rPr lang="en-US" altLang="zh-CN" sz="2300" b="1" dirty="0" smtClean="0">
                <a:latin typeface="宋体" panose="02010600030101010101" pitchFamily="2" charset="-122"/>
                <a:ea typeface="宋体" panose="02010600030101010101" pitchFamily="2" charset="-122"/>
              </a:rPr>
              <a:t>3.</a:t>
            </a:r>
            <a:r>
              <a:rPr lang="zh-CN" altLang="en-US" sz="2300" b="1" dirty="0" smtClean="0">
                <a:latin typeface="宋体" panose="02010600030101010101" pitchFamily="2" charset="-122"/>
                <a:ea typeface="宋体" panose="02010600030101010101" pitchFamily="2" charset="-122"/>
              </a:rPr>
              <a:t>同</a:t>
            </a:r>
            <a:r>
              <a:rPr lang="zh-CN" altLang="en-US" sz="2300" b="1" dirty="0">
                <a:latin typeface="宋体" panose="02010600030101010101" pitchFamily="2" charset="-122"/>
                <a:ea typeface="宋体" panose="02010600030101010101" pitchFamily="2" charset="-122"/>
              </a:rPr>
              <a:t>一性延缓</a:t>
            </a:r>
          </a:p>
          <a:p>
            <a:pPr indent="539750">
              <a:lnSpc>
                <a:spcPct val="150000"/>
              </a:lnSpc>
            </a:pPr>
            <a:r>
              <a:rPr lang="zh-CN" altLang="en-US" sz="2300" b="1" dirty="0">
                <a:latin typeface="宋体" panose="02010600030101010101" pitchFamily="2" charset="-122"/>
                <a:ea typeface="宋体" panose="02010600030101010101" pitchFamily="2" charset="-122"/>
              </a:rPr>
              <a:t>出现在个人身处危机之时。延缓达成意味着迟滞。这类个体尚未确定明确的目标</a:t>
            </a:r>
            <a:r>
              <a:rPr lang="en-US" altLang="zh-CN" sz="2300" b="1" dirty="0">
                <a:latin typeface="宋体" panose="02010600030101010101" pitchFamily="2" charset="-122"/>
                <a:ea typeface="宋体" panose="02010600030101010101" pitchFamily="2" charset="-122"/>
              </a:rPr>
              <a:t>,</a:t>
            </a:r>
            <a:r>
              <a:rPr lang="zh-CN" altLang="en-US" sz="2300" b="1" dirty="0">
                <a:latin typeface="宋体" panose="02010600030101010101" pitchFamily="2" charset="-122"/>
                <a:ea typeface="宋体" panose="02010600030101010101" pitchFamily="2" charset="-122"/>
              </a:rPr>
              <a:t>还处在探索</a:t>
            </a:r>
            <a:r>
              <a:rPr lang="en-US" altLang="zh-CN" sz="2300" b="1" dirty="0">
                <a:latin typeface="宋体" panose="02010600030101010101" pitchFamily="2" charset="-122"/>
                <a:ea typeface="宋体" panose="02010600030101010101" pitchFamily="2" charset="-122"/>
              </a:rPr>
              <a:t>―</a:t>
            </a:r>
            <a:r>
              <a:rPr lang="zh-CN" altLang="en-US" sz="2300" b="1" dirty="0">
                <a:latin typeface="宋体" panose="02010600030101010101" pitchFamily="2" charset="-122"/>
                <a:ea typeface="宋体" panose="02010600030101010101" pitchFamily="2" charset="-122"/>
              </a:rPr>
              <a:t>收集信息和尝试各种活动的过程之中</a:t>
            </a:r>
            <a:r>
              <a:rPr lang="en-US" altLang="zh-CN" sz="2300" b="1" dirty="0">
                <a:latin typeface="宋体" panose="02010600030101010101" pitchFamily="2" charset="-122"/>
                <a:ea typeface="宋体" panose="02010600030101010101" pitchFamily="2" charset="-122"/>
              </a:rPr>
              <a:t>,</a:t>
            </a:r>
            <a:r>
              <a:rPr lang="zh-CN" altLang="en-US" sz="2300" b="1" dirty="0">
                <a:latin typeface="宋体" panose="02010600030101010101" pitchFamily="2" charset="-122"/>
                <a:ea typeface="宋体" panose="02010600030101010101" pitchFamily="2" charset="-122"/>
              </a:rPr>
              <a:t>期望在这一过程中确定自己的价值观和目标来指引未来的生活。</a:t>
            </a:r>
          </a:p>
          <a:p>
            <a:pPr indent="539750">
              <a:lnSpc>
                <a:spcPct val="150000"/>
              </a:lnSpc>
            </a:pPr>
            <a:r>
              <a:rPr lang="en-US" altLang="zh-CN" sz="2300" b="1" dirty="0" smtClean="0">
                <a:latin typeface="宋体" panose="02010600030101010101" pitchFamily="2" charset="-122"/>
                <a:ea typeface="宋体" panose="02010600030101010101" pitchFamily="2" charset="-122"/>
              </a:rPr>
              <a:t>4.</a:t>
            </a:r>
            <a:r>
              <a:rPr lang="zh-CN" altLang="en-US" sz="2300" b="1" dirty="0" smtClean="0">
                <a:latin typeface="宋体" panose="02010600030101010101" pitchFamily="2" charset="-122"/>
                <a:ea typeface="宋体" panose="02010600030101010101" pitchFamily="2" charset="-122"/>
              </a:rPr>
              <a:t>同</a:t>
            </a:r>
            <a:r>
              <a:rPr lang="zh-CN" altLang="en-US" sz="2300" b="1" dirty="0">
                <a:latin typeface="宋体" panose="02010600030101010101" pitchFamily="2" charset="-122"/>
                <a:ea typeface="宋体" panose="02010600030101010101" pitchFamily="2" charset="-122"/>
              </a:rPr>
              <a:t>一性达成</a:t>
            </a:r>
          </a:p>
          <a:p>
            <a:pPr indent="539750">
              <a:lnSpc>
                <a:spcPct val="150000"/>
              </a:lnSpc>
            </a:pPr>
            <a:r>
              <a:rPr lang="zh-CN" altLang="en-US" sz="2300" b="1" dirty="0">
                <a:latin typeface="宋体" panose="02010600030101010101" pitchFamily="2" charset="-122"/>
                <a:ea typeface="宋体" panose="02010600030101010101" pitchFamily="2" charset="-122"/>
              </a:rPr>
              <a:t>即同一性实现、考虑了各种选择后</a:t>
            </a:r>
            <a:r>
              <a:rPr lang="en-US" altLang="zh-CN" sz="2300" b="1" dirty="0">
                <a:latin typeface="宋体" panose="02010600030101010101" pitchFamily="2" charset="-122"/>
                <a:ea typeface="宋体" panose="02010600030101010101" pitchFamily="2" charset="-122"/>
              </a:rPr>
              <a:t>,</a:t>
            </a:r>
            <a:r>
              <a:rPr lang="zh-CN" altLang="en-US" sz="2300" b="1" dirty="0">
                <a:latin typeface="宋体" panose="02010600030101010101" pitchFamily="2" charset="-122"/>
                <a:ea typeface="宋体" panose="02010600030101010101" pitchFamily="2" charset="-122"/>
              </a:rPr>
              <a:t>经历危机并做出承诺</a:t>
            </a:r>
            <a:r>
              <a:rPr lang="en-US" altLang="zh-CN" sz="2300" b="1" dirty="0">
                <a:latin typeface="宋体" panose="02010600030101010101" pitchFamily="2" charset="-122"/>
                <a:ea typeface="宋体" panose="02010600030101010101" pitchFamily="2" charset="-122"/>
              </a:rPr>
              <a:t>,</a:t>
            </a:r>
            <a:r>
              <a:rPr lang="zh-CN" altLang="en-US" sz="2300" b="1" dirty="0">
                <a:latin typeface="宋体" panose="02010600030101010101" pitchFamily="2" charset="-122"/>
                <a:ea typeface="宋体" panose="02010600030101010101" pitchFamily="2" charset="-122"/>
              </a:rPr>
              <a:t>这是一种最成熟、最高级的同一性状态。具体而言</a:t>
            </a:r>
            <a:r>
              <a:rPr lang="en-US" altLang="zh-CN" sz="2300" b="1" dirty="0">
                <a:latin typeface="宋体" panose="02010600030101010101" pitchFamily="2" charset="-122"/>
                <a:ea typeface="宋体" panose="02010600030101010101" pitchFamily="2" charset="-122"/>
              </a:rPr>
              <a:t>,</a:t>
            </a:r>
            <a:r>
              <a:rPr lang="zh-CN" altLang="en-US" sz="2300" b="1" dirty="0">
                <a:latin typeface="宋体" panose="02010600030101010101" pitchFamily="2" charset="-122"/>
                <a:ea typeface="宋体" panose="02010600030101010101" pitchFamily="2" charset="-122"/>
              </a:rPr>
              <a:t>经过多重选择的探索</a:t>
            </a:r>
            <a:r>
              <a:rPr lang="en-US" altLang="zh-CN" sz="2300" b="1" dirty="0">
                <a:latin typeface="宋体" panose="02010600030101010101" pitchFamily="2" charset="-122"/>
                <a:ea typeface="宋体" panose="02010600030101010101" pitchFamily="2" charset="-122"/>
              </a:rPr>
              <a:t>,</a:t>
            </a:r>
            <a:r>
              <a:rPr lang="zh-CN" altLang="en-US" sz="2300" b="1" dirty="0">
                <a:latin typeface="宋体" panose="02010600030101010101" pitchFamily="2" charset="-122"/>
                <a:ea typeface="宋体" panose="02010600030101010101" pitchFamily="2" charset="-122"/>
              </a:rPr>
              <a:t>同一性达成的个体已经确立了一套清晰的价值观和目标。他们有一种心理上的幸福感、时间上的同一感</a:t>
            </a:r>
            <a:r>
              <a:rPr lang="en-US" altLang="zh-CN" sz="2300" b="1" dirty="0">
                <a:latin typeface="宋体" panose="02010600030101010101" pitchFamily="2" charset="-122"/>
                <a:ea typeface="宋体" panose="02010600030101010101" pitchFamily="2" charset="-122"/>
              </a:rPr>
              <a:t>,</a:t>
            </a:r>
            <a:r>
              <a:rPr lang="zh-CN" altLang="en-US" sz="2300" b="1" dirty="0">
                <a:latin typeface="宋体" panose="02010600030101010101" pitchFamily="2" charset="-122"/>
                <a:ea typeface="宋体" panose="02010600030101010101" pitchFamily="2" charset="-122"/>
              </a:rPr>
              <a:t>知道正在做什么。</a:t>
            </a:r>
            <a:endParaRPr lang="zh-CN" altLang="en-US" sz="2300" dirty="0">
              <a:latin typeface="宋体" panose="02010600030101010101" pitchFamily="2" charset="-122"/>
              <a:ea typeface="宋体" panose="02010600030101010101" pitchFamily="2" charset="-122"/>
            </a:endParaRPr>
          </a:p>
        </p:txBody>
      </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340753" y="772344"/>
            <a:ext cx="5379999" cy="823623"/>
          </a:xfrm>
          <a:prstGeom prst="rect">
            <a:avLst/>
          </a:prstGeom>
        </p:spPr>
        <p:txBody>
          <a:bodyPr wrap="none">
            <a:spAutoFit/>
          </a:bodyPr>
          <a:lstStyle/>
          <a:p>
            <a:pPr algn="ctr">
              <a:lnSpc>
                <a:spcPct val="132000"/>
              </a:lnSpc>
              <a:spcBef>
                <a:spcPts val="1200"/>
              </a:spcBef>
              <a:spcAft>
                <a:spcPts val="320"/>
              </a:spcAft>
            </a:pPr>
            <a:r>
              <a:rPr lang="zh-CN" altLang="en-US" b="1" kern="100" dirty="0" smtClean="0">
                <a:latin typeface="Cambria" panose="02040503050406030204" pitchFamily="18" charset="0"/>
                <a:ea typeface="方正粗倩简体"/>
                <a:cs typeface="Times New Roman" panose="02020603050405020304" pitchFamily="18" charset="0"/>
              </a:rPr>
              <a:t>第四节</a:t>
            </a:r>
            <a:r>
              <a:rPr lang="zh-CN" altLang="en-US" b="1" kern="100" dirty="0">
                <a:latin typeface="Cambria" panose="02040503050406030204" pitchFamily="18" charset="0"/>
                <a:ea typeface="方正粗倩简体"/>
                <a:cs typeface="Times New Roman" panose="02020603050405020304" pitchFamily="18" charset="0"/>
              </a:rPr>
              <a:t>  学生的个体差异</a:t>
            </a:r>
            <a:endParaRPr lang="zh-CN" altLang="zh-CN" b="1" kern="100" dirty="0">
              <a:effectLst/>
              <a:latin typeface="Cambria" panose="02040503050406030204" pitchFamily="18" charset="0"/>
              <a:ea typeface="方正粗倩简体"/>
              <a:cs typeface="Times New Roman" panose="02020603050405020304" pitchFamily="18" charset="0"/>
            </a:endParaRPr>
          </a:p>
        </p:txBody>
      </p:sp>
      <p:sp>
        <p:nvSpPr>
          <p:cNvPr id="8" name="矩形 7"/>
          <p:cNvSpPr/>
          <p:nvPr/>
        </p:nvSpPr>
        <p:spPr>
          <a:xfrm>
            <a:off x="237705" y="1642535"/>
            <a:ext cx="12486050" cy="2031325"/>
          </a:xfrm>
          <a:prstGeom prst="rect">
            <a:avLst/>
          </a:prstGeom>
        </p:spPr>
        <p:txBody>
          <a:bodyPr wrap="square">
            <a:spAutoFit/>
          </a:bodyPr>
          <a:lstStyle/>
          <a:p>
            <a:pPr algn="ctr">
              <a:lnSpc>
                <a:spcPct val="150000"/>
              </a:lnSpc>
            </a:pPr>
            <a:r>
              <a:rPr lang="zh-CN" altLang="en-US" sz="2800" dirty="0" smtClean="0">
                <a:solidFill>
                  <a:schemeClr val="tx1"/>
                </a:solidFill>
              </a:rPr>
              <a:t>说法一：一般认为，</a:t>
            </a:r>
            <a:r>
              <a:rPr lang="en-US" altLang="zh-CN" sz="2800" dirty="0" smtClean="0">
                <a:solidFill>
                  <a:schemeClr val="tx1"/>
                </a:solidFill>
              </a:rPr>
              <a:t>IQ</a:t>
            </a:r>
            <a:r>
              <a:rPr lang="zh-CN" altLang="en-US" sz="2800" dirty="0">
                <a:solidFill>
                  <a:schemeClr val="tx1"/>
                </a:solidFill>
              </a:rPr>
              <a:t>超过</a:t>
            </a:r>
            <a:r>
              <a:rPr lang="en-US" altLang="zh-CN" sz="2800" dirty="0">
                <a:solidFill>
                  <a:schemeClr val="tx1"/>
                </a:solidFill>
              </a:rPr>
              <a:t>140</a:t>
            </a:r>
            <a:r>
              <a:rPr lang="zh-CN" altLang="en-US" sz="2800" dirty="0">
                <a:solidFill>
                  <a:schemeClr val="tx1"/>
                </a:solidFill>
              </a:rPr>
              <a:t>为智力超常，低于</a:t>
            </a:r>
            <a:r>
              <a:rPr lang="en-US" altLang="zh-CN" sz="2800" dirty="0">
                <a:solidFill>
                  <a:schemeClr val="tx1"/>
                </a:solidFill>
              </a:rPr>
              <a:t>70</a:t>
            </a:r>
            <a:r>
              <a:rPr lang="zh-CN" altLang="en-US" sz="2800" dirty="0">
                <a:solidFill>
                  <a:schemeClr val="tx1"/>
                </a:solidFill>
              </a:rPr>
              <a:t>为智力</a:t>
            </a:r>
            <a:r>
              <a:rPr lang="zh-CN" altLang="en-US" sz="2800" dirty="0" smtClean="0">
                <a:solidFill>
                  <a:schemeClr val="tx1"/>
                </a:solidFill>
              </a:rPr>
              <a:t>缺陷、智力落后（低常儿童）</a:t>
            </a:r>
            <a:r>
              <a:rPr lang="en-US" altLang="zh-CN" sz="2800" dirty="0" smtClean="0">
                <a:solidFill>
                  <a:schemeClr val="tx1"/>
                </a:solidFill>
              </a:rPr>
              <a:t>,</a:t>
            </a:r>
            <a:r>
              <a:rPr lang="zh-CN" altLang="en-US" sz="2800" dirty="0" smtClean="0">
                <a:solidFill>
                  <a:schemeClr val="tx1"/>
                </a:solidFill>
              </a:rPr>
              <a:t> </a:t>
            </a:r>
            <a:r>
              <a:rPr lang="en-US" altLang="zh-CN" sz="2800" dirty="0">
                <a:solidFill>
                  <a:schemeClr val="tx1"/>
                </a:solidFill>
              </a:rPr>
              <a:t>55-70 </a:t>
            </a:r>
            <a:r>
              <a:rPr lang="zh-CN" altLang="en-US" sz="2800" dirty="0">
                <a:solidFill>
                  <a:schemeClr val="tx1"/>
                </a:solidFill>
              </a:rPr>
              <a:t>属于可教</a:t>
            </a:r>
            <a:r>
              <a:rPr lang="zh-CN" altLang="en-US" sz="2800" dirty="0" smtClean="0">
                <a:solidFill>
                  <a:schemeClr val="tx1"/>
                </a:solidFill>
              </a:rPr>
              <a:t>育</a:t>
            </a:r>
            <a:r>
              <a:rPr lang="en-US" altLang="zh-CN" sz="2800" dirty="0" smtClean="0">
                <a:solidFill>
                  <a:schemeClr val="tx1"/>
                </a:solidFill>
              </a:rPr>
              <a:t>,25-55</a:t>
            </a:r>
            <a:r>
              <a:rPr lang="zh-CN" altLang="en-US" sz="2800" dirty="0">
                <a:solidFill>
                  <a:schemeClr val="tx1"/>
                </a:solidFill>
              </a:rPr>
              <a:t>属于可训</a:t>
            </a:r>
            <a:r>
              <a:rPr lang="zh-CN" altLang="en-US" sz="2800" dirty="0" smtClean="0">
                <a:solidFill>
                  <a:schemeClr val="tx1"/>
                </a:solidFill>
              </a:rPr>
              <a:t>练</a:t>
            </a:r>
            <a:r>
              <a:rPr lang="en-US" altLang="zh-CN" sz="2800" dirty="0" smtClean="0">
                <a:solidFill>
                  <a:schemeClr val="tx1"/>
                </a:solidFill>
              </a:rPr>
              <a:t>,25</a:t>
            </a:r>
            <a:r>
              <a:rPr lang="zh-CN" altLang="en-US" sz="2800" dirty="0">
                <a:solidFill>
                  <a:schemeClr val="tx1"/>
                </a:solidFill>
              </a:rPr>
              <a:t>以下属于需要</a:t>
            </a:r>
            <a:r>
              <a:rPr lang="zh-CN" altLang="en-US" sz="2800" dirty="0" smtClean="0">
                <a:solidFill>
                  <a:schemeClr val="tx1"/>
                </a:solidFill>
              </a:rPr>
              <a:t>监护</a:t>
            </a:r>
            <a:endParaRPr lang="en-US" altLang="zh-CN" sz="2800" dirty="0" smtClean="0">
              <a:solidFill>
                <a:schemeClr val="tx1"/>
              </a:solidFill>
            </a:endParaRPr>
          </a:p>
          <a:p>
            <a:pPr algn="ctr">
              <a:lnSpc>
                <a:spcPct val="150000"/>
              </a:lnSpc>
            </a:pPr>
            <a:r>
              <a:rPr lang="zh-CN" altLang="en-US" sz="2800" dirty="0" smtClean="0">
                <a:solidFill>
                  <a:schemeClr val="tx1"/>
                </a:solidFill>
              </a:rPr>
              <a:t>说法二，一般</a:t>
            </a:r>
            <a:r>
              <a:rPr lang="zh-CN" altLang="en-US" sz="2800" dirty="0">
                <a:solidFill>
                  <a:schemeClr val="tx1"/>
                </a:solidFill>
              </a:rPr>
              <a:t>认为，</a:t>
            </a:r>
            <a:r>
              <a:rPr lang="en-US" altLang="zh-CN" sz="2800" dirty="0">
                <a:solidFill>
                  <a:schemeClr val="tx1"/>
                </a:solidFill>
              </a:rPr>
              <a:t>IQ</a:t>
            </a:r>
            <a:r>
              <a:rPr lang="zh-CN" altLang="en-US" sz="2800" dirty="0">
                <a:solidFill>
                  <a:schemeClr val="tx1"/>
                </a:solidFill>
              </a:rPr>
              <a:t>超过</a:t>
            </a:r>
            <a:r>
              <a:rPr lang="en-US" altLang="zh-CN" sz="2800" dirty="0">
                <a:solidFill>
                  <a:schemeClr val="tx1"/>
                </a:solidFill>
              </a:rPr>
              <a:t>140</a:t>
            </a:r>
            <a:r>
              <a:rPr lang="zh-CN" altLang="en-US" sz="2800" dirty="0">
                <a:solidFill>
                  <a:schemeClr val="tx1"/>
                </a:solidFill>
              </a:rPr>
              <a:t>的人属于天才，</a:t>
            </a:r>
            <a:r>
              <a:rPr lang="en-US" altLang="zh-CN" sz="2800" dirty="0">
                <a:solidFill>
                  <a:schemeClr val="tx1"/>
                </a:solidFill>
              </a:rPr>
              <a:t>IQ</a:t>
            </a:r>
            <a:r>
              <a:rPr lang="zh-CN" altLang="en-US" sz="2800" dirty="0">
                <a:solidFill>
                  <a:schemeClr val="tx1"/>
                </a:solidFill>
              </a:rPr>
              <a:t>超过</a:t>
            </a:r>
            <a:r>
              <a:rPr lang="en-US" altLang="zh-CN" sz="2800" dirty="0">
                <a:solidFill>
                  <a:schemeClr val="tx1"/>
                </a:solidFill>
              </a:rPr>
              <a:t>130</a:t>
            </a:r>
            <a:r>
              <a:rPr lang="zh-CN" altLang="en-US" sz="2800" dirty="0">
                <a:solidFill>
                  <a:schemeClr val="tx1"/>
                </a:solidFill>
              </a:rPr>
              <a:t>为智力</a:t>
            </a:r>
            <a:r>
              <a:rPr lang="zh-CN" altLang="en-US" sz="2800" dirty="0" smtClean="0">
                <a:solidFill>
                  <a:schemeClr val="tx1"/>
                </a:solidFill>
              </a:rPr>
              <a:t>超常。</a:t>
            </a:r>
            <a:endParaRPr lang="zh-CN" altLang="en-US" sz="2800" dirty="0">
              <a:solidFill>
                <a:schemeClr val="tx1"/>
              </a:solidFill>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4845" y="3868688"/>
            <a:ext cx="9390421" cy="5381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340753" y="772344"/>
            <a:ext cx="5379999" cy="823623"/>
          </a:xfrm>
          <a:prstGeom prst="rect">
            <a:avLst/>
          </a:prstGeom>
        </p:spPr>
        <p:txBody>
          <a:bodyPr wrap="none">
            <a:spAutoFit/>
          </a:bodyPr>
          <a:lstStyle/>
          <a:p>
            <a:pPr algn="ctr">
              <a:lnSpc>
                <a:spcPct val="132000"/>
              </a:lnSpc>
              <a:spcBef>
                <a:spcPts val="1200"/>
              </a:spcBef>
              <a:spcAft>
                <a:spcPts val="320"/>
              </a:spcAft>
            </a:pPr>
            <a:r>
              <a:rPr lang="zh-CN" altLang="en-US" b="1" kern="100" dirty="0" smtClean="0">
                <a:latin typeface="Cambria" panose="02040503050406030204" pitchFamily="18" charset="0"/>
                <a:ea typeface="方正粗倩简体"/>
                <a:cs typeface="Times New Roman" panose="02020603050405020304" pitchFamily="18" charset="0"/>
              </a:rPr>
              <a:t>第四节</a:t>
            </a:r>
            <a:r>
              <a:rPr lang="zh-CN" altLang="en-US" b="1" kern="100" dirty="0">
                <a:latin typeface="Cambria" panose="02040503050406030204" pitchFamily="18" charset="0"/>
                <a:ea typeface="方正粗倩简体"/>
                <a:cs typeface="Times New Roman" panose="02020603050405020304" pitchFamily="18" charset="0"/>
              </a:rPr>
              <a:t>  学生的个体差异</a:t>
            </a:r>
            <a:endParaRPr lang="zh-CN" altLang="zh-CN" b="1" kern="100" dirty="0">
              <a:effectLst/>
              <a:latin typeface="Cambria" panose="02040503050406030204" pitchFamily="18" charset="0"/>
              <a:ea typeface="方正粗倩简体"/>
              <a:cs typeface="Times New Roman" panose="02020603050405020304" pitchFamily="18" charset="0"/>
            </a:endParaRP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720" y="3076600"/>
            <a:ext cx="12307395" cy="2808312"/>
          </a:xfrm>
          <a:prstGeom prst="rect">
            <a:avLst/>
          </a:prstGeom>
        </p:spPr>
      </p:pic>
      <p:sp>
        <p:nvSpPr>
          <p:cNvPr id="8" name="矩形 7"/>
          <p:cNvSpPr/>
          <p:nvPr/>
        </p:nvSpPr>
        <p:spPr>
          <a:xfrm>
            <a:off x="416359" y="1642535"/>
            <a:ext cx="12307395" cy="1384995"/>
          </a:xfrm>
          <a:prstGeom prst="rect">
            <a:avLst/>
          </a:prstGeom>
        </p:spPr>
        <p:txBody>
          <a:bodyPr wrap="square">
            <a:spAutoFit/>
          </a:bodyPr>
          <a:lstStyle/>
          <a:p>
            <a:pPr algn="ctr">
              <a:lnSpc>
                <a:spcPct val="150000"/>
              </a:lnSpc>
            </a:pPr>
            <a:r>
              <a:rPr lang="zh-CN" altLang="en-US" sz="2800" dirty="0">
                <a:solidFill>
                  <a:srgbClr val="FF0000"/>
                </a:solidFill>
              </a:rPr>
              <a:t>一般认为：</a:t>
            </a:r>
            <a:r>
              <a:rPr lang="en-US" altLang="zh-CN" sz="2800" dirty="0">
                <a:solidFill>
                  <a:srgbClr val="FF0000"/>
                </a:solidFill>
              </a:rPr>
              <a:t>IQ</a:t>
            </a:r>
            <a:r>
              <a:rPr lang="zh-CN" altLang="en-US" sz="2800" dirty="0">
                <a:solidFill>
                  <a:srgbClr val="FF0000"/>
                </a:solidFill>
              </a:rPr>
              <a:t>超过</a:t>
            </a:r>
            <a:r>
              <a:rPr lang="en-US" altLang="zh-CN" sz="2800" dirty="0">
                <a:solidFill>
                  <a:srgbClr val="FF0000"/>
                </a:solidFill>
              </a:rPr>
              <a:t>140</a:t>
            </a:r>
            <a:r>
              <a:rPr lang="zh-CN" altLang="en-US" sz="2800" dirty="0">
                <a:solidFill>
                  <a:srgbClr val="FF0000"/>
                </a:solidFill>
              </a:rPr>
              <a:t>为智力超常，低于</a:t>
            </a:r>
            <a:r>
              <a:rPr lang="en-US" altLang="zh-CN" sz="2800" dirty="0">
                <a:solidFill>
                  <a:srgbClr val="FF0000"/>
                </a:solidFill>
              </a:rPr>
              <a:t>70</a:t>
            </a:r>
            <a:r>
              <a:rPr lang="zh-CN" altLang="en-US" sz="2800" dirty="0">
                <a:solidFill>
                  <a:srgbClr val="FF0000"/>
                </a:solidFill>
              </a:rPr>
              <a:t>为智力缺</a:t>
            </a:r>
            <a:r>
              <a:rPr lang="zh-CN" altLang="en-US" sz="2800" dirty="0" smtClean="0">
                <a:solidFill>
                  <a:srgbClr val="FF0000"/>
                </a:solidFill>
              </a:rPr>
              <a:t>陷</a:t>
            </a:r>
            <a:r>
              <a:rPr lang="en-US" altLang="zh-CN" sz="2800" dirty="0" smtClean="0">
                <a:solidFill>
                  <a:srgbClr val="FF0000"/>
                </a:solidFill>
              </a:rPr>
              <a:t>,</a:t>
            </a:r>
            <a:endParaRPr lang="zh-CN" altLang="en-US" sz="2800" dirty="0">
              <a:solidFill>
                <a:srgbClr val="FF0000"/>
              </a:solidFill>
            </a:endParaRPr>
          </a:p>
          <a:p>
            <a:pPr algn="ctr">
              <a:lnSpc>
                <a:spcPct val="150000"/>
              </a:lnSpc>
            </a:pPr>
            <a:r>
              <a:rPr lang="zh-CN" altLang="en-US" sz="2800" dirty="0">
                <a:solidFill>
                  <a:srgbClr val="FF0000"/>
                </a:solidFill>
              </a:rPr>
              <a:t> </a:t>
            </a:r>
            <a:r>
              <a:rPr lang="en-US" altLang="zh-CN" sz="2800" dirty="0">
                <a:solidFill>
                  <a:srgbClr val="FF0000"/>
                </a:solidFill>
              </a:rPr>
              <a:t>55-70 </a:t>
            </a:r>
            <a:r>
              <a:rPr lang="zh-CN" altLang="en-US" sz="2800" dirty="0">
                <a:solidFill>
                  <a:srgbClr val="FF0000"/>
                </a:solidFill>
              </a:rPr>
              <a:t>属于可教</a:t>
            </a:r>
            <a:r>
              <a:rPr lang="zh-CN" altLang="en-US" sz="2800" dirty="0" smtClean="0">
                <a:solidFill>
                  <a:srgbClr val="FF0000"/>
                </a:solidFill>
              </a:rPr>
              <a:t>育</a:t>
            </a:r>
            <a:r>
              <a:rPr lang="en-US" altLang="zh-CN" sz="2800" dirty="0" smtClean="0">
                <a:solidFill>
                  <a:srgbClr val="FF0000"/>
                </a:solidFill>
              </a:rPr>
              <a:t>,25-55</a:t>
            </a:r>
            <a:r>
              <a:rPr lang="zh-CN" altLang="en-US" sz="2800" dirty="0">
                <a:solidFill>
                  <a:srgbClr val="FF0000"/>
                </a:solidFill>
              </a:rPr>
              <a:t>属于可训</a:t>
            </a:r>
            <a:r>
              <a:rPr lang="zh-CN" altLang="en-US" sz="2800" dirty="0" smtClean="0">
                <a:solidFill>
                  <a:srgbClr val="FF0000"/>
                </a:solidFill>
              </a:rPr>
              <a:t>练</a:t>
            </a:r>
            <a:r>
              <a:rPr lang="en-US" altLang="zh-CN" sz="2800" dirty="0" smtClean="0">
                <a:solidFill>
                  <a:srgbClr val="FF0000"/>
                </a:solidFill>
              </a:rPr>
              <a:t>,25</a:t>
            </a:r>
            <a:r>
              <a:rPr lang="zh-CN" altLang="en-US" sz="2800" dirty="0">
                <a:solidFill>
                  <a:srgbClr val="FF0000"/>
                </a:solidFill>
              </a:rPr>
              <a:t>以下属于需要监护</a:t>
            </a:r>
          </a:p>
        </p:txBody>
      </p:sp>
      <p:grpSp>
        <p:nvGrpSpPr>
          <p:cNvPr id="5" name="组合 4"/>
          <p:cNvGrpSpPr/>
          <p:nvPr/>
        </p:nvGrpSpPr>
        <p:grpSpPr>
          <a:xfrm>
            <a:off x="381719" y="5884912"/>
            <a:ext cx="12307395" cy="3578055"/>
            <a:chOff x="381719" y="5884912"/>
            <a:chExt cx="12307395" cy="3578055"/>
          </a:xfrm>
        </p:grpSpPr>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719" y="5884912"/>
              <a:ext cx="12307395" cy="3578055"/>
            </a:xfrm>
            <a:prstGeom prst="rect">
              <a:avLst/>
            </a:prstGeom>
          </p:spPr>
        </p:pic>
        <p:pic>
          <p:nvPicPr>
            <p:cNvPr id="512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729" r="2260" b="50000"/>
            <a:stretch>
              <a:fillRect/>
            </a:stretch>
          </p:blipFill>
          <p:spPr bwMode="auto">
            <a:xfrm>
              <a:off x="5998344" y="7454900"/>
              <a:ext cx="6140227" cy="114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237704" y="772344"/>
          <a:ext cx="12767096" cy="7328755"/>
        </p:xfrm>
        <a:graphic>
          <a:graphicData uri="http://schemas.openxmlformats.org/drawingml/2006/table">
            <a:tbl>
              <a:tblPr firstRow="1" firstCol="1" bandRow="1">
                <a:tableStyleId>{5C22544A-7EE6-4342-B048-85BDC9FD1C3A}</a:tableStyleId>
              </a:tblPr>
              <a:tblGrid>
                <a:gridCol w="3069852">
                  <a:extLst>
                    <a:ext uri="{9D8B030D-6E8A-4147-A177-3AD203B41FA5}">
                      <a16:colId xmlns:a16="http://schemas.microsoft.com/office/drawing/2014/main" xmlns="" val="20000"/>
                    </a:ext>
                  </a:extLst>
                </a:gridCol>
                <a:gridCol w="5418104">
                  <a:extLst>
                    <a:ext uri="{9D8B030D-6E8A-4147-A177-3AD203B41FA5}">
                      <a16:colId xmlns:a16="http://schemas.microsoft.com/office/drawing/2014/main" xmlns="" val="20001"/>
                    </a:ext>
                  </a:extLst>
                </a:gridCol>
                <a:gridCol w="4279140">
                  <a:extLst>
                    <a:ext uri="{9D8B030D-6E8A-4147-A177-3AD203B41FA5}">
                      <a16:colId xmlns:a16="http://schemas.microsoft.com/office/drawing/2014/main" xmlns="" val="20002"/>
                    </a:ext>
                  </a:extLst>
                </a:gridCol>
              </a:tblGrid>
              <a:tr h="622053">
                <a:tc>
                  <a:txBody>
                    <a:bodyPr/>
                    <a:lstStyle/>
                    <a:p>
                      <a:pPr algn="ctr">
                        <a:lnSpc>
                          <a:spcPct val="140000"/>
                        </a:lnSpc>
                        <a:spcBef>
                          <a:spcPts val="600"/>
                        </a:spcBef>
                        <a:spcAft>
                          <a:spcPts val="0"/>
                        </a:spcAft>
                      </a:pPr>
                      <a:r>
                        <a:rPr lang="zh-CN" sz="2400" kern="100" dirty="0">
                          <a:effectLst/>
                        </a:rPr>
                        <a:t>智力测验量表</a:t>
                      </a:r>
                      <a:endParaRPr lang="zh-CN" sz="24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indent="228600" algn="ctr">
                        <a:spcAft>
                          <a:spcPts val="0"/>
                        </a:spcAft>
                      </a:pPr>
                      <a:r>
                        <a:rPr lang="zh-CN" sz="2400" kern="100" dirty="0">
                          <a:effectLst/>
                        </a:rPr>
                        <a:t>特点</a:t>
                      </a:r>
                      <a:endParaRPr lang="zh-CN" sz="24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ctr">
                        <a:lnSpc>
                          <a:spcPct val="140000"/>
                        </a:lnSpc>
                        <a:spcBef>
                          <a:spcPts val="600"/>
                        </a:spcBef>
                        <a:spcAft>
                          <a:spcPts val="0"/>
                        </a:spcAft>
                      </a:pPr>
                      <a:r>
                        <a:rPr lang="zh-CN" sz="2400" kern="100" dirty="0">
                          <a:effectLst/>
                        </a:rPr>
                        <a:t>地位</a:t>
                      </a:r>
                      <a:endParaRPr lang="zh-CN" sz="2400" kern="100" dirty="0">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xmlns="" val="10000"/>
                  </a:ext>
                </a:extLst>
              </a:tr>
              <a:tr h="937157">
                <a:tc>
                  <a:txBody>
                    <a:bodyPr/>
                    <a:lstStyle/>
                    <a:p>
                      <a:pPr algn="ctr">
                        <a:lnSpc>
                          <a:spcPct val="140000"/>
                        </a:lnSpc>
                        <a:spcBef>
                          <a:spcPts val="600"/>
                        </a:spcBef>
                        <a:spcAft>
                          <a:spcPts val="0"/>
                        </a:spcAft>
                      </a:pPr>
                      <a:r>
                        <a:rPr lang="zh-CN" sz="2400" kern="100" dirty="0">
                          <a:effectLst/>
                        </a:rPr>
                        <a:t>比纳</a:t>
                      </a:r>
                      <a:r>
                        <a:rPr lang="en-US" sz="2400" kern="100" dirty="0">
                          <a:effectLst/>
                        </a:rPr>
                        <a:t>-</a:t>
                      </a:r>
                      <a:r>
                        <a:rPr lang="zh-CN" sz="2400" kern="100" dirty="0">
                          <a:effectLst/>
                        </a:rPr>
                        <a:t>西蒙智力量表</a:t>
                      </a:r>
                      <a:endParaRPr lang="zh-CN" sz="240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28600" algn="ctr">
                        <a:spcAft>
                          <a:spcPts val="0"/>
                        </a:spcAft>
                      </a:pPr>
                      <a:r>
                        <a:rPr lang="zh-CN" sz="2400" kern="100" dirty="0">
                          <a:effectLst/>
                        </a:rPr>
                        <a:t>提出智龄</a:t>
                      </a:r>
                      <a:endParaRPr lang="zh-CN" sz="240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lnSpc>
                          <a:spcPct val="140000"/>
                        </a:lnSpc>
                        <a:spcBef>
                          <a:spcPts val="600"/>
                        </a:spcBef>
                        <a:spcAft>
                          <a:spcPts val="0"/>
                        </a:spcAft>
                      </a:pPr>
                      <a:r>
                        <a:rPr lang="zh-CN" sz="2400" kern="100">
                          <a:effectLst/>
                        </a:rPr>
                        <a:t>世界上第一个智力测验量表</a:t>
                      </a:r>
                      <a:endParaRPr lang="zh-CN" sz="2400" kern="100">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xmlns="" val="10001"/>
                  </a:ext>
                </a:extLst>
              </a:tr>
              <a:tr h="1753158">
                <a:tc>
                  <a:txBody>
                    <a:bodyPr/>
                    <a:lstStyle/>
                    <a:p>
                      <a:pPr algn="ctr">
                        <a:lnSpc>
                          <a:spcPct val="140000"/>
                        </a:lnSpc>
                        <a:spcBef>
                          <a:spcPts val="600"/>
                        </a:spcBef>
                        <a:spcAft>
                          <a:spcPts val="0"/>
                        </a:spcAft>
                      </a:pPr>
                      <a:r>
                        <a:rPr lang="zh-CN" sz="2400" kern="100">
                          <a:effectLst/>
                        </a:rPr>
                        <a:t>斯坦福一比纳量表</a:t>
                      </a:r>
                    </a:p>
                    <a:p>
                      <a:pPr algn="ctr">
                        <a:lnSpc>
                          <a:spcPct val="140000"/>
                        </a:lnSpc>
                        <a:spcBef>
                          <a:spcPts val="600"/>
                        </a:spcBef>
                        <a:spcAft>
                          <a:spcPts val="0"/>
                        </a:spcAft>
                      </a:pPr>
                      <a:r>
                        <a:rPr lang="zh-CN" sz="2400" kern="100">
                          <a:effectLst/>
                        </a:rPr>
                        <a:t>（简称</a:t>
                      </a:r>
                      <a:r>
                        <a:rPr lang="en-US" sz="2400" kern="100">
                          <a:effectLst/>
                        </a:rPr>
                        <a:t>S</a:t>
                      </a:r>
                      <a:r>
                        <a:rPr lang="zh-CN" sz="2400" kern="100">
                          <a:effectLst/>
                        </a:rPr>
                        <a:t>—</a:t>
                      </a:r>
                      <a:r>
                        <a:rPr lang="en-US" sz="2400" kern="100">
                          <a:effectLst/>
                        </a:rPr>
                        <a:t>B</a:t>
                      </a:r>
                      <a:r>
                        <a:rPr lang="zh-CN" sz="2400" kern="100">
                          <a:effectLst/>
                        </a:rPr>
                        <a:t>量表）</a:t>
                      </a:r>
                      <a:endParaRPr lang="zh-CN" sz="24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28600" algn="ctr">
                        <a:spcAft>
                          <a:spcPts val="0"/>
                        </a:spcAft>
                      </a:pPr>
                      <a:r>
                        <a:rPr lang="zh-CN" sz="2400" kern="100" dirty="0">
                          <a:effectLst/>
                        </a:rPr>
                        <a:t>提出比率智商</a:t>
                      </a:r>
                    </a:p>
                    <a:p>
                      <a:pPr indent="228600" algn="ctr">
                        <a:spcAft>
                          <a:spcPts val="0"/>
                        </a:spcAft>
                      </a:pPr>
                      <a:r>
                        <a:rPr lang="en-US" sz="2400" kern="100" dirty="0">
                          <a:effectLst/>
                        </a:rPr>
                        <a:t>IQ=</a:t>
                      </a:r>
                      <a:r>
                        <a:rPr lang="zh-CN" sz="2400" kern="100" dirty="0">
                          <a:effectLst/>
                        </a:rPr>
                        <a:t>智龄（</a:t>
                      </a:r>
                      <a:r>
                        <a:rPr lang="en-US" sz="2400" kern="100" dirty="0">
                          <a:effectLst/>
                        </a:rPr>
                        <a:t>MA</a:t>
                      </a:r>
                      <a:r>
                        <a:rPr lang="zh-CN" sz="2400" kern="100" dirty="0">
                          <a:effectLst/>
                        </a:rPr>
                        <a:t>）</a:t>
                      </a:r>
                      <a:r>
                        <a:rPr lang="en-US" sz="2400" kern="100" dirty="0">
                          <a:effectLst/>
                        </a:rPr>
                        <a:t>/</a:t>
                      </a:r>
                      <a:r>
                        <a:rPr lang="zh-CN" sz="2400" kern="100" dirty="0">
                          <a:effectLst/>
                        </a:rPr>
                        <a:t>实龄（</a:t>
                      </a:r>
                      <a:r>
                        <a:rPr lang="en-US" sz="2400" kern="100" dirty="0">
                          <a:effectLst/>
                        </a:rPr>
                        <a:t>CA</a:t>
                      </a:r>
                      <a:r>
                        <a:rPr lang="zh-CN" sz="2400" kern="100" dirty="0">
                          <a:effectLst/>
                        </a:rPr>
                        <a:t>）×</a:t>
                      </a:r>
                      <a:r>
                        <a:rPr lang="en-US" sz="2400" kern="100" dirty="0">
                          <a:effectLst/>
                        </a:rPr>
                        <a:t>100</a:t>
                      </a:r>
                      <a:endParaRPr lang="zh-CN" sz="240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lnSpc>
                          <a:spcPct val="140000"/>
                        </a:lnSpc>
                        <a:spcBef>
                          <a:spcPts val="600"/>
                        </a:spcBef>
                        <a:spcAft>
                          <a:spcPts val="0"/>
                        </a:spcAft>
                      </a:pPr>
                      <a:r>
                        <a:rPr lang="zh-CN" sz="2400" kern="100">
                          <a:effectLst/>
                        </a:rPr>
                        <a:t>世界上最著名的心理测验量表</a:t>
                      </a:r>
                      <a:endParaRPr lang="zh-CN" sz="2400" kern="100">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xmlns="" val="10002"/>
                  </a:ext>
                </a:extLst>
              </a:tr>
              <a:tr h="4016387">
                <a:tc>
                  <a:txBody>
                    <a:bodyPr/>
                    <a:lstStyle/>
                    <a:p>
                      <a:pPr algn="ctr">
                        <a:lnSpc>
                          <a:spcPct val="140000"/>
                        </a:lnSpc>
                        <a:spcBef>
                          <a:spcPts val="600"/>
                        </a:spcBef>
                        <a:spcAft>
                          <a:spcPts val="0"/>
                        </a:spcAft>
                      </a:pPr>
                      <a:r>
                        <a:rPr lang="zh-CN" sz="2400" kern="100">
                          <a:effectLst/>
                        </a:rPr>
                        <a:t>韦克斯勒儿童智力量表</a:t>
                      </a:r>
                      <a:endParaRPr lang="zh-CN" sz="24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28600" algn="l">
                        <a:spcAft>
                          <a:spcPts val="0"/>
                        </a:spcAft>
                      </a:pPr>
                      <a:r>
                        <a:rPr lang="en-US" sz="2400" kern="100" dirty="0">
                          <a:effectLst/>
                        </a:rPr>
                        <a:t>1.</a:t>
                      </a:r>
                      <a:r>
                        <a:rPr lang="zh-CN" sz="2400" kern="100" dirty="0">
                          <a:effectLst/>
                        </a:rPr>
                        <a:t>采用分年龄段进行智力测验：</a:t>
                      </a:r>
                    </a:p>
                    <a:p>
                      <a:pPr indent="228600" algn="l">
                        <a:spcAft>
                          <a:spcPts val="0"/>
                        </a:spcAft>
                      </a:pPr>
                      <a:r>
                        <a:rPr lang="zh-CN" sz="2400" kern="100" dirty="0">
                          <a:effectLst/>
                        </a:rPr>
                        <a:t>幼儿智力测验量表；</a:t>
                      </a:r>
                    </a:p>
                    <a:p>
                      <a:pPr indent="228600" algn="l">
                        <a:spcAft>
                          <a:spcPts val="0"/>
                        </a:spcAft>
                      </a:pPr>
                      <a:r>
                        <a:rPr lang="zh-CN" sz="2400" kern="100" dirty="0">
                          <a:effectLst/>
                        </a:rPr>
                        <a:t>儿童智力测验量表；</a:t>
                      </a:r>
                    </a:p>
                    <a:p>
                      <a:pPr indent="228600" algn="l">
                        <a:spcAft>
                          <a:spcPts val="0"/>
                        </a:spcAft>
                      </a:pPr>
                      <a:r>
                        <a:rPr lang="zh-CN" sz="2400" kern="100" dirty="0">
                          <a:effectLst/>
                        </a:rPr>
                        <a:t>成人智力测验量表。</a:t>
                      </a:r>
                    </a:p>
                    <a:p>
                      <a:pPr indent="228600" algn="l">
                        <a:spcAft>
                          <a:spcPts val="0"/>
                        </a:spcAft>
                      </a:pPr>
                      <a:r>
                        <a:rPr lang="en-US" sz="2400" kern="100" dirty="0">
                          <a:effectLst/>
                        </a:rPr>
                        <a:t>2.</a:t>
                      </a:r>
                      <a:r>
                        <a:rPr lang="zh-CN" sz="2400" kern="100" dirty="0">
                          <a:effectLst/>
                        </a:rPr>
                        <a:t>人的智力的测验分数是按常态分布的，即以</a:t>
                      </a:r>
                      <a:r>
                        <a:rPr lang="en-US" sz="2400" kern="100" dirty="0">
                          <a:effectLst/>
                        </a:rPr>
                        <a:t>100</a:t>
                      </a:r>
                      <a:r>
                        <a:rPr lang="zh-CN" sz="2400" kern="100" dirty="0">
                          <a:effectLst/>
                        </a:rPr>
                        <a:t>为平均值、</a:t>
                      </a:r>
                      <a:r>
                        <a:rPr lang="en-US" sz="2400" kern="100" dirty="0">
                          <a:effectLst/>
                        </a:rPr>
                        <a:t>15</a:t>
                      </a:r>
                      <a:r>
                        <a:rPr lang="zh-CN" sz="2400" kern="100" dirty="0">
                          <a:effectLst/>
                        </a:rPr>
                        <a:t>为标准差的正态分布，在</a:t>
                      </a:r>
                      <a:r>
                        <a:rPr lang="en-US" sz="2400" kern="100" dirty="0">
                          <a:effectLst/>
                        </a:rPr>
                        <a:t>70</a:t>
                      </a:r>
                      <a:r>
                        <a:rPr lang="zh-CN" sz="2400" kern="100" dirty="0">
                          <a:effectLst/>
                        </a:rPr>
                        <a:t>～</a:t>
                      </a:r>
                      <a:r>
                        <a:rPr lang="en-US" sz="2400" kern="100" dirty="0">
                          <a:effectLst/>
                        </a:rPr>
                        <a:t>130</a:t>
                      </a:r>
                      <a:r>
                        <a:rPr lang="zh-CN" sz="2400" kern="100" dirty="0">
                          <a:effectLst/>
                        </a:rPr>
                        <a:t>分为正常，高于</a:t>
                      </a:r>
                      <a:r>
                        <a:rPr lang="en-US" sz="2400" kern="100" dirty="0">
                          <a:effectLst/>
                        </a:rPr>
                        <a:t>130</a:t>
                      </a:r>
                      <a:r>
                        <a:rPr lang="zh-CN" sz="2400" kern="100" dirty="0">
                          <a:effectLst/>
                        </a:rPr>
                        <a:t>分为智力超常，低于</a:t>
                      </a:r>
                      <a:r>
                        <a:rPr lang="en-US" sz="2400" kern="100" dirty="0">
                          <a:effectLst/>
                        </a:rPr>
                        <a:t>70</a:t>
                      </a:r>
                      <a:r>
                        <a:rPr lang="zh-CN" sz="2400" kern="100" dirty="0">
                          <a:effectLst/>
                        </a:rPr>
                        <a:t>分为智力缺陷。提出离差智商。</a:t>
                      </a:r>
                      <a:endParaRPr lang="zh-CN" sz="240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lnSpc>
                          <a:spcPct val="140000"/>
                        </a:lnSpc>
                        <a:spcBef>
                          <a:spcPts val="600"/>
                        </a:spcBef>
                        <a:spcAft>
                          <a:spcPts val="0"/>
                        </a:spcAft>
                      </a:pPr>
                      <a:r>
                        <a:rPr lang="zh-CN" sz="2400" kern="100" dirty="0">
                          <a:effectLst/>
                        </a:rPr>
                        <a:t>当前世界上最权威的智力测验量表之一</a:t>
                      </a:r>
                      <a:endParaRPr lang="zh-CN" sz="2400" kern="100" dirty="0">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xmlns="" val="10003"/>
                  </a:ext>
                </a:extLst>
              </a:tr>
            </a:tbl>
          </a:graphicData>
        </a:graphic>
      </p:graphicFrame>
      <p:sp>
        <p:nvSpPr>
          <p:cNvPr id="4" name="矩形 3"/>
          <p:cNvSpPr/>
          <p:nvPr/>
        </p:nvSpPr>
        <p:spPr>
          <a:xfrm>
            <a:off x="381720" y="8189168"/>
            <a:ext cx="12241360" cy="1384995"/>
          </a:xfrm>
          <a:prstGeom prst="rect">
            <a:avLst/>
          </a:prstGeom>
        </p:spPr>
        <p:txBody>
          <a:bodyPr wrap="square">
            <a:spAutoFit/>
          </a:bodyPr>
          <a:lstStyle/>
          <a:p>
            <a:r>
              <a:rPr lang="en-US" altLang="zh-CN" sz="2800" dirty="0"/>
              <a:t>IQ=100+15Z  Z=</a:t>
            </a:r>
            <a:r>
              <a:rPr lang="zh-CN" altLang="en-US" sz="2800" dirty="0"/>
              <a:t>（</a:t>
            </a:r>
            <a:r>
              <a:rPr lang="en-US" altLang="zh-CN" sz="2800" dirty="0"/>
              <a:t>X-X</a:t>
            </a:r>
            <a:r>
              <a:rPr lang="zh-CN" altLang="en-US" sz="2800" dirty="0"/>
              <a:t>）／</a:t>
            </a:r>
            <a:r>
              <a:rPr lang="en-US" altLang="zh-CN" sz="2800" dirty="0"/>
              <a:t>SD</a:t>
            </a:r>
          </a:p>
          <a:p>
            <a:r>
              <a:rPr lang="en-US" altLang="zh-CN" sz="2800" dirty="0"/>
              <a:t>Z</a:t>
            </a:r>
            <a:r>
              <a:rPr lang="zh-CN" altLang="en-US" sz="2800" dirty="0"/>
              <a:t>代表个体的标准分，</a:t>
            </a:r>
            <a:r>
              <a:rPr lang="en-US" altLang="zh-CN" sz="2800" dirty="0"/>
              <a:t>X</a:t>
            </a:r>
            <a:r>
              <a:rPr lang="zh-CN" altLang="en-US" sz="2800" dirty="0"/>
              <a:t>代表个体测验得分（原始分数），</a:t>
            </a:r>
            <a:r>
              <a:rPr lang="en-US" altLang="zh-CN" sz="2800" dirty="0"/>
              <a:t>X</a:t>
            </a:r>
            <a:r>
              <a:rPr lang="zh-CN" altLang="en-US" sz="2800" dirty="0"/>
              <a:t>代表相应年龄群体平均分，</a:t>
            </a:r>
            <a:r>
              <a:rPr lang="en-US" altLang="zh-CN" sz="2800" dirty="0"/>
              <a:t>SD</a:t>
            </a:r>
            <a:r>
              <a:rPr lang="zh-CN" altLang="en-US" sz="2800" dirty="0"/>
              <a:t>是群体得分的标准差。</a:t>
            </a:r>
          </a:p>
        </p:txBody>
      </p:sp>
      <p:cxnSp>
        <p:nvCxnSpPr>
          <p:cNvPr id="5" name="直接连接符 4"/>
          <p:cNvCxnSpPr/>
          <p:nvPr/>
        </p:nvCxnSpPr>
        <p:spPr bwMode="auto">
          <a:xfrm>
            <a:off x="3838104" y="8189168"/>
            <a:ext cx="216024" cy="0"/>
          </a:xfrm>
          <a:prstGeom prst="line">
            <a:avLst/>
          </a:prstGeom>
          <a:ln>
            <a:headEnd type="none" w="med" len="med"/>
            <a:tailEnd type="none" w="med" len="med"/>
          </a:ln>
        </p:spPr>
        <p:style>
          <a:lnRef idx="3">
            <a:schemeClr val="accent4"/>
          </a:lnRef>
          <a:fillRef idx="0">
            <a:schemeClr val="accent4"/>
          </a:fillRef>
          <a:effectRef idx="2">
            <a:schemeClr val="accent4"/>
          </a:effectRef>
          <a:fontRef idx="minor">
            <a:schemeClr val="tx1"/>
          </a:fontRef>
        </p:style>
      </p:cxn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1" y="700336"/>
            <a:ext cx="5926337" cy="1045223"/>
          </a:xfrm>
          <a:prstGeom prst="rect">
            <a:avLst/>
          </a:prstGeom>
        </p:spPr>
        <p:txBody>
          <a:bodyPr wrap="square">
            <a:spAutoFit/>
          </a:bodyPr>
          <a:lstStyle/>
          <a:p>
            <a:pPr indent="203200" algn="just">
              <a:lnSpc>
                <a:spcPct val="172000"/>
              </a:lnSpc>
              <a:spcBef>
                <a:spcPts val="1300"/>
              </a:spcBef>
              <a:spcAft>
                <a:spcPts val="1300"/>
              </a:spcAft>
            </a:pPr>
            <a:r>
              <a:rPr lang="zh-CN" altLang="en-US" b="1" kern="100" dirty="0">
                <a:latin typeface="Calibri" panose="020F0502020204030204" pitchFamily="34" charset="0"/>
                <a:ea typeface="方正卡通简体"/>
              </a:rPr>
              <a:t>（二）常见的学习风格差异</a:t>
            </a:r>
            <a:endParaRPr lang="zh-CN" altLang="zh-CN" b="1" kern="100" dirty="0">
              <a:effectLst/>
              <a:latin typeface="Calibri" panose="020F0502020204030204" pitchFamily="34" charset="0"/>
              <a:ea typeface="方正卡通简体"/>
            </a:endParaRPr>
          </a:p>
        </p:txBody>
      </p:sp>
      <p:sp>
        <p:nvSpPr>
          <p:cNvPr id="4" name="矩形 3"/>
          <p:cNvSpPr/>
          <p:nvPr/>
        </p:nvSpPr>
        <p:spPr>
          <a:xfrm>
            <a:off x="669752" y="1761211"/>
            <a:ext cx="11881320" cy="7848302"/>
          </a:xfrm>
          <a:prstGeom prst="rect">
            <a:avLst/>
          </a:prstGeom>
        </p:spPr>
        <p:txBody>
          <a:bodyPr wrap="square">
            <a:spAutoFit/>
          </a:bodyPr>
          <a:lstStyle/>
          <a:p>
            <a:pPr>
              <a:lnSpc>
                <a:spcPct val="150000"/>
              </a:lnSpc>
            </a:pPr>
            <a:r>
              <a:rPr lang="en-US" altLang="zh-CN" sz="2800" b="1" dirty="0"/>
              <a:t>1. </a:t>
            </a:r>
            <a:r>
              <a:rPr lang="zh-CN" altLang="en-US" sz="2800" b="1" dirty="0"/>
              <a:t>感觉通道</a:t>
            </a:r>
          </a:p>
          <a:p>
            <a:pPr>
              <a:lnSpc>
                <a:spcPct val="150000"/>
              </a:lnSpc>
            </a:pPr>
            <a:r>
              <a:rPr lang="zh-CN" altLang="en-US" sz="2800" b="1" dirty="0" smtClean="0"/>
              <a:t>（</a:t>
            </a:r>
            <a:r>
              <a:rPr lang="en-US" altLang="zh-CN" sz="2800" b="1" dirty="0"/>
              <a:t>1</a:t>
            </a:r>
            <a:r>
              <a:rPr lang="zh-CN" altLang="en-US" sz="2800" b="1" dirty="0"/>
              <a:t>）视觉型学习者</a:t>
            </a:r>
          </a:p>
          <a:p>
            <a:pPr>
              <a:lnSpc>
                <a:spcPct val="150000"/>
              </a:lnSpc>
            </a:pPr>
            <a:r>
              <a:rPr lang="zh-CN" altLang="en-US" sz="2800" dirty="0"/>
              <a:t>这类学习者对于</a:t>
            </a:r>
            <a:r>
              <a:rPr lang="zh-CN" altLang="en-US" sz="2800" b="1" u="sng" dirty="0">
                <a:solidFill>
                  <a:srgbClr val="FF0000"/>
                </a:solidFill>
              </a:rPr>
              <a:t>视觉刺激较为敏感</a:t>
            </a:r>
            <a:r>
              <a:rPr lang="zh-CN" altLang="en-US" sz="2800" dirty="0"/>
              <a:t>，习惯于通过视觉接受学习材料，如景色、相貌、书籍、图片等。他</a:t>
            </a:r>
            <a:r>
              <a:rPr lang="zh-CN" altLang="en-US" sz="2800" dirty="0" smtClean="0"/>
              <a:t>们</a:t>
            </a:r>
            <a:r>
              <a:rPr lang="zh-CN" altLang="en-US" sz="2800" b="1" u="sng" dirty="0" smtClean="0">
                <a:solidFill>
                  <a:srgbClr val="FF0000"/>
                </a:solidFill>
              </a:rPr>
              <a:t>偏</a:t>
            </a:r>
            <a:r>
              <a:rPr lang="zh-CN" altLang="en-US" sz="2800" b="1" u="sng" dirty="0">
                <a:solidFill>
                  <a:srgbClr val="FF0000"/>
                </a:solidFill>
              </a:rPr>
              <a:t>向通过自己看书和做笔记进行学</a:t>
            </a:r>
            <a:r>
              <a:rPr lang="zh-CN" altLang="en-US" sz="2800" b="1" u="sng" dirty="0" smtClean="0">
                <a:solidFill>
                  <a:srgbClr val="FF0000"/>
                </a:solidFill>
              </a:rPr>
              <a:t>习</a:t>
            </a:r>
            <a:r>
              <a:rPr lang="zh-CN" altLang="en-US" sz="2800" dirty="0" smtClean="0"/>
              <a:t>。</a:t>
            </a:r>
            <a:endParaRPr lang="zh-CN" altLang="en-US" sz="2800" dirty="0"/>
          </a:p>
          <a:p>
            <a:pPr>
              <a:lnSpc>
                <a:spcPct val="150000"/>
              </a:lnSpc>
            </a:pPr>
            <a:r>
              <a:rPr lang="zh-CN" altLang="en-US" sz="2800" b="1" dirty="0"/>
              <a:t>（</a:t>
            </a:r>
            <a:r>
              <a:rPr lang="en-US" altLang="zh-CN" sz="2800" b="1" dirty="0"/>
              <a:t>2</a:t>
            </a:r>
            <a:r>
              <a:rPr lang="zh-CN" altLang="en-US" sz="2800" b="1" dirty="0"/>
              <a:t>）听觉型学习者</a:t>
            </a:r>
          </a:p>
          <a:p>
            <a:pPr>
              <a:lnSpc>
                <a:spcPct val="150000"/>
              </a:lnSpc>
            </a:pPr>
            <a:r>
              <a:rPr lang="zh-CN" altLang="en-US" sz="2800" dirty="0"/>
              <a:t>这类学习者较为</a:t>
            </a:r>
            <a:r>
              <a:rPr lang="zh-CN" altLang="en-US" sz="2800" b="1" u="sng" dirty="0">
                <a:solidFill>
                  <a:srgbClr val="FF0000"/>
                </a:solidFill>
              </a:rPr>
              <a:t>偏重听觉刺激</a:t>
            </a:r>
            <a:r>
              <a:rPr lang="zh-CN" altLang="en-US" sz="2800" dirty="0"/>
              <a:t>，他们</a:t>
            </a:r>
            <a:r>
              <a:rPr lang="zh-CN" altLang="en-US" sz="2800" b="1" u="sng" dirty="0">
                <a:solidFill>
                  <a:srgbClr val="FF0000"/>
                </a:solidFill>
              </a:rPr>
              <a:t>对于语言、声响和音乐的接受力和理解力较强</a:t>
            </a:r>
            <a:r>
              <a:rPr lang="zh-CN" altLang="en-US" sz="2800" dirty="0"/>
              <a:t>，甚至喜欢一边</a:t>
            </a:r>
            <a:r>
              <a:rPr lang="zh-CN" altLang="en-US" sz="2800" dirty="0" smtClean="0"/>
              <a:t>学习</a:t>
            </a:r>
            <a:r>
              <a:rPr lang="zh-CN" altLang="en-US" sz="2800" dirty="0"/>
              <a:t>，一边戴者耳机听音乐。当学习外语时，他们喜欢</a:t>
            </a:r>
            <a:r>
              <a:rPr lang="zh-CN" altLang="en-US" sz="2800" b="1" u="sng" dirty="0">
                <a:solidFill>
                  <a:srgbClr val="FF0000"/>
                </a:solidFill>
              </a:rPr>
              <a:t>多听多说</a:t>
            </a:r>
            <a:r>
              <a:rPr lang="zh-CN" altLang="en-US" sz="2800" dirty="0"/>
              <a:t>，而不太关心具体单词的拼写或者句型结构。</a:t>
            </a:r>
          </a:p>
          <a:p>
            <a:pPr>
              <a:lnSpc>
                <a:spcPct val="150000"/>
              </a:lnSpc>
            </a:pPr>
            <a:r>
              <a:rPr lang="zh-CN" altLang="en-US" sz="2800" b="1" dirty="0"/>
              <a:t>（</a:t>
            </a:r>
            <a:r>
              <a:rPr lang="en-US" altLang="zh-CN" sz="2800" b="1" dirty="0"/>
              <a:t>3</a:t>
            </a:r>
            <a:r>
              <a:rPr lang="zh-CN" altLang="en-US" sz="2800" b="1" dirty="0"/>
              <a:t>）动觉型学习者</a:t>
            </a:r>
          </a:p>
          <a:p>
            <a:pPr>
              <a:lnSpc>
                <a:spcPct val="150000"/>
              </a:lnSpc>
            </a:pPr>
            <a:r>
              <a:rPr lang="zh-CN" altLang="en-US" sz="2800" dirty="0"/>
              <a:t>这类学习者</a:t>
            </a:r>
            <a:r>
              <a:rPr lang="zh-CN" altLang="en-US" sz="2800" b="1" u="sng" dirty="0">
                <a:solidFill>
                  <a:srgbClr val="FF0000"/>
                </a:solidFill>
              </a:rPr>
              <a:t>喜欢接触和操作物体</a:t>
            </a:r>
            <a:r>
              <a:rPr lang="zh-CN" altLang="en-US" sz="2800" dirty="0"/>
              <a:t>，对于自己能够动手参与的认知活动更感兴趣。因此，教师</a:t>
            </a:r>
            <a:r>
              <a:rPr lang="zh-CN" altLang="en-US" sz="2800" b="1" u="sng" dirty="0">
                <a:solidFill>
                  <a:srgbClr val="FF0000"/>
                </a:solidFill>
              </a:rPr>
              <a:t>用手轻</a:t>
            </a:r>
            <a:r>
              <a:rPr lang="zh-CN" altLang="en-US" sz="2800" b="1" u="sng" dirty="0" smtClean="0">
                <a:solidFill>
                  <a:srgbClr val="FF0000"/>
                </a:solidFill>
              </a:rPr>
              <a:t>拍他</a:t>
            </a:r>
            <a:r>
              <a:rPr lang="zh-CN" altLang="en-US" sz="2800" b="1" u="sng" dirty="0">
                <a:solidFill>
                  <a:srgbClr val="FF0000"/>
                </a:solidFill>
              </a:rPr>
              <a:t>们的头表示赞赏</a:t>
            </a:r>
            <a:r>
              <a:rPr lang="zh-CN" altLang="en-US" sz="2800" dirty="0"/>
              <a:t>要比口头表扬产生的效果更好。</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aphicFrame>
        <p:nvGraphicFramePr>
          <p:cNvPr id="3" name="表格 2"/>
          <p:cNvGraphicFramePr>
            <a:graphicFrameLocks noGrp="1"/>
          </p:cNvGraphicFramePr>
          <p:nvPr/>
        </p:nvGraphicFramePr>
        <p:xfrm>
          <a:off x="237704" y="2428528"/>
          <a:ext cx="12479064" cy="7029860"/>
        </p:xfrm>
        <a:graphic>
          <a:graphicData uri="http://schemas.openxmlformats.org/drawingml/2006/table">
            <a:tbl>
              <a:tblPr firstRow="1" firstCol="1" bandRow="1">
                <a:tableStyleId>{5C22544A-7EE6-4342-B048-85BDC9FD1C3A}</a:tableStyleId>
              </a:tblPr>
              <a:tblGrid>
                <a:gridCol w="1630309">
                  <a:extLst>
                    <a:ext uri="{9D8B030D-6E8A-4147-A177-3AD203B41FA5}">
                      <a16:colId xmlns:a16="http://schemas.microsoft.com/office/drawing/2014/main" xmlns="" val="20000"/>
                    </a:ext>
                  </a:extLst>
                </a:gridCol>
                <a:gridCol w="5160123">
                  <a:extLst>
                    <a:ext uri="{9D8B030D-6E8A-4147-A177-3AD203B41FA5}">
                      <a16:colId xmlns:a16="http://schemas.microsoft.com/office/drawing/2014/main" xmlns="" val="20001"/>
                    </a:ext>
                  </a:extLst>
                </a:gridCol>
                <a:gridCol w="5688632">
                  <a:extLst>
                    <a:ext uri="{9D8B030D-6E8A-4147-A177-3AD203B41FA5}">
                      <a16:colId xmlns:a16="http://schemas.microsoft.com/office/drawing/2014/main" xmlns="" val="20002"/>
                    </a:ext>
                  </a:extLst>
                </a:gridCol>
              </a:tblGrid>
              <a:tr h="503982">
                <a:tc>
                  <a:txBody>
                    <a:bodyPr/>
                    <a:lstStyle/>
                    <a:p>
                      <a:pPr indent="228600" algn="ctr">
                        <a:lnSpc>
                          <a:spcPct val="150000"/>
                        </a:lnSpc>
                        <a:spcBef>
                          <a:spcPts val="600"/>
                        </a:spcBef>
                        <a:spcAft>
                          <a:spcPts val="0"/>
                        </a:spcAft>
                      </a:pPr>
                      <a:r>
                        <a:rPr lang="en-US" sz="2800" b="1" kern="100" dirty="0">
                          <a:solidFill>
                            <a:srgbClr val="FF0000"/>
                          </a:solidFill>
                          <a:effectLst/>
                        </a:rPr>
                        <a:t> </a:t>
                      </a:r>
                      <a:endParaRPr lang="zh-CN" sz="2800" b="1" kern="100" dirty="0">
                        <a:solidFill>
                          <a:srgbClr val="FF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marL="342900" indent="-342900" algn="ctr">
                        <a:lnSpc>
                          <a:spcPct val="150000"/>
                        </a:lnSpc>
                        <a:spcBef>
                          <a:spcPts val="600"/>
                        </a:spcBef>
                        <a:spcAft>
                          <a:spcPts val="0"/>
                        </a:spcAft>
                        <a:buFont typeface="Arial" panose="020B0604020202020204" pitchFamily="34" charset="0"/>
                        <a:buChar char="•"/>
                      </a:pPr>
                      <a:r>
                        <a:rPr lang="zh-CN" sz="2800" b="1" kern="100" dirty="0" smtClean="0">
                          <a:solidFill>
                            <a:schemeClr val="bg1"/>
                          </a:solidFill>
                          <a:effectLst/>
                        </a:rPr>
                        <a:t>场</a:t>
                      </a:r>
                      <a:r>
                        <a:rPr lang="zh-CN" sz="2800" b="1" kern="100" dirty="0">
                          <a:solidFill>
                            <a:schemeClr val="bg1"/>
                          </a:solidFill>
                          <a:effectLst/>
                        </a:rPr>
                        <a:t>独立</a:t>
                      </a:r>
                      <a:endParaRPr lang="zh-CN" sz="2800" b="1"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marL="342900" indent="-342900" algn="ctr">
                        <a:lnSpc>
                          <a:spcPct val="150000"/>
                        </a:lnSpc>
                        <a:spcBef>
                          <a:spcPts val="600"/>
                        </a:spcBef>
                        <a:spcAft>
                          <a:spcPts val="0"/>
                        </a:spcAft>
                        <a:buFont typeface="Arial" panose="020B0604020202020204" pitchFamily="34" charset="0"/>
                        <a:buChar char="•"/>
                      </a:pPr>
                      <a:r>
                        <a:rPr lang="zh-CN" sz="2800" b="1" kern="100" dirty="0" smtClean="0">
                          <a:solidFill>
                            <a:schemeClr val="bg1"/>
                          </a:solidFill>
                          <a:effectLst/>
                        </a:rPr>
                        <a:t>场</a:t>
                      </a:r>
                      <a:r>
                        <a:rPr lang="zh-CN" sz="2800" b="1" kern="100" dirty="0">
                          <a:solidFill>
                            <a:schemeClr val="bg1"/>
                          </a:solidFill>
                          <a:effectLst/>
                        </a:rPr>
                        <a:t>依存</a:t>
                      </a:r>
                      <a:endParaRPr lang="zh-CN" sz="2800" b="1"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xmlns="" val="10000"/>
                  </a:ext>
                </a:extLst>
              </a:tr>
              <a:tr h="809098">
                <a:tc>
                  <a:txBody>
                    <a:bodyPr/>
                    <a:lstStyle/>
                    <a:p>
                      <a:pPr algn="ctr">
                        <a:lnSpc>
                          <a:spcPct val="150000"/>
                        </a:lnSpc>
                        <a:spcBef>
                          <a:spcPts val="600"/>
                        </a:spcBef>
                        <a:spcAft>
                          <a:spcPts val="0"/>
                        </a:spcAft>
                      </a:pPr>
                      <a:r>
                        <a:rPr lang="zh-CN" altLang="en-US" sz="2800" kern="100" dirty="0" smtClean="0">
                          <a:solidFill>
                            <a:schemeClr val="bg1"/>
                          </a:solidFill>
                          <a:effectLst/>
                          <a:latin typeface="Times New Roman" panose="02020603050405020304" pitchFamily="18" charset="0"/>
                          <a:ea typeface="宋体" panose="02010600030101010101" pitchFamily="2" charset="-122"/>
                        </a:rPr>
                        <a:t>内涵</a:t>
                      </a:r>
                      <a:endParaRPr lang="zh-CN" sz="280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marL="0" indent="0" algn="ctr">
                        <a:lnSpc>
                          <a:spcPct val="150000"/>
                        </a:lnSpc>
                        <a:spcBef>
                          <a:spcPts val="600"/>
                        </a:spcBef>
                        <a:spcAft>
                          <a:spcPts val="0"/>
                        </a:spcAft>
                        <a:buFont typeface="Arial" panose="020B0604020202020204" pitchFamily="34" charset="0"/>
                        <a:buNone/>
                      </a:pPr>
                      <a:r>
                        <a:rPr lang="zh-CN" altLang="en-US" sz="2800" kern="100" dirty="0" smtClean="0">
                          <a:effectLst/>
                          <a:latin typeface="Times New Roman" panose="02020603050405020304" pitchFamily="18" charset="0"/>
                          <a:ea typeface="宋体" panose="02010600030101010101" pitchFamily="2" charset="-122"/>
                        </a:rPr>
                        <a:t>中对</a:t>
                      </a:r>
                      <a:r>
                        <a:rPr lang="zh-CN" altLang="en-US" sz="2800" b="1" kern="100" dirty="0" smtClean="0">
                          <a:solidFill>
                            <a:srgbClr val="FF0000"/>
                          </a:solidFill>
                          <a:effectLst/>
                          <a:latin typeface="Times New Roman" panose="02020603050405020304" pitchFamily="18" charset="0"/>
                          <a:ea typeface="宋体" panose="02010600030101010101" pitchFamily="2" charset="-122"/>
                        </a:rPr>
                        <a:t>内在参照</a:t>
                      </a:r>
                      <a:r>
                        <a:rPr lang="zh-CN" altLang="en-US" sz="2800" kern="100" dirty="0" smtClean="0">
                          <a:effectLst/>
                          <a:latin typeface="Times New Roman" panose="02020603050405020304" pitchFamily="18" charset="0"/>
                          <a:ea typeface="宋体" panose="02010600030101010101" pitchFamily="2" charset="-122"/>
                        </a:rPr>
                        <a:t>有较大的依赖倾向</a:t>
                      </a:r>
                      <a:endParaRPr lang="zh-CN" sz="280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marL="0" indent="0" algn="ctr">
                        <a:lnSpc>
                          <a:spcPct val="150000"/>
                        </a:lnSpc>
                        <a:spcBef>
                          <a:spcPts val="600"/>
                        </a:spcBef>
                        <a:spcAft>
                          <a:spcPts val="0"/>
                        </a:spcAft>
                        <a:buFont typeface="Arial" panose="020B0604020202020204" pitchFamily="34" charset="0"/>
                        <a:buNone/>
                      </a:pPr>
                      <a:r>
                        <a:rPr lang="zh-CN" altLang="en-US" sz="2800" kern="100" dirty="0" smtClean="0">
                          <a:effectLst/>
                          <a:latin typeface="Times New Roman" panose="02020603050405020304" pitchFamily="18" charset="0"/>
                          <a:ea typeface="宋体" panose="02010600030101010101" pitchFamily="2" charset="-122"/>
                        </a:rPr>
                        <a:t>对</a:t>
                      </a:r>
                      <a:r>
                        <a:rPr lang="zh-CN" altLang="en-US" sz="2800" b="1" kern="100" dirty="0" smtClean="0">
                          <a:solidFill>
                            <a:srgbClr val="FF0000"/>
                          </a:solidFill>
                          <a:effectLst/>
                          <a:latin typeface="Times New Roman" panose="02020603050405020304" pitchFamily="18" charset="0"/>
                          <a:ea typeface="宋体" panose="02010600030101010101" pitchFamily="2" charset="-122"/>
                        </a:rPr>
                        <a:t>外在参照</a:t>
                      </a:r>
                      <a:r>
                        <a:rPr lang="zh-CN" altLang="en-US" sz="2800" kern="100" dirty="0" smtClean="0">
                          <a:effectLst/>
                          <a:latin typeface="Times New Roman" panose="02020603050405020304" pitchFamily="18" charset="0"/>
                          <a:ea typeface="宋体" panose="02010600030101010101" pitchFamily="2" charset="-122"/>
                        </a:rPr>
                        <a:t>有较大的依赖倾向</a:t>
                      </a:r>
                      <a:endParaRPr lang="zh-CN" sz="2800" kern="100" dirty="0">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xmlns="" val="10001"/>
                  </a:ext>
                </a:extLst>
              </a:tr>
              <a:tr h="864096">
                <a:tc>
                  <a:txBody>
                    <a:bodyPr/>
                    <a:lstStyle/>
                    <a:p>
                      <a:pPr algn="ctr">
                        <a:lnSpc>
                          <a:spcPct val="150000"/>
                        </a:lnSpc>
                        <a:spcBef>
                          <a:spcPts val="600"/>
                        </a:spcBef>
                        <a:spcAft>
                          <a:spcPts val="0"/>
                        </a:spcAft>
                      </a:pPr>
                      <a:r>
                        <a:rPr lang="zh-CN" sz="2800" kern="100" dirty="0" smtClean="0">
                          <a:solidFill>
                            <a:schemeClr val="bg1"/>
                          </a:solidFill>
                          <a:effectLst/>
                        </a:rPr>
                        <a:t>学科</a:t>
                      </a:r>
                      <a:r>
                        <a:rPr lang="zh-CN" sz="2800" kern="100" dirty="0">
                          <a:solidFill>
                            <a:schemeClr val="bg1"/>
                          </a:solidFill>
                          <a:effectLst/>
                        </a:rPr>
                        <a:t>兴趣</a:t>
                      </a:r>
                      <a:endParaRPr lang="zh-CN" sz="280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marL="342900" indent="-342900" algn="ctr">
                        <a:lnSpc>
                          <a:spcPct val="150000"/>
                        </a:lnSpc>
                        <a:spcBef>
                          <a:spcPts val="600"/>
                        </a:spcBef>
                        <a:spcAft>
                          <a:spcPts val="0"/>
                        </a:spcAft>
                        <a:buFont typeface="Arial" panose="020B0604020202020204" pitchFamily="34" charset="0"/>
                        <a:buChar char="•"/>
                      </a:pPr>
                      <a:r>
                        <a:rPr lang="zh-CN" sz="2800" kern="100" dirty="0">
                          <a:effectLst/>
                        </a:rPr>
                        <a:t>自然科学和数学</a:t>
                      </a:r>
                      <a:endParaRPr lang="zh-CN" sz="280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marL="342900" indent="-342900" algn="ctr">
                        <a:lnSpc>
                          <a:spcPct val="150000"/>
                        </a:lnSpc>
                        <a:spcBef>
                          <a:spcPts val="600"/>
                        </a:spcBef>
                        <a:spcAft>
                          <a:spcPts val="0"/>
                        </a:spcAft>
                        <a:buFont typeface="Arial" panose="020B0604020202020204" pitchFamily="34" charset="0"/>
                        <a:buChar char="•"/>
                      </a:pPr>
                      <a:r>
                        <a:rPr lang="zh-CN" sz="2800" kern="100" dirty="0">
                          <a:effectLst/>
                        </a:rPr>
                        <a:t>社会科学和人文科学</a:t>
                      </a:r>
                      <a:endParaRPr lang="zh-CN" sz="2800" kern="100" dirty="0">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xmlns="" val="10002"/>
                  </a:ext>
                </a:extLst>
              </a:tr>
              <a:tr h="1440160">
                <a:tc>
                  <a:txBody>
                    <a:bodyPr/>
                    <a:lstStyle/>
                    <a:p>
                      <a:pPr algn="ctr">
                        <a:lnSpc>
                          <a:spcPct val="150000"/>
                        </a:lnSpc>
                        <a:spcBef>
                          <a:spcPts val="600"/>
                        </a:spcBef>
                        <a:spcAft>
                          <a:spcPts val="0"/>
                        </a:spcAft>
                      </a:pPr>
                      <a:r>
                        <a:rPr lang="zh-CN" sz="2800" kern="100" dirty="0" smtClean="0">
                          <a:solidFill>
                            <a:schemeClr val="bg1"/>
                          </a:solidFill>
                          <a:effectLst/>
                        </a:rPr>
                        <a:t>学科</a:t>
                      </a:r>
                      <a:r>
                        <a:rPr lang="zh-CN" sz="2800" kern="100" dirty="0">
                          <a:solidFill>
                            <a:schemeClr val="bg1"/>
                          </a:solidFill>
                          <a:effectLst/>
                        </a:rPr>
                        <a:t>成绩</a:t>
                      </a:r>
                      <a:endParaRPr lang="zh-CN" sz="280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marL="342900" indent="-342900" algn="ctr">
                        <a:lnSpc>
                          <a:spcPct val="150000"/>
                        </a:lnSpc>
                        <a:spcBef>
                          <a:spcPts val="600"/>
                        </a:spcBef>
                        <a:spcAft>
                          <a:spcPts val="0"/>
                        </a:spcAft>
                        <a:buFont typeface="Arial" panose="020B0604020202020204" pitchFamily="34" charset="0"/>
                        <a:buChar char="•"/>
                      </a:pPr>
                      <a:r>
                        <a:rPr lang="zh-CN" sz="2800" kern="100" dirty="0">
                          <a:effectLst/>
                        </a:rPr>
                        <a:t>自然科学成绩好</a:t>
                      </a:r>
                      <a:r>
                        <a:rPr lang="zh-CN" sz="2800" kern="100" dirty="0" smtClean="0">
                          <a:effectLst/>
                        </a:rPr>
                        <a:t>；</a:t>
                      </a:r>
                      <a:endParaRPr lang="en-US" altLang="zh-CN" sz="2800" kern="100" dirty="0" smtClean="0">
                        <a:effectLst/>
                      </a:endParaRPr>
                    </a:p>
                    <a:p>
                      <a:pPr marL="342900" indent="-342900" algn="ctr">
                        <a:lnSpc>
                          <a:spcPct val="150000"/>
                        </a:lnSpc>
                        <a:spcBef>
                          <a:spcPts val="600"/>
                        </a:spcBef>
                        <a:spcAft>
                          <a:spcPts val="0"/>
                        </a:spcAft>
                        <a:buFont typeface="Arial" panose="020B0604020202020204" pitchFamily="34" charset="0"/>
                        <a:buChar char="•"/>
                      </a:pPr>
                      <a:r>
                        <a:rPr lang="zh-CN" sz="2800" kern="100" dirty="0" smtClean="0">
                          <a:effectLst/>
                        </a:rPr>
                        <a:t>社</a:t>
                      </a:r>
                      <a:r>
                        <a:rPr lang="zh-CN" sz="2800" kern="100" dirty="0">
                          <a:effectLst/>
                        </a:rPr>
                        <a:t>会科学成绩差</a:t>
                      </a:r>
                      <a:endParaRPr lang="zh-CN" sz="280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marL="342900" indent="-342900" algn="ctr">
                        <a:lnSpc>
                          <a:spcPct val="150000"/>
                        </a:lnSpc>
                        <a:spcBef>
                          <a:spcPts val="600"/>
                        </a:spcBef>
                        <a:spcAft>
                          <a:spcPts val="0"/>
                        </a:spcAft>
                        <a:buFont typeface="Arial" panose="020B0604020202020204" pitchFamily="34" charset="0"/>
                        <a:buChar char="•"/>
                      </a:pPr>
                      <a:r>
                        <a:rPr lang="zh-CN" sz="2800" kern="100" dirty="0">
                          <a:effectLst/>
                        </a:rPr>
                        <a:t>自然科学成绩差</a:t>
                      </a:r>
                      <a:r>
                        <a:rPr lang="zh-CN" sz="2800" kern="100" dirty="0" smtClean="0">
                          <a:effectLst/>
                        </a:rPr>
                        <a:t>；</a:t>
                      </a:r>
                      <a:endParaRPr lang="en-US" altLang="zh-CN" sz="2800" kern="100" dirty="0" smtClean="0">
                        <a:effectLst/>
                      </a:endParaRPr>
                    </a:p>
                    <a:p>
                      <a:pPr marL="342900" indent="-342900" algn="ctr">
                        <a:lnSpc>
                          <a:spcPct val="150000"/>
                        </a:lnSpc>
                        <a:spcBef>
                          <a:spcPts val="600"/>
                        </a:spcBef>
                        <a:spcAft>
                          <a:spcPts val="0"/>
                        </a:spcAft>
                        <a:buFont typeface="Arial" panose="020B0604020202020204" pitchFamily="34" charset="0"/>
                        <a:buChar char="•"/>
                      </a:pPr>
                      <a:r>
                        <a:rPr lang="zh-CN" sz="2800" kern="100" dirty="0" smtClean="0">
                          <a:effectLst/>
                        </a:rPr>
                        <a:t>社</a:t>
                      </a:r>
                      <a:r>
                        <a:rPr lang="zh-CN" sz="2800" kern="100" dirty="0">
                          <a:effectLst/>
                        </a:rPr>
                        <a:t>会科学成绩好</a:t>
                      </a:r>
                      <a:endParaRPr lang="zh-CN" sz="2800" kern="100" dirty="0">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xmlns="" val="10003"/>
                  </a:ext>
                </a:extLst>
              </a:tr>
              <a:tr h="1203786">
                <a:tc>
                  <a:txBody>
                    <a:bodyPr/>
                    <a:lstStyle/>
                    <a:p>
                      <a:pPr algn="ctr">
                        <a:lnSpc>
                          <a:spcPct val="150000"/>
                        </a:lnSpc>
                        <a:spcBef>
                          <a:spcPts val="600"/>
                        </a:spcBef>
                        <a:spcAft>
                          <a:spcPts val="0"/>
                        </a:spcAft>
                      </a:pPr>
                      <a:r>
                        <a:rPr lang="zh-CN" sz="2800" kern="100" dirty="0" smtClean="0">
                          <a:solidFill>
                            <a:schemeClr val="bg1"/>
                          </a:solidFill>
                          <a:effectLst/>
                        </a:rPr>
                        <a:t>学习策略</a:t>
                      </a:r>
                      <a:endParaRPr lang="zh-CN" sz="280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marL="342900" indent="-342900" algn="ctr">
                        <a:lnSpc>
                          <a:spcPct val="150000"/>
                        </a:lnSpc>
                        <a:spcBef>
                          <a:spcPts val="600"/>
                        </a:spcBef>
                        <a:spcAft>
                          <a:spcPts val="0"/>
                        </a:spcAft>
                        <a:buFont typeface="Arial" panose="020B0604020202020204" pitchFamily="34" charset="0"/>
                        <a:buChar char="•"/>
                      </a:pPr>
                      <a:r>
                        <a:rPr lang="zh-CN" sz="2800" kern="100" dirty="0">
                          <a:effectLst/>
                        </a:rPr>
                        <a:t>独</a:t>
                      </a:r>
                      <a:r>
                        <a:rPr lang="zh-CN" sz="2800" kern="100" dirty="0" smtClean="0">
                          <a:effectLst/>
                        </a:rPr>
                        <a:t>立</a:t>
                      </a:r>
                      <a:r>
                        <a:rPr lang="zh-CN" altLang="en-US" sz="2800" kern="100" dirty="0" smtClean="0">
                          <a:effectLst/>
                        </a:rPr>
                        <a:t>自主</a:t>
                      </a:r>
                      <a:r>
                        <a:rPr lang="zh-CN" sz="2800" kern="100" dirty="0" smtClean="0">
                          <a:effectLst/>
                        </a:rPr>
                        <a:t>学</a:t>
                      </a:r>
                      <a:r>
                        <a:rPr lang="zh-CN" sz="2800" kern="100" dirty="0">
                          <a:effectLst/>
                        </a:rPr>
                        <a:t>习</a:t>
                      </a:r>
                      <a:r>
                        <a:rPr lang="zh-CN" sz="2800" kern="100" dirty="0" smtClean="0">
                          <a:effectLst/>
                        </a:rPr>
                        <a:t>；</a:t>
                      </a:r>
                      <a:endParaRPr lang="en-US" altLang="zh-CN" sz="2800" kern="100" dirty="0" smtClean="0">
                        <a:effectLst/>
                      </a:endParaRPr>
                    </a:p>
                    <a:p>
                      <a:pPr marL="342900" indent="-342900" algn="ctr">
                        <a:lnSpc>
                          <a:spcPct val="150000"/>
                        </a:lnSpc>
                        <a:spcBef>
                          <a:spcPts val="600"/>
                        </a:spcBef>
                        <a:spcAft>
                          <a:spcPts val="0"/>
                        </a:spcAft>
                        <a:buFont typeface="Arial" panose="020B0604020202020204" pitchFamily="34" charset="0"/>
                        <a:buChar char="•"/>
                      </a:pPr>
                      <a:r>
                        <a:rPr lang="zh-CN" sz="2800" kern="100" dirty="0" smtClean="0">
                          <a:effectLst/>
                        </a:rPr>
                        <a:t>由</a:t>
                      </a:r>
                      <a:r>
                        <a:rPr lang="zh-CN" sz="2800" kern="100" dirty="0">
                          <a:solidFill>
                            <a:srgbClr val="FF0000"/>
                          </a:solidFill>
                          <a:effectLst/>
                        </a:rPr>
                        <a:t>内在动机</a:t>
                      </a:r>
                      <a:r>
                        <a:rPr lang="zh-CN" sz="2800" kern="100" dirty="0">
                          <a:effectLst/>
                        </a:rPr>
                        <a:t>支</a:t>
                      </a:r>
                      <a:r>
                        <a:rPr lang="zh-CN" sz="2800" kern="100" dirty="0" smtClean="0">
                          <a:effectLst/>
                        </a:rPr>
                        <a:t>配</a:t>
                      </a:r>
                      <a:endParaRPr lang="en-US" altLang="zh-CN" sz="2800" kern="100" dirty="0" smtClean="0">
                        <a:effectLst/>
                      </a:endParaRPr>
                    </a:p>
                    <a:p>
                      <a:pPr marL="342900" indent="-342900" algn="ctr">
                        <a:lnSpc>
                          <a:spcPct val="150000"/>
                        </a:lnSpc>
                        <a:spcBef>
                          <a:spcPts val="600"/>
                        </a:spcBef>
                        <a:spcAft>
                          <a:spcPts val="0"/>
                        </a:spcAft>
                        <a:buFont typeface="Arial" panose="020B0604020202020204" pitchFamily="34" charset="0"/>
                        <a:buChar char="•"/>
                      </a:pPr>
                      <a:r>
                        <a:rPr lang="zh-CN" altLang="en-US" sz="2800" kern="100" dirty="0" smtClean="0">
                          <a:effectLst/>
                          <a:latin typeface="Times New Roman" panose="02020603050405020304" pitchFamily="18" charset="0"/>
                          <a:ea typeface="宋体" panose="02010600030101010101" pitchFamily="2" charset="-122"/>
                        </a:rPr>
                        <a:t>善于</a:t>
                      </a:r>
                      <a:r>
                        <a:rPr lang="zh-CN" altLang="en-US" sz="2800" b="1" kern="100" dirty="0" smtClean="0">
                          <a:solidFill>
                            <a:srgbClr val="FF0000"/>
                          </a:solidFill>
                          <a:effectLst/>
                          <a:latin typeface="Times New Roman" panose="02020603050405020304" pitchFamily="18" charset="0"/>
                          <a:ea typeface="宋体" panose="02010600030101010101" pitchFamily="2" charset="-122"/>
                        </a:rPr>
                        <a:t>运用分析</a:t>
                      </a:r>
                      <a:r>
                        <a:rPr lang="zh-CN" altLang="en-US" sz="2800" kern="100" dirty="0" smtClean="0">
                          <a:effectLst/>
                          <a:latin typeface="Times New Roman" panose="02020603050405020304" pitchFamily="18" charset="0"/>
                          <a:ea typeface="宋体" panose="02010600030101010101" pitchFamily="2" charset="-122"/>
                        </a:rPr>
                        <a:t>的知觉方式</a:t>
                      </a:r>
                      <a:endParaRPr lang="zh-CN" sz="280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marL="342900" indent="-342900" algn="ctr">
                        <a:lnSpc>
                          <a:spcPct val="150000"/>
                        </a:lnSpc>
                        <a:spcBef>
                          <a:spcPts val="600"/>
                        </a:spcBef>
                        <a:spcAft>
                          <a:spcPts val="0"/>
                        </a:spcAft>
                        <a:buFont typeface="Arial" panose="020B0604020202020204" pitchFamily="34" charset="0"/>
                        <a:buChar char="•"/>
                      </a:pPr>
                      <a:r>
                        <a:rPr lang="zh-CN" sz="2800" kern="100" dirty="0">
                          <a:effectLst/>
                        </a:rPr>
                        <a:t>易受暗示，学习欠主动</a:t>
                      </a:r>
                      <a:r>
                        <a:rPr lang="zh-CN" sz="2800" kern="100" dirty="0" smtClean="0">
                          <a:effectLst/>
                        </a:rPr>
                        <a:t>；</a:t>
                      </a:r>
                      <a:endParaRPr lang="en-US" altLang="zh-CN" sz="2800" kern="100" dirty="0" smtClean="0">
                        <a:effectLst/>
                      </a:endParaRPr>
                    </a:p>
                    <a:p>
                      <a:pPr marL="342900" indent="-342900" algn="ctr">
                        <a:lnSpc>
                          <a:spcPct val="150000"/>
                        </a:lnSpc>
                        <a:spcBef>
                          <a:spcPts val="600"/>
                        </a:spcBef>
                        <a:spcAft>
                          <a:spcPts val="0"/>
                        </a:spcAft>
                        <a:buFont typeface="Arial" panose="020B0604020202020204" pitchFamily="34" charset="0"/>
                        <a:buChar char="•"/>
                      </a:pPr>
                      <a:r>
                        <a:rPr lang="zh-CN" sz="2800" kern="100" dirty="0" smtClean="0">
                          <a:effectLst/>
                        </a:rPr>
                        <a:t>由</a:t>
                      </a:r>
                      <a:r>
                        <a:rPr lang="zh-CN" sz="2800" kern="100" dirty="0">
                          <a:solidFill>
                            <a:srgbClr val="FF0000"/>
                          </a:solidFill>
                          <a:effectLst/>
                        </a:rPr>
                        <a:t>外在动机</a:t>
                      </a:r>
                      <a:r>
                        <a:rPr lang="zh-CN" sz="2800" kern="100" dirty="0">
                          <a:effectLst/>
                        </a:rPr>
                        <a:t>支</a:t>
                      </a:r>
                      <a:r>
                        <a:rPr lang="zh-CN" sz="2800" kern="100" dirty="0" smtClean="0">
                          <a:effectLst/>
                        </a:rPr>
                        <a:t>配</a:t>
                      </a:r>
                      <a:endParaRPr lang="en-US" altLang="zh-CN" sz="2800" kern="100" dirty="0" smtClean="0">
                        <a:effectLst/>
                      </a:endParaRPr>
                    </a:p>
                    <a:p>
                      <a:pPr marL="342900" indent="-342900" algn="ctr">
                        <a:lnSpc>
                          <a:spcPct val="150000"/>
                        </a:lnSpc>
                        <a:spcBef>
                          <a:spcPts val="600"/>
                        </a:spcBef>
                        <a:spcAft>
                          <a:spcPts val="0"/>
                        </a:spcAft>
                        <a:buFont typeface="Arial" panose="020B0604020202020204" pitchFamily="34" charset="0"/>
                        <a:buChar char="•"/>
                      </a:pPr>
                      <a:r>
                        <a:rPr lang="zh-CN" altLang="en-US" sz="2800" b="1" kern="100" dirty="0" smtClean="0">
                          <a:solidFill>
                            <a:srgbClr val="FF0000"/>
                          </a:solidFill>
                          <a:effectLst/>
                          <a:latin typeface="Times New Roman" panose="02020603050405020304" pitchFamily="18" charset="0"/>
                          <a:ea typeface="宋体" panose="02010600030101010101" pitchFamily="2" charset="-122"/>
                        </a:rPr>
                        <a:t>非分析的、笼统的</a:t>
                      </a:r>
                      <a:r>
                        <a:rPr lang="zh-CN" altLang="en-US" sz="2800" kern="100" dirty="0" smtClean="0">
                          <a:effectLst/>
                          <a:latin typeface="Times New Roman" panose="02020603050405020304" pitchFamily="18" charset="0"/>
                          <a:ea typeface="宋体" panose="02010600030101010101" pitchFamily="2" charset="-122"/>
                        </a:rPr>
                        <a:t>整体知觉方式</a:t>
                      </a:r>
                      <a:endParaRPr lang="zh-CN" sz="2800" kern="100" dirty="0">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xmlns="" val="10004"/>
                  </a:ext>
                </a:extLst>
              </a:tr>
              <a:tr h="1203786">
                <a:tc>
                  <a:txBody>
                    <a:bodyPr/>
                    <a:lstStyle/>
                    <a:p>
                      <a:pPr algn="ctr">
                        <a:lnSpc>
                          <a:spcPct val="150000"/>
                        </a:lnSpc>
                        <a:spcBef>
                          <a:spcPts val="600"/>
                        </a:spcBef>
                        <a:spcAft>
                          <a:spcPts val="0"/>
                        </a:spcAft>
                      </a:pPr>
                      <a:r>
                        <a:rPr lang="zh-CN" sz="2800" kern="100" dirty="0" smtClean="0">
                          <a:solidFill>
                            <a:schemeClr val="bg1"/>
                          </a:solidFill>
                          <a:effectLst/>
                        </a:rPr>
                        <a:t>教学</a:t>
                      </a:r>
                      <a:r>
                        <a:rPr lang="zh-CN" sz="2800" kern="100" dirty="0">
                          <a:solidFill>
                            <a:schemeClr val="bg1"/>
                          </a:solidFill>
                          <a:effectLst/>
                        </a:rPr>
                        <a:t>偏好</a:t>
                      </a:r>
                      <a:endParaRPr lang="zh-CN" sz="280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marL="342900" indent="-342900" algn="ctr">
                        <a:lnSpc>
                          <a:spcPct val="150000"/>
                        </a:lnSpc>
                        <a:spcBef>
                          <a:spcPts val="600"/>
                        </a:spcBef>
                        <a:spcAft>
                          <a:spcPts val="0"/>
                        </a:spcAft>
                        <a:buFont typeface="Arial" panose="020B0604020202020204" pitchFamily="34" charset="0"/>
                        <a:buChar char="•"/>
                      </a:pPr>
                      <a:r>
                        <a:rPr lang="zh-CN" sz="2800" kern="100" dirty="0">
                          <a:solidFill>
                            <a:srgbClr val="FF0000"/>
                          </a:solidFill>
                          <a:effectLst/>
                        </a:rPr>
                        <a:t>结构不严密的教学</a:t>
                      </a:r>
                      <a:endParaRPr lang="zh-CN" sz="2800" kern="100" dirty="0">
                        <a:solidFill>
                          <a:srgbClr val="FF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marL="342900" indent="-342900" algn="ctr">
                        <a:lnSpc>
                          <a:spcPct val="150000"/>
                        </a:lnSpc>
                        <a:spcBef>
                          <a:spcPts val="600"/>
                        </a:spcBef>
                        <a:spcAft>
                          <a:spcPts val="0"/>
                        </a:spcAft>
                        <a:buFont typeface="Arial" panose="020B0604020202020204" pitchFamily="34" charset="0"/>
                        <a:buChar char="•"/>
                      </a:pPr>
                      <a:r>
                        <a:rPr lang="zh-CN" sz="2800" kern="100" dirty="0">
                          <a:solidFill>
                            <a:srgbClr val="FF0000"/>
                          </a:solidFill>
                          <a:effectLst/>
                        </a:rPr>
                        <a:t>结构严密的教学</a:t>
                      </a:r>
                      <a:endParaRPr lang="zh-CN" sz="2800" kern="100" dirty="0">
                        <a:solidFill>
                          <a:srgbClr val="FF0000"/>
                        </a:solidFill>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xmlns="" val="10005"/>
                  </a:ext>
                </a:extLst>
              </a:tr>
            </a:tbl>
          </a:graphicData>
        </a:graphic>
      </p:graphicFrame>
      <p:sp>
        <p:nvSpPr>
          <p:cNvPr id="4" name="矩形 3"/>
          <p:cNvSpPr/>
          <p:nvPr/>
        </p:nvSpPr>
        <p:spPr>
          <a:xfrm>
            <a:off x="29490" y="916360"/>
            <a:ext cx="12767096" cy="1301318"/>
          </a:xfrm>
          <a:prstGeom prst="rect">
            <a:avLst/>
          </a:prstGeom>
        </p:spPr>
        <p:txBody>
          <a:bodyPr wrap="square">
            <a:spAutoFit/>
          </a:bodyPr>
          <a:lstStyle/>
          <a:p>
            <a:pPr>
              <a:lnSpc>
                <a:spcPct val="150000"/>
              </a:lnSpc>
            </a:pPr>
            <a:r>
              <a:rPr lang="zh-CN" altLang="en-US" sz="2800" dirty="0" smtClean="0">
                <a:latin typeface="宋体" panose="02010600030101010101" pitchFamily="2" charset="-122"/>
                <a:ea typeface="宋体" panose="02010600030101010101" pitchFamily="2" charset="-122"/>
              </a:rPr>
              <a:t>     </a:t>
            </a:r>
            <a:r>
              <a:rPr lang="en-US" altLang="zh-CN" sz="2800" dirty="0" smtClean="0">
                <a:latin typeface="宋体" panose="02010600030101010101" pitchFamily="2" charset="-122"/>
                <a:ea typeface="宋体" panose="02010600030101010101" pitchFamily="2" charset="-122"/>
              </a:rPr>
              <a:t>2.</a:t>
            </a:r>
            <a:r>
              <a:rPr lang="zh-CN" altLang="en-US" sz="2800" dirty="0" smtClean="0">
                <a:latin typeface="宋体" panose="02010600030101010101" pitchFamily="2" charset="-122"/>
                <a:ea typeface="宋体" panose="02010600030101010101" pitchFamily="2" charset="-122"/>
              </a:rPr>
              <a:t>美</a:t>
            </a:r>
            <a:r>
              <a:rPr lang="zh-CN" altLang="en-US" sz="2800" dirty="0">
                <a:latin typeface="宋体" panose="02010600030101010101" pitchFamily="2" charset="-122"/>
                <a:ea typeface="宋体" panose="02010600030101010101" pitchFamily="2" charset="-122"/>
              </a:rPr>
              <a:t>国心理学家</a:t>
            </a:r>
            <a:r>
              <a:rPr lang="zh-CN" altLang="en-US" sz="2800" b="1" dirty="0">
                <a:solidFill>
                  <a:srgbClr val="FF0000"/>
                </a:solidFill>
                <a:latin typeface="宋体" panose="02010600030101010101" pitchFamily="2" charset="-122"/>
                <a:ea typeface="宋体" panose="02010600030101010101" pitchFamily="2" charset="-122"/>
              </a:rPr>
              <a:t>威特金</a:t>
            </a:r>
            <a:r>
              <a:rPr lang="zh-CN" altLang="en-US" sz="2800" dirty="0">
                <a:latin typeface="宋体" panose="02010600030101010101" pitchFamily="2" charset="-122"/>
                <a:ea typeface="宋体" panose="02010600030101010101" pitchFamily="2" charset="-122"/>
              </a:rPr>
              <a:t>根据人对外部环境（“场”）的依赖程度的不同，将人的认知风格划分为场依存</a:t>
            </a:r>
            <a:r>
              <a:rPr lang="zh-CN" altLang="en-US" sz="2800" dirty="0" smtClean="0">
                <a:latin typeface="宋体" panose="02010600030101010101" pitchFamily="2" charset="-122"/>
                <a:ea typeface="宋体" panose="02010600030101010101" pitchFamily="2" charset="-122"/>
              </a:rPr>
              <a:t>型和</a:t>
            </a:r>
            <a:r>
              <a:rPr lang="zh-CN" altLang="en-US" sz="2800" dirty="0">
                <a:latin typeface="宋体" panose="02010600030101010101" pitchFamily="2" charset="-122"/>
                <a:ea typeface="宋体" panose="02010600030101010101" pitchFamily="2" charset="-122"/>
              </a:rPr>
              <a:t>场独立</a:t>
            </a:r>
            <a:r>
              <a:rPr lang="zh-CN" altLang="en-US" sz="2800" dirty="0" smtClean="0">
                <a:latin typeface="宋体" panose="02010600030101010101" pitchFamily="2" charset="-122"/>
                <a:ea typeface="宋体" panose="02010600030101010101" pitchFamily="2" charset="-122"/>
              </a:rPr>
              <a:t>型，</a:t>
            </a:r>
            <a:r>
              <a:rPr lang="zh-CN" altLang="en-US" sz="2800" b="1" dirty="0" smtClean="0">
                <a:latin typeface="宋体" panose="02010600030101010101" pitchFamily="2" charset="-122"/>
                <a:ea typeface="宋体" panose="02010600030101010101" pitchFamily="2" charset="-122"/>
              </a:rPr>
              <a:t>没有好坏之分</a:t>
            </a:r>
            <a:r>
              <a:rPr lang="zh-CN" altLang="en-US" sz="2800" dirty="0" smtClean="0">
                <a:latin typeface="宋体" panose="02010600030101010101" pitchFamily="2" charset="-122"/>
                <a:ea typeface="宋体" panose="02010600030101010101" pitchFamily="2" charset="-122"/>
              </a:rPr>
              <a:t>。</a:t>
            </a:r>
            <a:endParaRPr lang="zh-CN" altLang="en-US" sz="2800" dirty="0">
              <a:latin typeface="宋体" panose="02010600030101010101" pitchFamily="2" charset="-122"/>
              <a:ea typeface="宋体" panose="02010600030101010101" pitchFamily="2" charset="-122"/>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525736" y="988368"/>
            <a:ext cx="12025336" cy="7571303"/>
          </a:xfrm>
          <a:prstGeom prst="rect">
            <a:avLst/>
          </a:prstGeom>
        </p:spPr>
        <p:txBody>
          <a:bodyPr wrap="square">
            <a:spAutoFit/>
          </a:bodyPr>
          <a:lstStyle/>
          <a:p>
            <a:pPr indent="539750">
              <a:lnSpc>
                <a:spcPct val="150000"/>
              </a:lnSpc>
            </a:pPr>
            <a:r>
              <a:rPr lang="en-US" altLang="zh-CN" b="1" dirty="0" smtClean="0">
                <a:latin typeface="宋体" panose="02010600030101010101" pitchFamily="2" charset="-122"/>
                <a:ea typeface="宋体" panose="02010600030101010101" pitchFamily="2" charset="-122"/>
              </a:rPr>
              <a:t>3.</a:t>
            </a:r>
            <a:r>
              <a:rPr lang="zh-CN" altLang="en-US" b="1" dirty="0" smtClean="0">
                <a:latin typeface="宋体" panose="02010600030101010101" pitchFamily="2" charset="-122"/>
                <a:ea typeface="宋体" panose="02010600030101010101" pitchFamily="2" charset="-122"/>
              </a:rPr>
              <a:t>卡</a:t>
            </a:r>
            <a:r>
              <a:rPr lang="zh-CN" altLang="en-US" b="1" dirty="0">
                <a:latin typeface="宋体" panose="02010600030101010101" pitchFamily="2" charset="-122"/>
                <a:ea typeface="宋体" panose="02010600030101010101" pitchFamily="2" charset="-122"/>
              </a:rPr>
              <a:t>根等人把认知风格分为两种：冲动型和沉思型。两者的差异主要表现在</a:t>
            </a:r>
            <a:r>
              <a:rPr lang="zh-CN" altLang="en-US" b="1" u="sng" dirty="0">
                <a:solidFill>
                  <a:srgbClr val="FF0000"/>
                </a:solidFill>
                <a:latin typeface="宋体" panose="02010600030101010101" pitchFamily="2" charset="-122"/>
                <a:ea typeface="宋体" panose="02010600030101010101" pitchFamily="2" charset="-122"/>
              </a:rPr>
              <a:t>对问题的思考速度上</a:t>
            </a:r>
            <a:r>
              <a:rPr lang="zh-CN" altLang="en-US" b="1" dirty="0">
                <a:latin typeface="宋体" panose="02010600030101010101" pitchFamily="2" charset="-122"/>
                <a:ea typeface="宋体" panose="02010600030101010101" pitchFamily="2" charset="-122"/>
              </a:rPr>
              <a:t>。</a:t>
            </a:r>
          </a:p>
          <a:p>
            <a:pPr indent="539750">
              <a:lnSpc>
                <a:spcPct val="150000"/>
              </a:lnSpc>
            </a:pPr>
            <a:r>
              <a:rPr lang="zh-CN" altLang="en-US" dirty="0">
                <a:latin typeface="宋体" panose="02010600030101010101" pitchFamily="2" charset="-122"/>
                <a:ea typeface="宋体" panose="02010600030101010101" pitchFamily="2" charset="-122"/>
              </a:rPr>
              <a:t>冲动型的特点是</a:t>
            </a:r>
            <a:r>
              <a:rPr lang="zh-CN" altLang="en-US" dirty="0" smtClean="0">
                <a:latin typeface="宋体" panose="02010600030101010101" pitchFamily="2" charset="-122"/>
                <a:ea typeface="宋体" panose="02010600030101010101" pitchFamily="2" charset="-122"/>
              </a:rPr>
              <a:t>：</a:t>
            </a:r>
            <a:r>
              <a:rPr lang="zh-CN" altLang="en-US" b="1" u="sng" dirty="0" smtClean="0">
                <a:solidFill>
                  <a:srgbClr val="FF0000"/>
                </a:solidFill>
                <a:latin typeface="宋体" panose="02010600030101010101" pitchFamily="2" charset="-122"/>
                <a:ea typeface="宋体" panose="02010600030101010101" pitchFamily="2" charset="-122"/>
              </a:rPr>
              <a:t>反</a:t>
            </a:r>
            <a:r>
              <a:rPr lang="zh-CN" altLang="en-US" b="1" u="sng" dirty="0">
                <a:solidFill>
                  <a:srgbClr val="FF0000"/>
                </a:solidFill>
                <a:latin typeface="宋体" panose="02010600030101010101" pitchFamily="2" charset="-122"/>
                <a:ea typeface="宋体" panose="02010600030101010101" pitchFamily="2" charset="-122"/>
              </a:rPr>
              <a:t>应快，但精确性差</a:t>
            </a:r>
            <a:r>
              <a:rPr lang="zh-CN" altLang="en-US" dirty="0">
                <a:latin typeface="宋体" panose="02010600030101010101" pitchFamily="2" charset="-122"/>
                <a:ea typeface="宋体" panose="02010600030101010101" pitchFamily="2" charset="-122"/>
              </a:rPr>
              <a:t>。这种认知风格的人面对问题时总是急于求成，不能全面分析</a:t>
            </a:r>
            <a:r>
              <a:rPr lang="zh-CN" altLang="en-US" dirty="0" smtClean="0">
                <a:latin typeface="宋体" panose="02010600030101010101" pitchFamily="2" charset="-122"/>
                <a:ea typeface="宋体" panose="02010600030101010101" pitchFamily="2" charset="-122"/>
              </a:rPr>
              <a:t>问题</a:t>
            </a:r>
            <a:r>
              <a:rPr lang="zh-CN" altLang="en-US" dirty="0">
                <a:latin typeface="宋体" panose="02010600030101010101" pitchFamily="2" charset="-122"/>
                <a:ea typeface="宋体" panose="02010600030101010101" pitchFamily="2" charset="-122"/>
              </a:rPr>
              <a:t>的各种可能性。他们多使用</a:t>
            </a:r>
            <a:r>
              <a:rPr lang="zh-CN" altLang="en-US" b="1" u="sng" dirty="0">
                <a:solidFill>
                  <a:srgbClr val="FF0000"/>
                </a:solidFill>
                <a:latin typeface="宋体" panose="02010600030101010101" pitchFamily="2" charset="-122"/>
                <a:ea typeface="宋体" panose="02010600030101010101" pitchFamily="2" charset="-122"/>
              </a:rPr>
              <a:t>整体性的信息加工策略</a:t>
            </a:r>
            <a:r>
              <a:rPr lang="zh-CN" altLang="en-US" dirty="0">
                <a:latin typeface="宋体" panose="02010600030101010101" pitchFamily="2" charset="-122"/>
                <a:ea typeface="宋体" panose="02010600030101010101" pitchFamily="2" charset="-122"/>
              </a:rPr>
              <a:t>。</a:t>
            </a:r>
          </a:p>
          <a:p>
            <a:pPr indent="539750">
              <a:lnSpc>
                <a:spcPct val="150000"/>
              </a:lnSpc>
            </a:pPr>
            <a:r>
              <a:rPr lang="zh-CN" altLang="en-US" dirty="0">
                <a:latin typeface="宋体" panose="02010600030101010101" pitchFamily="2" charset="-122"/>
                <a:ea typeface="宋体" panose="02010600030101010101" pitchFamily="2" charset="-122"/>
              </a:rPr>
              <a:t>沉思型的特点是</a:t>
            </a:r>
            <a:r>
              <a:rPr lang="zh-CN" altLang="en-US" dirty="0" smtClean="0">
                <a:latin typeface="宋体" panose="02010600030101010101" pitchFamily="2" charset="-122"/>
                <a:ea typeface="宋体" panose="02010600030101010101" pitchFamily="2" charset="-122"/>
              </a:rPr>
              <a:t>：</a:t>
            </a:r>
            <a:r>
              <a:rPr lang="zh-CN" altLang="en-US" b="1" u="sng" dirty="0" smtClean="0">
                <a:solidFill>
                  <a:srgbClr val="FF0000"/>
                </a:solidFill>
                <a:latin typeface="宋体" panose="02010600030101010101" pitchFamily="2" charset="-122"/>
                <a:ea typeface="宋体" panose="02010600030101010101" pitchFamily="2" charset="-122"/>
              </a:rPr>
              <a:t>反</a:t>
            </a:r>
            <a:r>
              <a:rPr lang="zh-CN" altLang="en-US" b="1" u="sng" dirty="0">
                <a:solidFill>
                  <a:srgbClr val="FF0000"/>
                </a:solidFill>
                <a:latin typeface="宋体" panose="02010600030101010101" pitchFamily="2" charset="-122"/>
                <a:ea typeface="宋体" panose="02010600030101010101" pitchFamily="2" charset="-122"/>
              </a:rPr>
              <a:t>应慢，但精确性高</a:t>
            </a:r>
            <a:r>
              <a:rPr lang="zh-CN" altLang="en-US" dirty="0">
                <a:latin typeface="宋体" panose="02010600030101010101" pitchFamily="2" charset="-122"/>
                <a:ea typeface="宋体" panose="02010600030101010101" pitchFamily="2" charset="-122"/>
              </a:rPr>
              <a:t>，这种认知风格的人总是把问题考虑周全以后再做反应，他们</a:t>
            </a:r>
            <a:r>
              <a:rPr lang="zh-CN" altLang="en-US" dirty="0" smtClean="0">
                <a:latin typeface="宋体" panose="02010600030101010101" pitchFamily="2" charset="-122"/>
                <a:ea typeface="宋体" panose="02010600030101010101" pitchFamily="2" charset="-122"/>
              </a:rPr>
              <a:t>看中</a:t>
            </a:r>
            <a:r>
              <a:rPr lang="zh-CN" altLang="en-US" dirty="0">
                <a:latin typeface="宋体" panose="02010600030101010101" pitchFamily="2" charset="-122"/>
                <a:ea typeface="宋体" panose="02010600030101010101" pitchFamily="2" charset="-122"/>
              </a:rPr>
              <a:t>解决问题的质量，而不是速度。他们多采用</a:t>
            </a:r>
            <a:r>
              <a:rPr lang="zh-CN" altLang="en-US" b="1" dirty="0">
                <a:solidFill>
                  <a:srgbClr val="FF0000"/>
                </a:solidFill>
                <a:latin typeface="宋体" panose="02010600030101010101" pitchFamily="2" charset="-122"/>
                <a:ea typeface="宋体" panose="02010600030101010101" pitchFamily="2" charset="-122"/>
              </a:rPr>
              <a:t>细节性的信息加工策略。</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813768" y="2356520"/>
            <a:ext cx="11593288" cy="5909310"/>
          </a:xfrm>
          <a:prstGeom prst="rect">
            <a:avLst/>
          </a:prstGeom>
          <a:noFill/>
        </p:spPr>
        <p:txBody>
          <a:bodyPr wrap="square" rtlCol="0">
            <a:spAutoFit/>
          </a:bodyPr>
          <a:lstStyle/>
          <a:p>
            <a:pPr>
              <a:lnSpc>
                <a:spcPct val="150000"/>
              </a:lnSpc>
            </a:pPr>
            <a:r>
              <a:rPr lang="zh-CN" altLang="en-US" b="1" dirty="0" smtClean="0">
                <a:solidFill>
                  <a:schemeClr val="tx1"/>
                </a:solidFill>
                <a:latin typeface="+mn-ea"/>
                <a:ea typeface="+mn-ea"/>
              </a:rPr>
              <a:t>一、教育心理学研究对象</a:t>
            </a:r>
            <a:endParaRPr lang="en-US" altLang="zh-CN" b="1" dirty="0" smtClean="0">
              <a:solidFill>
                <a:schemeClr val="tx1"/>
              </a:solidFill>
              <a:latin typeface="+mn-ea"/>
              <a:ea typeface="+mn-ea"/>
            </a:endParaRPr>
          </a:p>
          <a:p>
            <a:pPr indent="457200">
              <a:lnSpc>
                <a:spcPct val="150000"/>
              </a:lnSpc>
            </a:pPr>
            <a:r>
              <a:rPr lang="zh-CN" altLang="en-US" dirty="0">
                <a:solidFill>
                  <a:schemeClr val="tx1"/>
                </a:solidFill>
                <a:latin typeface="+mn-ea"/>
                <a:ea typeface="+mn-ea"/>
              </a:rPr>
              <a:t>在教育教学情境中研究</a:t>
            </a:r>
            <a:r>
              <a:rPr lang="zh-CN" altLang="en-US" b="1" u="sng" dirty="0">
                <a:solidFill>
                  <a:schemeClr val="tx1"/>
                </a:solidFill>
                <a:latin typeface="+mn-ea"/>
                <a:ea typeface="+mn-ea"/>
              </a:rPr>
              <a:t>学与教相互作用</a:t>
            </a:r>
            <a:r>
              <a:rPr lang="zh-CN" altLang="en-US" dirty="0">
                <a:solidFill>
                  <a:schemeClr val="tx1"/>
                </a:solidFill>
                <a:latin typeface="+mn-ea"/>
                <a:ea typeface="+mn-ea"/>
              </a:rPr>
              <a:t>的基本规律的科学</a:t>
            </a:r>
            <a:endParaRPr lang="en-US" altLang="zh-CN" dirty="0" smtClean="0">
              <a:solidFill>
                <a:schemeClr val="tx1"/>
              </a:solidFill>
              <a:latin typeface="+mn-ea"/>
              <a:ea typeface="+mn-ea"/>
            </a:endParaRPr>
          </a:p>
          <a:p>
            <a:pPr indent="457200">
              <a:lnSpc>
                <a:spcPct val="150000"/>
              </a:lnSpc>
            </a:pPr>
            <a:r>
              <a:rPr lang="zh-CN" altLang="en-US" b="1" dirty="0" smtClean="0">
                <a:solidFill>
                  <a:schemeClr val="tx1"/>
                </a:solidFill>
                <a:latin typeface="+mn-ea"/>
                <a:ea typeface="+mn-ea"/>
              </a:rPr>
              <a:t>对象：</a:t>
            </a:r>
            <a:r>
              <a:rPr lang="zh-CN" altLang="en-US" dirty="0" smtClean="0">
                <a:solidFill>
                  <a:schemeClr val="tx1"/>
                </a:solidFill>
                <a:latin typeface="+mn-ea"/>
                <a:ea typeface="+mn-ea"/>
              </a:rPr>
              <a:t>如何学、如何教、学与教之间的相互作用</a:t>
            </a:r>
            <a:endParaRPr lang="en-US" altLang="zh-CN" dirty="0" smtClean="0">
              <a:solidFill>
                <a:schemeClr val="tx1"/>
              </a:solidFill>
              <a:latin typeface="+mn-ea"/>
              <a:ea typeface="+mn-ea"/>
            </a:endParaRPr>
          </a:p>
          <a:p>
            <a:pPr indent="457200">
              <a:lnSpc>
                <a:spcPct val="150000"/>
              </a:lnSpc>
            </a:pPr>
            <a:r>
              <a:rPr lang="zh-CN" altLang="en-US" b="1" dirty="0" smtClean="0">
                <a:solidFill>
                  <a:schemeClr val="tx1"/>
                </a:solidFill>
                <a:latin typeface="+mn-ea"/>
                <a:ea typeface="+mn-ea"/>
              </a:rPr>
              <a:t>包括：</a:t>
            </a:r>
            <a:r>
              <a:rPr lang="zh-CN" altLang="en-US" b="1" dirty="0" smtClean="0">
                <a:solidFill>
                  <a:srgbClr val="FF0000"/>
                </a:solidFill>
                <a:latin typeface="+mn-ea"/>
                <a:ea typeface="+mn-ea"/>
              </a:rPr>
              <a:t>学</a:t>
            </a:r>
            <a:r>
              <a:rPr lang="zh-CN" altLang="en-US" dirty="0" smtClean="0">
                <a:solidFill>
                  <a:schemeClr val="tx1"/>
                </a:solidFill>
                <a:latin typeface="+mn-ea"/>
                <a:ea typeface="+mn-ea"/>
              </a:rPr>
              <a:t>习心理、</a:t>
            </a:r>
            <a:r>
              <a:rPr lang="zh-CN" altLang="en-US" b="1" dirty="0" smtClean="0">
                <a:solidFill>
                  <a:srgbClr val="FF0000"/>
                </a:solidFill>
                <a:latin typeface="+mn-ea"/>
                <a:ea typeface="+mn-ea"/>
              </a:rPr>
              <a:t>教</a:t>
            </a:r>
            <a:r>
              <a:rPr lang="zh-CN" altLang="en-US" dirty="0" smtClean="0">
                <a:solidFill>
                  <a:schemeClr val="tx1"/>
                </a:solidFill>
                <a:latin typeface="+mn-ea"/>
                <a:ea typeface="+mn-ea"/>
              </a:rPr>
              <a:t>学心理、</a:t>
            </a:r>
            <a:r>
              <a:rPr lang="zh-CN" altLang="en-US" b="1" dirty="0" smtClean="0">
                <a:solidFill>
                  <a:srgbClr val="FF0000"/>
                </a:solidFill>
                <a:latin typeface="+mn-ea"/>
                <a:ea typeface="+mn-ea"/>
              </a:rPr>
              <a:t>学</a:t>
            </a:r>
            <a:r>
              <a:rPr lang="zh-CN" altLang="en-US" dirty="0" smtClean="0">
                <a:solidFill>
                  <a:schemeClr val="tx1"/>
                </a:solidFill>
                <a:latin typeface="+mn-ea"/>
                <a:ea typeface="+mn-ea"/>
              </a:rPr>
              <a:t>生心理和</a:t>
            </a:r>
            <a:r>
              <a:rPr lang="zh-CN" altLang="en-US" b="1" dirty="0" smtClean="0">
                <a:solidFill>
                  <a:srgbClr val="FF0000"/>
                </a:solidFill>
                <a:latin typeface="+mn-ea"/>
                <a:ea typeface="+mn-ea"/>
              </a:rPr>
              <a:t>教</a:t>
            </a:r>
            <a:r>
              <a:rPr lang="zh-CN" altLang="en-US" dirty="0" smtClean="0">
                <a:solidFill>
                  <a:schemeClr val="tx1"/>
                </a:solidFill>
                <a:latin typeface="+mn-ea"/>
                <a:ea typeface="+mn-ea"/>
              </a:rPr>
              <a:t>师心理四大部分。</a:t>
            </a:r>
            <a:endParaRPr lang="en-US" altLang="zh-CN" dirty="0" smtClean="0">
              <a:solidFill>
                <a:schemeClr val="tx1"/>
              </a:solidFill>
              <a:latin typeface="+mn-ea"/>
              <a:ea typeface="+mn-ea"/>
            </a:endParaRPr>
          </a:p>
          <a:p>
            <a:pPr indent="457200">
              <a:lnSpc>
                <a:spcPct val="150000"/>
              </a:lnSpc>
            </a:pPr>
            <a:r>
              <a:rPr lang="zh-CN" altLang="en-US" dirty="0" smtClean="0">
                <a:solidFill>
                  <a:schemeClr val="tx1"/>
                </a:solidFill>
                <a:latin typeface="+mn-ea"/>
                <a:ea typeface="+mn-ea"/>
              </a:rPr>
              <a:t>其中，</a:t>
            </a:r>
            <a:r>
              <a:rPr lang="zh-CN" altLang="en-US" b="1" u="sng" dirty="0" smtClean="0">
                <a:solidFill>
                  <a:schemeClr val="tx1"/>
                </a:solidFill>
                <a:latin typeface="+mn-ea"/>
                <a:ea typeface="+mn-ea"/>
              </a:rPr>
              <a:t>学习心理</a:t>
            </a:r>
            <a:r>
              <a:rPr lang="zh-CN" altLang="en-US" dirty="0" smtClean="0">
                <a:solidFill>
                  <a:schemeClr val="tx1"/>
                </a:solidFill>
                <a:latin typeface="+mn-ea"/>
                <a:ea typeface="+mn-ea"/>
              </a:rPr>
              <a:t>是教育心理学的核心。</a:t>
            </a:r>
            <a:endParaRPr lang="zh-CN" altLang="en-US" dirty="0">
              <a:solidFill>
                <a:schemeClr val="tx1"/>
              </a:solidFill>
              <a:latin typeface="+mn-ea"/>
              <a:ea typeface="+mn-ea"/>
            </a:endParaRPr>
          </a:p>
        </p:txBody>
      </p:sp>
      <p:sp>
        <p:nvSpPr>
          <p:cNvPr id="5" name="矩形 4"/>
          <p:cNvSpPr/>
          <p:nvPr/>
        </p:nvSpPr>
        <p:spPr>
          <a:xfrm>
            <a:off x="2469952" y="916359"/>
            <a:ext cx="8568952" cy="769441"/>
          </a:xfrm>
          <a:prstGeom prst="rect">
            <a:avLst/>
          </a:prstGeom>
        </p:spPr>
        <p:txBody>
          <a:bodyPr wrap="square">
            <a:spAutoFit/>
          </a:bodyPr>
          <a:lstStyle/>
          <a:p>
            <a:r>
              <a:rPr lang="zh-CN" altLang="en-US" sz="4400" dirty="0">
                <a:latin typeface="华文中宋" pitchFamily="2" charset="-122"/>
                <a:ea typeface="华文中宋" pitchFamily="2" charset="-122"/>
              </a:rPr>
              <a:t>第一</a:t>
            </a:r>
            <a:r>
              <a:rPr lang="zh-CN" altLang="en-US" sz="4400" dirty="0" smtClean="0">
                <a:latin typeface="华文中宋" pitchFamily="2" charset="-122"/>
                <a:ea typeface="华文中宋" pitchFamily="2" charset="-122"/>
              </a:rPr>
              <a:t>节</a:t>
            </a:r>
            <a:r>
              <a:rPr lang="zh-CN" altLang="en-US" sz="4400" dirty="0">
                <a:latin typeface="华文中宋" pitchFamily="2" charset="-122"/>
                <a:ea typeface="华文中宋" pitchFamily="2" charset="-122"/>
              </a:rPr>
              <a:t> </a:t>
            </a:r>
            <a:r>
              <a:rPr lang="zh-CN" altLang="en-US" sz="4400" dirty="0" smtClean="0">
                <a:latin typeface="华文中宋" pitchFamily="2" charset="-122"/>
                <a:ea typeface="华文中宋" pitchFamily="2" charset="-122"/>
              </a:rPr>
              <a:t> 教</a:t>
            </a:r>
            <a:r>
              <a:rPr lang="zh-CN" altLang="en-US" sz="4400" dirty="0">
                <a:latin typeface="华文中宋" pitchFamily="2" charset="-122"/>
                <a:ea typeface="华文中宋" pitchFamily="2" charset="-122"/>
              </a:rPr>
              <a:t>育心理学的基本内涵</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09712" y="772344"/>
            <a:ext cx="12407056" cy="8494633"/>
          </a:xfrm>
          <a:prstGeom prst="rect">
            <a:avLst/>
          </a:prstGeom>
        </p:spPr>
        <p:txBody>
          <a:bodyPr wrap="square">
            <a:spAutoFit/>
          </a:bodyPr>
          <a:lstStyle/>
          <a:p>
            <a:pPr indent="457200" algn="just">
              <a:lnSpc>
                <a:spcPct val="150000"/>
              </a:lnSpc>
              <a:spcAft>
                <a:spcPts val="0"/>
              </a:spcAft>
            </a:pPr>
            <a:r>
              <a:rPr lang="zh-CN" altLang="en-US" sz="2800" b="1" dirty="0" smtClean="0">
                <a:latin typeface="+mn-ea"/>
                <a:ea typeface="+mn-ea"/>
              </a:rPr>
              <a:t>（</a:t>
            </a:r>
            <a:r>
              <a:rPr lang="en-US" altLang="zh-CN" sz="2800" b="1" dirty="0" smtClean="0">
                <a:latin typeface="+mn-ea"/>
                <a:ea typeface="+mn-ea"/>
              </a:rPr>
              <a:t>3</a:t>
            </a:r>
            <a:r>
              <a:rPr lang="zh-CN" altLang="en-US" sz="2800" b="1" dirty="0" smtClean="0">
                <a:latin typeface="+mn-ea"/>
                <a:ea typeface="+mn-ea"/>
              </a:rPr>
              <a:t>）</a:t>
            </a:r>
            <a:r>
              <a:rPr lang="zh-CN" altLang="en-US" sz="2800" b="1" dirty="0">
                <a:latin typeface="+mn-ea"/>
                <a:ea typeface="+mn-ea"/>
              </a:rPr>
              <a:t>发散型与辐合</a:t>
            </a:r>
            <a:r>
              <a:rPr lang="zh-CN" altLang="en-US" sz="2800" b="1" dirty="0" smtClean="0">
                <a:latin typeface="+mn-ea"/>
                <a:ea typeface="+mn-ea"/>
              </a:rPr>
              <a:t>型（</a:t>
            </a:r>
            <a:r>
              <a:rPr lang="zh-CN" altLang="en-US" sz="2800" b="1" dirty="0">
                <a:solidFill>
                  <a:srgbClr val="FF0000"/>
                </a:solidFill>
                <a:latin typeface="+mn-ea"/>
                <a:ea typeface="+mn-ea"/>
              </a:rPr>
              <a:t>吉尔福特</a:t>
            </a:r>
            <a:r>
              <a:rPr lang="zh-CN" altLang="en-US" sz="2800" b="1" dirty="0" smtClean="0">
                <a:latin typeface="+mn-ea"/>
                <a:ea typeface="+mn-ea"/>
              </a:rPr>
              <a:t>）</a:t>
            </a:r>
            <a:endParaRPr lang="en-US" altLang="zh-CN" sz="2800" dirty="0" smtClean="0">
              <a:latin typeface="+mn-ea"/>
              <a:ea typeface="+mn-ea"/>
            </a:endParaRPr>
          </a:p>
          <a:p>
            <a:pPr indent="457200" algn="just">
              <a:lnSpc>
                <a:spcPct val="150000"/>
              </a:lnSpc>
              <a:spcAft>
                <a:spcPts val="0"/>
              </a:spcAft>
            </a:pPr>
            <a:r>
              <a:rPr lang="zh-CN" altLang="en-US" sz="2800" b="1" dirty="0" smtClean="0">
                <a:latin typeface="+mn-ea"/>
                <a:ea typeface="+mn-ea"/>
              </a:rPr>
              <a:t>辐</a:t>
            </a:r>
            <a:r>
              <a:rPr lang="zh-CN" altLang="en-US" sz="2800" b="1" dirty="0">
                <a:latin typeface="+mn-ea"/>
                <a:ea typeface="+mn-ea"/>
              </a:rPr>
              <a:t>合型认知方式</a:t>
            </a:r>
            <a:r>
              <a:rPr lang="zh-CN" altLang="en-US" sz="2800" dirty="0">
                <a:latin typeface="+mn-ea"/>
                <a:ea typeface="+mn-ea"/>
              </a:rPr>
              <a:t>是指在解决问题过程中常表现出</a:t>
            </a:r>
            <a:r>
              <a:rPr lang="zh-CN" altLang="en-US" sz="2800" b="1" dirty="0">
                <a:solidFill>
                  <a:srgbClr val="FF0000"/>
                </a:solidFill>
                <a:latin typeface="+mn-ea"/>
                <a:ea typeface="+mn-ea"/>
              </a:rPr>
              <a:t>辐合思维</a:t>
            </a:r>
            <a:r>
              <a:rPr lang="zh-CN" altLang="en-US" sz="2800" dirty="0">
                <a:latin typeface="+mn-ea"/>
                <a:ea typeface="+mn-ea"/>
              </a:rPr>
              <a:t>特征，表现为搜</a:t>
            </a:r>
            <a:r>
              <a:rPr lang="zh-CN" altLang="en-US" sz="2800" dirty="0" smtClean="0">
                <a:latin typeface="+mn-ea"/>
                <a:ea typeface="+mn-ea"/>
              </a:rPr>
              <a:t>集或</a:t>
            </a:r>
            <a:r>
              <a:rPr lang="zh-CN" altLang="en-US" sz="2800" dirty="0">
                <a:latin typeface="+mn-ea"/>
                <a:ea typeface="+mn-ea"/>
              </a:rPr>
              <a:t>综合信息与知识，运用逻辑规律</a:t>
            </a:r>
            <a:r>
              <a:rPr lang="zh-CN" altLang="en-US" sz="2800" b="1" dirty="0">
                <a:solidFill>
                  <a:srgbClr val="FF0000"/>
                </a:solidFill>
                <a:latin typeface="+mn-ea"/>
                <a:ea typeface="+mn-ea"/>
              </a:rPr>
              <a:t>缩小解答范围</a:t>
            </a:r>
            <a:r>
              <a:rPr lang="zh-CN" altLang="en-US" sz="2800" dirty="0">
                <a:latin typeface="+mn-ea"/>
                <a:ea typeface="+mn-ea"/>
              </a:rPr>
              <a:t>，直到找到</a:t>
            </a:r>
            <a:r>
              <a:rPr lang="zh-CN" altLang="en-US" sz="2800" b="1" dirty="0">
                <a:solidFill>
                  <a:srgbClr val="FF0000"/>
                </a:solidFill>
                <a:latin typeface="+mn-ea"/>
                <a:ea typeface="+mn-ea"/>
              </a:rPr>
              <a:t>最合适的唯一正确解答</a:t>
            </a:r>
            <a:r>
              <a:rPr lang="zh-CN" altLang="en-US" sz="2800" dirty="0" smtClean="0">
                <a:latin typeface="+mn-ea"/>
                <a:ea typeface="+mn-ea"/>
              </a:rPr>
              <a:t>。</a:t>
            </a:r>
            <a:endParaRPr lang="en-US" altLang="zh-CN" sz="2800" dirty="0" smtClean="0">
              <a:latin typeface="+mn-ea"/>
              <a:ea typeface="+mn-ea"/>
            </a:endParaRPr>
          </a:p>
          <a:p>
            <a:pPr indent="457200" algn="just">
              <a:lnSpc>
                <a:spcPct val="150000"/>
              </a:lnSpc>
              <a:spcAft>
                <a:spcPts val="0"/>
              </a:spcAft>
            </a:pPr>
            <a:r>
              <a:rPr lang="zh-CN" altLang="en-US" sz="2800" dirty="0" smtClean="0">
                <a:latin typeface="+mn-ea"/>
                <a:ea typeface="+mn-ea"/>
              </a:rPr>
              <a:t>发</a:t>
            </a:r>
            <a:r>
              <a:rPr lang="zh-CN" altLang="en-US" sz="2800" dirty="0">
                <a:latin typeface="+mn-ea"/>
                <a:ea typeface="+mn-ea"/>
              </a:rPr>
              <a:t>散型认知方式则是指在解决问题过程中常表现出</a:t>
            </a:r>
            <a:r>
              <a:rPr lang="zh-CN" altLang="en-US" sz="2800" b="1" dirty="0">
                <a:solidFill>
                  <a:srgbClr val="FF0000"/>
                </a:solidFill>
                <a:latin typeface="+mn-ea"/>
                <a:ea typeface="+mn-ea"/>
              </a:rPr>
              <a:t>发散思维</a:t>
            </a:r>
            <a:r>
              <a:rPr lang="zh-CN" altLang="en-US" sz="2800" dirty="0">
                <a:latin typeface="+mn-ea"/>
                <a:ea typeface="+mn-ea"/>
              </a:rPr>
              <a:t>的特征，表现为个人的</a:t>
            </a:r>
            <a:r>
              <a:rPr lang="zh-CN" altLang="en-US" sz="2800" b="1" dirty="0">
                <a:solidFill>
                  <a:srgbClr val="FF0000"/>
                </a:solidFill>
                <a:latin typeface="+mn-ea"/>
                <a:ea typeface="+mn-ea"/>
              </a:rPr>
              <a:t>思维沿着许多不同的方向发展</a:t>
            </a:r>
            <a:r>
              <a:rPr lang="zh-CN" altLang="en-US" sz="2800" dirty="0">
                <a:latin typeface="+mn-ea"/>
                <a:ea typeface="+mn-ea"/>
              </a:rPr>
              <a:t>，使观念发</a:t>
            </a:r>
          </a:p>
          <a:p>
            <a:pPr indent="457200" algn="just">
              <a:lnSpc>
                <a:spcPct val="150000"/>
              </a:lnSpc>
              <a:spcAft>
                <a:spcPts val="0"/>
              </a:spcAft>
            </a:pPr>
            <a:r>
              <a:rPr lang="zh-CN" altLang="en-US" sz="2800" dirty="0">
                <a:latin typeface="+mn-ea"/>
                <a:ea typeface="+mn-ea"/>
              </a:rPr>
              <a:t>散到各个有关的方面，最终产生</a:t>
            </a:r>
            <a:r>
              <a:rPr lang="zh-CN" altLang="en-US" sz="2800" b="1" dirty="0">
                <a:solidFill>
                  <a:srgbClr val="FF0000"/>
                </a:solidFill>
                <a:latin typeface="+mn-ea"/>
                <a:ea typeface="+mn-ea"/>
              </a:rPr>
              <a:t>多种可能的答案</a:t>
            </a:r>
            <a:r>
              <a:rPr lang="zh-CN" altLang="en-US" sz="2800" dirty="0">
                <a:latin typeface="+mn-ea"/>
                <a:ea typeface="+mn-ea"/>
              </a:rPr>
              <a:t>而不是唯一正确的答案，因而容易产生有创见的新颖观念。</a:t>
            </a:r>
          </a:p>
          <a:p>
            <a:pPr indent="457200" algn="just">
              <a:lnSpc>
                <a:spcPct val="150000"/>
              </a:lnSpc>
              <a:spcAft>
                <a:spcPts val="0"/>
              </a:spcAft>
            </a:pPr>
            <a:r>
              <a:rPr lang="zh-CN" altLang="en-US" sz="2800" b="1" dirty="0" smtClean="0">
                <a:latin typeface="+mn-ea"/>
                <a:ea typeface="+mn-ea"/>
              </a:rPr>
              <a:t>（</a:t>
            </a:r>
            <a:r>
              <a:rPr lang="en-US" altLang="zh-CN" sz="2800" b="1" dirty="0" smtClean="0">
                <a:latin typeface="+mn-ea"/>
                <a:ea typeface="+mn-ea"/>
              </a:rPr>
              <a:t>4</a:t>
            </a:r>
            <a:r>
              <a:rPr lang="zh-CN" altLang="en-US" sz="2800" b="1" dirty="0" smtClean="0">
                <a:latin typeface="+mn-ea"/>
                <a:ea typeface="+mn-ea"/>
              </a:rPr>
              <a:t>）</a:t>
            </a:r>
            <a:r>
              <a:rPr lang="zh-CN" altLang="en-US" sz="2800" b="1" dirty="0">
                <a:latin typeface="+mn-ea"/>
                <a:ea typeface="+mn-ea"/>
              </a:rPr>
              <a:t>具体型与抽象型</a:t>
            </a:r>
          </a:p>
          <a:p>
            <a:pPr indent="457200" algn="just">
              <a:lnSpc>
                <a:spcPct val="150000"/>
              </a:lnSpc>
              <a:spcAft>
                <a:spcPts val="0"/>
              </a:spcAft>
            </a:pPr>
            <a:r>
              <a:rPr lang="zh-CN" altLang="en-US" sz="2800" b="1" dirty="0">
                <a:latin typeface="+mn-ea"/>
                <a:ea typeface="+mn-ea"/>
              </a:rPr>
              <a:t>具体型学生</a:t>
            </a:r>
            <a:r>
              <a:rPr lang="zh-CN" altLang="en-US" sz="2800" dirty="0">
                <a:latin typeface="+mn-ea"/>
                <a:ea typeface="+mn-ea"/>
              </a:rPr>
              <a:t>在进行信息加工时，善于</a:t>
            </a:r>
            <a:r>
              <a:rPr lang="zh-CN" altLang="en-US" sz="2800" b="1" dirty="0">
                <a:solidFill>
                  <a:srgbClr val="FF0000"/>
                </a:solidFill>
                <a:latin typeface="+mn-ea"/>
                <a:ea typeface="+mn-ea"/>
              </a:rPr>
              <a:t>深入地分析某一具体观点或情境</a:t>
            </a:r>
            <a:r>
              <a:rPr lang="zh-CN" altLang="en-US" sz="2800" dirty="0">
                <a:latin typeface="+mn-ea"/>
                <a:ea typeface="+mn-ea"/>
              </a:rPr>
              <a:t>，但必须把</a:t>
            </a:r>
            <a:r>
              <a:rPr lang="zh-CN" altLang="en-US" sz="2800" b="1" dirty="0">
                <a:solidFill>
                  <a:srgbClr val="FF0000"/>
                </a:solidFill>
                <a:latin typeface="+mn-ea"/>
                <a:ea typeface="+mn-ea"/>
              </a:rPr>
              <a:t>尽可能多的信息提</a:t>
            </a:r>
            <a:r>
              <a:rPr lang="zh-CN" altLang="en-US" sz="2800" b="1" dirty="0" smtClean="0">
                <a:solidFill>
                  <a:srgbClr val="FF0000"/>
                </a:solidFill>
                <a:latin typeface="+mn-ea"/>
                <a:ea typeface="+mn-ea"/>
              </a:rPr>
              <a:t>供给</a:t>
            </a:r>
            <a:r>
              <a:rPr lang="zh-CN" altLang="en-US" sz="2800" b="1" dirty="0">
                <a:solidFill>
                  <a:srgbClr val="FF0000"/>
                </a:solidFill>
                <a:latin typeface="+mn-ea"/>
                <a:ea typeface="+mn-ea"/>
              </a:rPr>
              <a:t>他们</a:t>
            </a:r>
            <a:r>
              <a:rPr lang="zh-CN" altLang="en-US" sz="2800" dirty="0">
                <a:latin typeface="+mn-ea"/>
                <a:ea typeface="+mn-ea"/>
              </a:rPr>
              <a:t>，否则很容易使他们产生偏见</a:t>
            </a:r>
            <a:r>
              <a:rPr lang="zh-CN" altLang="en-US" sz="2800" dirty="0" smtClean="0">
                <a:latin typeface="+mn-ea"/>
                <a:ea typeface="+mn-ea"/>
              </a:rPr>
              <a:t>。</a:t>
            </a:r>
            <a:endParaRPr lang="en-US" altLang="zh-CN" sz="2800" dirty="0" smtClean="0">
              <a:latin typeface="+mn-ea"/>
              <a:ea typeface="+mn-ea"/>
            </a:endParaRPr>
          </a:p>
          <a:p>
            <a:pPr indent="457200" algn="just">
              <a:lnSpc>
                <a:spcPct val="150000"/>
              </a:lnSpc>
              <a:spcAft>
                <a:spcPts val="0"/>
              </a:spcAft>
            </a:pPr>
            <a:r>
              <a:rPr lang="zh-CN" altLang="en-US" sz="2800" b="1" dirty="0" smtClean="0">
                <a:latin typeface="+mn-ea"/>
                <a:ea typeface="+mn-ea"/>
              </a:rPr>
              <a:t>抽</a:t>
            </a:r>
            <a:r>
              <a:rPr lang="zh-CN" altLang="en-US" sz="2800" b="1" dirty="0">
                <a:latin typeface="+mn-ea"/>
                <a:ea typeface="+mn-ea"/>
              </a:rPr>
              <a:t>象型学生</a:t>
            </a:r>
            <a:r>
              <a:rPr lang="zh-CN" altLang="en-US" sz="2800" dirty="0">
                <a:latin typeface="+mn-ea"/>
                <a:ea typeface="+mn-ea"/>
              </a:rPr>
              <a:t>在对事物进行认知时，能够</a:t>
            </a:r>
            <a:r>
              <a:rPr lang="zh-CN" altLang="en-US" sz="2800" b="1" dirty="0">
                <a:solidFill>
                  <a:srgbClr val="FF0000"/>
                </a:solidFill>
                <a:latin typeface="+mn-ea"/>
                <a:ea typeface="+mn-ea"/>
              </a:rPr>
              <a:t>看到某个问题或论点的众</a:t>
            </a:r>
            <a:r>
              <a:rPr lang="zh-CN" altLang="en-US" sz="2800" b="1" dirty="0" smtClean="0">
                <a:solidFill>
                  <a:srgbClr val="FF0000"/>
                </a:solidFill>
                <a:latin typeface="+mn-ea"/>
                <a:ea typeface="+mn-ea"/>
              </a:rPr>
              <a:t>多方</a:t>
            </a:r>
            <a:r>
              <a:rPr lang="zh-CN" altLang="en-US" sz="2800" b="1" dirty="0">
                <a:solidFill>
                  <a:srgbClr val="FF0000"/>
                </a:solidFill>
                <a:latin typeface="+mn-ea"/>
                <a:ea typeface="+mn-ea"/>
              </a:rPr>
              <a:t>面</a:t>
            </a:r>
            <a:r>
              <a:rPr lang="zh-CN" altLang="en-US" sz="2800" dirty="0">
                <a:latin typeface="+mn-ea"/>
                <a:ea typeface="+mn-ea"/>
              </a:rPr>
              <a:t>，可以避免刻板印象，</a:t>
            </a:r>
            <a:r>
              <a:rPr lang="zh-CN" altLang="en-US" sz="2800" b="1" dirty="0">
                <a:solidFill>
                  <a:srgbClr val="FF0000"/>
                </a:solidFill>
                <a:latin typeface="+mn-ea"/>
                <a:ea typeface="+mn-ea"/>
              </a:rPr>
              <a:t>能够容忍情境的模糊性并能进行抽象程度较高的思考</a:t>
            </a:r>
            <a:r>
              <a:rPr lang="zh-CN" altLang="en-US" sz="2800" dirty="0" smtClean="0">
                <a:latin typeface="+mn-ea"/>
                <a:ea typeface="+mn-ea"/>
              </a:rPr>
              <a:t>。</a:t>
            </a:r>
            <a:endParaRPr lang="en-US" altLang="zh-CN" sz="2800" dirty="0" smtClean="0">
              <a:latin typeface="+mn-ea"/>
              <a:ea typeface="+mn-ea"/>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09712" y="772344"/>
            <a:ext cx="12407056" cy="7477760"/>
          </a:xfrm>
          <a:prstGeom prst="rect">
            <a:avLst/>
          </a:prstGeom>
        </p:spPr>
        <p:txBody>
          <a:bodyPr wrap="square">
            <a:spAutoFit/>
          </a:bodyPr>
          <a:lstStyle/>
          <a:p>
            <a:pPr indent="457200" algn="just">
              <a:lnSpc>
                <a:spcPct val="150000"/>
              </a:lnSpc>
              <a:spcAft>
                <a:spcPts val="0"/>
              </a:spcAft>
            </a:pPr>
            <a:r>
              <a:rPr lang="zh-CN" sz="3200" b="1" dirty="0">
                <a:latin typeface="宋体" panose="02010600030101010101" pitchFamily="2" charset="-122"/>
                <a:ea typeface="宋体" panose="02010600030101010101" pitchFamily="2" charset="-122"/>
                <a:cs typeface="宋体" panose="02010600030101010101" pitchFamily="2" charset="-122"/>
              </a:rPr>
              <a:t>（</a:t>
            </a:r>
            <a:r>
              <a:rPr lang="en-US" altLang="zh-CN" sz="3200" b="1" dirty="0">
                <a:latin typeface="宋体" panose="02010600030101010101" pitchFamily="2" charset="-122"/>
                <a:ea typeface="宋体" panose="02010600030101010101" pitchFamily="2" charset="-122"/>
                <a:cs typeface="宋体" panose="02010600030101010101" pitchFamily="2" charset="-122"/>
              </a:rPr>
              <a:t>5</a:t>
            </a:r>
            <a:r>
              <a:rPr lang="zh-CN" sz="3200" b="1" dirty="0">
                <a:latin typeface="宋体" panose="02010600030101010101" pitchFamily="2" charset="-122"/>
                <a:ea typeface="宋体" panose="02010600030101010101" pitchFamily="2" charset="-122"/>
                <a:cs typeface="宋体" panose="02010600030101010101" pitchFamily="2" charset="-122"/>
              </a:rPr>
              <a:t>）</a:t>
            </a:r>
            <a:r>
              <a:rPr sz="3200" b="1" dirty="0">
                <a:latin typeface="宋体" panose="02010600030101010101" pitchFamily="2" charset="-122"/>
                <a:ea typeface="宋体" panose="02010600030101010101" pitchFamily="2" charset="-122"/>
                <a:cs typeface="宋体" panose="02010600030101010101" pitchFamily="2" charset="-122"/>
              </a:rPr>
              <a:t>整体型（同时型）和系列型（序列型、继时型）</a:t>
            </a:r>
          </a:p>
          <a:p>
            <a:pPr indent="457200" algn="just">
              <a:lnSpc>
                <a:spcPct val="150000"/>
              </a:lnSpc>
              <a:spcAft>
                <a:spcPts val="0"/>
              </a:spcAft>
            </a:pPr>
            <a:r>
              <a:rPr sz="3200" dirty="0">
                <a:latin typeface="宋体" panose="02010600030101010101" pitchFamily="2" charset="-122"/>
                <a:ea typeface="宋体" panose="02010600030101010101" pitchFamily="2" charset="-122"/>
                <a:cs typeface="宋体" panose="02010600030101010101" pitchFamily="2" charset="-122"/>
              </a:rPr>
              <a:t>达斯等人根据脑功能的研究，区分了同时型与继时型的认知风格，他们认为，左脑优势的个体表现出继时型加工风格，而右脑优势的个体表现出同时型加工的风格。</a:t>
            </a:r>
          </a:p>
          <a:p>
            <a:pPr indent="457200" algn="just">
              <a:lnSpc>
                <a:spcPct val="150000"/>
              </a:lnSpc>
              <a:spcAft>
                <a:spcPts val="0"/>
              </a:spcAft>
            </a:pPr>
            <a:r>
              <a:rPr sz="3200" b="1" dirty="0">
                <a:latin typeface="宋体" panose="02010600030101010101" pitchFamily="2" charset="-122"/>
                <a:ea typeface="宋体" panose="02010600030101010101" pitchFamily="2" charset="-122"/>
                <a:cs typeface="宋体" panose="02010600030101010101" pitchFamily="2" charset="-122"/>
              </a:rPr>
              <a:t>继时型</a:t>
            </a:r>
            <a:r>
              <a:rPr sz="3200" dirty="0">
                <a:latin typeface="宋体" panose="02010600030101010101" pitchFamily="2" charset="-122"/>
                <a:ea typeface="宋体" panose="02010600030101010101" pitchFamily="2" charset="-122"/>
                <a:cs typeface="宋体" panose="02010600030101010101" pitchFamily="2" charset="-122"/>
              </a:rPr>
              <a:t>认知风格的特点是，在解决问题时，能一步一步地分析问题，每一个步骤只考虑一种假设或一种属性，提出的假设在时间上有明显的前后顺序。</a:t>
            </a:r>
          </a:p>
          <a:p>
            <a:pPr indent="457200" algn="just">
              <a:lnSpc>
                <a:spcPct val="150000"/>
              </a:lnSpc>
              <a:spcAft>
                <a:spcPts val="0"/>
              </a:spcAft>
            </a:pPr>
            <a:r>
              <a:rPr sz="3200" b="1" dirty="0">
                <a:latin typeface="宋体" panose="02010600030101010101" pitchFamily="2" charset="-122"/>
                <a:ea typeface="宋体" panose="02010600030101010101" pitchFamily="2" charset="-122"/>
                <a:cs typeface="宋体" panose="02010600030101010101" pitchFamily="2" charset="-122"/>
              </a:rPr>
              <a:t>同时型</a:t>
            </a:r>
            <a:r>
              <a:rPr sz="3200" dirty="0">
                <a:latin typeface="宋体" panose="02010600030101010101" pitchFamily="2" charset="-122"/>
                <a:ea typeface="宋体" panose="02010600030101010101" pitchFamily="2" charset="-122"/>
                <a:cs typeface="宋体" panose="02010600030101010101" pitchFamily="2" charset="-122"/>
              </a:rPr>
              <a:t>认知风格的特点是，在解决问题时，采取宽视野的方式，同时考虑多种假设，并兼顾到解决问题的各种可能。同时型和继时型不是加工水平的差异而是认知方式的差异。</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文本框 9"/>
          <p:cNvSpPr txBox="1"/>
          <p:nvPr/>
        </p:nvSpPr>
        <p:spPr>
          <a:xfrm>
            <a:off x="2959548" y="822735"/>
            <a:ext cx="7843965" cy="829945"/>
          </a:xfrm>
          <a:prstGeom prst="rect">
            <a:avLst/>
          </a:prstGeom>
          <a:noFill/>
        </p:spPr>
        <p:txBody>
          <a:bodyPr wrap="square" rtlCol="0">
            <a:spAutoFit/>
          </a:bodyPr>
          <a:lstStyle/>
          <a:p>
            <a:r>
              <a:rPr kumimoji="1" lang="zh-CN" altLang="en-US" sz="4800" dirty="0">
                <a:solidFill>
                  <a:srgbClr val="00D1B3"/>
                </a:solidFill>
                <a:latin typeface="微软雅黑" panose="020B0503020204020204" pitchFamily="34" charset="-122"/>
                <a:ea typeface="微软雅黑" panose="020B0503020204020204" pitchFamily="34" charset="-122"/>
                <a:cs typeface="Source Han Sans CN Medium" charset="-122"/>
              </a:rPr>
              <a:t>第三章 </a:t>
            </a:r>
            <a:r>
              <a:rPr kumimoji="1" lang="zh-CN" altLang="en-US" sz="4800" dirty="0" smtClean="0">
                <a:solidFill>
                  <a:srgbClr val="00D1B3"/>
                </a:solidFill>
                <a:latin typeface="微软雅黑" panose="020B0503020204020204" pitchFamily="34" charset="-122"/>
                <a:ea typeface="微软雅黑" panose="020B0503020204020204" pitchFamily="34" charset="-122"/>
                <a:cs typeface="Source Han Sans CN Medium" charset="-122"/>
              </a:rPr>
              <a:t> 学</a:t>
            </a:r>
            <a:r>
              <a:rPr kumimoji="1" lang="zh-CN" altLang="en-US" sz="4800" dirty="0">
                <a:solidFill>
                  <a:srgbClr val="00D1B3"/>
                </a:solidFill>
                <a:latin typeface="微软雅黑" panose="020B0503020204020204" pitchFamily="34" charset="-122"/>
                <a:ea typeface="微软雅黑" panose="020B0503020204020204" pitchFamily="34" charset="-122"/>
                <a:cs typeface="Source Han Sans CN Medium" charset="-122"/>
              </a:rPr>
              <a:t>习理论</a:t>
            </a: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46"/>
          <a:stretch>
            <a:fillRect/>
          </a:stretch>
        </p:blipFill>
        <p:spPr bwMode="auto">
          <a:xfrm>
            <a:off x="154235" y="3800689"/>
            <a:ext cx="5757397"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129"/>
          <a:stretch>
            <a:fillRect/>
          </a:stretch>
        </p:blipFill>
        <p:spPr bwMode="auto">
          <a:xfrm>
            <a:off x="6417128" y="1924472"/>
            <a:ext cx="6277959" cy="7352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4009949" y="700336"/>
            <a:ext cx="4267200" cy="903605"/>
          </a:xfrm>
          <a:prstGeom prst="rect">
            <a:avLst/>
          </a:prstGeom>
        </p:spPr>
        <p:txBody>
          <a:bodyPr wrap="none">
            <a:spAutoFit/>
          </a:bodyPr>
          <a:lstStyle/>
          <a:p>
            <a:pPr algn="ctr">
              <a:lnSpc>
                <a:spcPct val="132000"/>
              </a:lnSpc>
              <a:spcBef>
                <a:spcPts val="1200"/>
              </a:spcBef>
              <a:spcAft>
                <a:spcPts val="320"/>
              </a:spcAft>
            </a:pPr>
            <a:r>
              <a:rPr lang="zh-CN" altLang="zh-CN" sz="4000" b="1" kern="100" dirty="0">
                <a:latin typeface="Cambria" panose="02040503050406030204" pitchFamily="18" charset="0"/>
                <a:ea typeface="方正粗倩简体"/>
                <a:cs typeface="Times New Roman" panose="02020603050405020304" pitchFamily="18" charset="0"/>
              </a:rPr>
              <a:t>第一节　学习概述</a:t>
            </a:r>
            <a:endParaRPr lang="zh-CN" altLang="zh-CN" sz="4000" b="1" kern="100" dirty="0">
              <a:effectLst/>
              <a:latin typeface="Cambria" panose="02040503050406030204" pitchFamily="18" charset="0"/>
              <a:ea typeface="方正粗倩简体"/>
              <a:cs typeface="Times New Roman" panose="02020603050405020304" pitchFamily="18" charset="0"/>
            </a:endParaRPr>
          </a:p>
        </p:txBody>
      </p:sp>
      <p:sp>
        <p:nvSpPr>
          <p:cNvPr id="3" name="矩形 2"/>
          <p:cNvSpPr/>
          <p:nvPr/>
        </p:nvSpPr>
        <p:spPr>
          <a:xfrm>
            <a:off x="381720" y="1490471"/>
            <a:ext cx="12241360" cy="8015015"/>
          </a:xfrm>
          <a:prstGeom prst="rect">
            <a:avLst/>
          </a:prstGeom>
        </p:spPr>
        <p:txBody>
          <a:bodyPr wrap="square">
            <a:spAutoFit/>
          </a:bodyPr>
          <a:lstStyle/>
          <a:p>
            <a:pPr indent="203200" algn="just">
              <a:lnSpc>
                <a:spcPct val="150000"/>
              </a:lnSpc>
              <a:spcBef>
                <a:spcPts val="1300"/>
              </a:spcBef>
              <a:spcAft>
                <a:spcPts val="1300"/>
              </a:spcAft>
            </a:pPr>
            <a:r>
              <a:rPr lang="zh-CN" altLang="zh-CN" sz="2800" b="1" kern="100" dirty="0">
                <a:latin typeface="Calibri" panose="020F0502020204030204" pitchFamily="34" charset="0"/>
                <a:ea typeface="方正卡通简体"/>
              </a:rPr>
              <a:t>一、学习的</a:t>
            </a:r>
            <a:r>
              <a:rPr lang="zh-CN" altLang="zh-CN" sz="2800" b="1" kern="100" dirty="0" smtClean="0">
                <a:latin typeface="Calibri" panose="020F0502020204030204" pitchFamily="34" charset="0"/>
                <a:ea typeface="方正卡通简体"/>
              </a:rPr>
              <a:t>实质</a:t>
            </a:r>
            <a:endParaRPr lang="en-US" altLang="zh-CN" sz="2800" b="1" kern="100" dirty="0" smtClean="0">
              <a:latin typeface="Calibri" panose="020F0502020204030204" pitchFamily="34" charset="0"/>
              <a:ea typeface="方正卡通简体"/>
            </a:endParaRPr>
          </a:p>
          <a:p>
            <a:pPr>
              <a:lnSpc>
                <a:spcPct val="150000"/>
              </a:lnSpc>
            </a:pPr>
            <a:r>
              <a:rPr lang="zh-CN" altLang="zh-CN" sz="2800" b="1" dirty="0"/>
              <a:t>（一）学习</a:t>
            </a:r>
            <a:r>
              <a:rPr lang="zh-CN" altLang="zh-CN" sz="2800" b="1" dirty="0" smtClean="0"/>
              <a:t>的</a:t>
            </a:r>
            <a:r>
              <a:rPr lang="zh-CN" altLang="en-US" sz="2800" b="1" dirty="0" smtClean="0"/>
              <a:t>含义</a:t>
            </a:r>
            <a:endParaRPr lang="zh-CN" altLang="zh-CN" sz="2800" b="1" dirty="0"/>
          </a:p>
          <a:p>
            <a:pPr>
              <a:lnSpc>
                <a:spcPct val="150000"/>
              </a:lnSpc>
            </a:pPr>
            <a:r>
              <a:rPr lang="zh-CN" altLang="en-US" sz="2800" dirty="0"/>
              <a:t>学习是个体在特定情境下由于练习和反复经验而产生的行为或行为潜能的相对持久的变化。</a:t>
            </a:r>
          </a:p>
          <a:p>
            <a:pPr>
              <a:lnSpc>
                <a:spcPct val="150000"/>
              </a:lnSpc>
            </a:pPr>
            <a:r>
              <a:rPr lang="zh-CN" altLang="en-US" sz="2800" dirty="0" smtClean="0"/>
              <a:t>（</a:t>
            </a:r>
            <a:r>
              <a:rPr lang="en-US" altLang="zh-CN" sz="2800" dirty="0"/>
              <a:t>1</a:t>
            </a:r>
            <a:r>
              <a:rPr lang="zh-CN" altLang="en-US" sz="2800" dirty="0"/>
              <a:t>）学习是以个体的某种变化为标志的</a:t>
            </a:r>
            <a:r>
              <a:rPr lang="zh-CN" altLang="en-US" sz="2800" dirty="0" smtClean="0"/>
              <a:t>。</a:t>
            </a:r>
            <a:r>
              <a:rPr lang="zh-CN" altLang="en-US" sz="2800" b="1" dirty="0" smtClean="0">
                <a:solidFill>
                  <a:srgbClr val="FF0000"/>
                </a:solidFill>
              </a:rPr>
              <a:t>首</a:t>
            </a:r>
            <a:r>
              <a:rPr lang="zh-CN" altLang="en-US" sz="2800" b="1" dirty="0">
                <a:solidFill>
                  <a:srgbClr val="FF0000"/>
                </a:solidFill>
              </a:rPr>
              <a:t>要标准</a:t>
            </a:r>
            <a:r>
              <a:rPr lang="zh-CN" altLang="en-US" sz="2800" dirty="0"/>
              <a:t>。</a:t>
            </a:r>
          </a:p>
          <a:p>
            <a:pPr>
              <a:lnSpc>
                <a:spcPct val="150000"/>
              </a:lnSpc>
            </a:pPr>
            <a:r>
              <a:rPr lang="zh-CN" altLang="en-US" sz="2800" dirty="0"/>
              <a:t>（</a:t>
            </a:r>
            <a:r>
              <a:rPr lang="en-US" altLang="zh-CN" sz="2800" dirty="0"/>
              <a:t>2</a:t>
            </a:r>
            <a:r>
              <a:rPr lang="zh-CN" altLang="en-US" sz="2800" dirty="0"/>
              <a:t>）学习的发生都是</a:t>
            </a:r>
            <a:r>
              <a:rPr lang="zh-CN" altLang="en-US" sz="2800" b="1" dirty="0">
                <a:solidFill>
                  <a:srgbClr val="FF0000"/>
                </a:solidFill>
              </a:rPr>
              <a:t>由经验引起</a:t>
            </a:r>
            <a:r>
              <a:rPr lang="zh-CN" altLang="en-US" sz="2800" dirty="0"/>
              <a:t>的</a:t>
            </a:r>
            <a:r>
              <a:rPr lang="zh-CN" altLang="en-US" sz="2800" dirty="0" smtClean="0"/>
              <a:t>。</a:t>
            </a:r>
            <a:endParaRPr lang="zh-CN" altLang="en-US" sz="2800" dirty="0"/>
          </a:p>
          <a:p>
            <a:pPr>
              <a:lnSpc>
                <a:spcPct val="150000"/>
              </a:lnSpc>
            </a:pPr>
            <a:r>
              <a:rPr lang="zh-CN" altLang="en-US" sz="2800" dirty="0"/>
              <a:t>（</a:t>
            </a:r>
            <a:r>
              <a:rPr lang="en-US" altLang="zh-CN" sz="2800" dirty="0"/>
              <a:t>3</a:t>
            </a:r>
            <a:r>
              <a:rPr lang="zh-CN" altLang="en-US" sz="2800" dirty="0"/>
              <a:t>）学习引起的变化是</a:t>
            </a:r>
            <a:r>
              <a:rPr lang="zh-CN" altLang="en-US" sz="2800" b="1" dirty="0">
                <a:solidFill>
                  <a:srgbClr val="FF0000"/>
                </a:solidFill>
              </a:rPr>
              <a:t>相对持久</a:t>
            </a:r>
            <a:r>
              <a:rPr lang="zh-CN" altLang="en-US" sz="2800" dirty="0"/>
              <a:t>的。</a:t>
            </a:r>
          </a:p>
          <a:p>
            <a:pPr>
              <a:lnSpc>
                <a:spcPct val="150000"/>
              </a:lnSpc>
            </a:pPr>
            <a:r>
              <a:rPr lang="zh-CN" altLang="en-US" sz="2800" dirty="0"/>
              <a:t>（</a:t>
            </a:r>
            <a:r>
              <a:rPr lang="en-US" altLang="zh-CN" sz="2800" dirty="0"/>
              <a:t>4</a:t>
            </a:r>
            <a:r>
              <a:rPr lang="zh-CN" altLang="en-US" sz="2800" dirty="0"/>
              <a:t>）学习所引起的变化是在</a:t>
            </a:r>
            <a:r>
              <a:rPr lang="zh-CN" altLang="en-US" sz="2800" b="1" dirty="0">
                <a:solidFill>
                  <a:srgbClr val="FF0000"/>
                </a:solidFill>
              </a:rPr>
              <a:t>学习者与周围环境进行相互作用</a:t>
            </a:r>
            <a:r>
              <a:rPr lang="zh-CN" altLang="en-US" sz="2800" dirty="0"/>
              <a:t>时发生的</a:t>
            </a:r>
            <a:r>
              <a:rPr lang="zh-CN" altLang="en-US" sz="2800" dirty="0" smtClean="0"/>
              <a:t>。</a:t>
            </a:r>
            <a:endParaRPr lang="zh-CN" altLang="en-US" sz="2800" dirty="0"/>
          </a:p>
          <a:p>
            <a:pPr>
              <a:lnSpc>
                <a:spcPct val="150000"/>
              </a:lnSpc>
            </a:pPr>
            <a:r>
              <a:rPr lang="zh-CN" altLang="en-US" sz="2800" dirty="0"/>
              <a:t>（</a:t>
            </a:r>
            <a:r>
              <a:rPr lang="en-US" altLang="zh-CN" sz="2800" dirty="0"/>
              <a:t>5</a:t>
            </a:r>
            <a:r>
              <a:rPr lang="zh-CN" altLang="en-US" sz="2800" dirty="0"/>
              <a:t>）学习是</a:t>
            </a:r>
            <a:r>
              <a:rPr lang="zh-CN" altLang="en-US" sz="2800" b="1" dirty="0">
                <a:solidFill>
                  <a:srgbClr val="FF0000"/>
                </a:solidFill>
              </a:rPr>
              <a:t>结果与过程的统一</a:t>
            </a:r>
            <a:r>
              <a:rPr lang="zh-CN" altLang="en-US" sz="2800" dirty="0"/>
              <a:t>。</a:t>
            </a:r>
            <a:endParaRPr lang="en-US" altLang="zh-CN" sz="2800" dirty="0" smtClean="0"/>
          </a:p>
          <a:p>
            <a:pPr>
              <a:lnSpc>
                <a:spcPct val="150000"/>
              </a:lnSpc>
            </a:pPr>
            <a:r>
              <a:rPr lang="zh-CN" altLang="en-US" sz="2800" kern="100" dirty="0" smtClean="0">
                <a:solidFill>
                  <a:srgbClr val="FF0000"/>
                </a:solidFill>
                <a:effectLst/>
                <a:latin typeface="Calibri" panose="020F0502020204030204" pitchFamily="34" charset="0"/>
                <a:ea typeface="方正卡通简体"/>
              </a:rPr>
              <a:t>判断是不是学习？</a:t>
            </a:r>
            <a:endParaRPr lang="en-US" altLang="zh-CN" sz="2800" kern="100" dirty="0" smtClean="0">
              <a:solidFill>
                <a:srgbClr val="FF0000"/>
              </a:solidFill>
              <a:effectLst/>
              <a:latin typeface="Calibri" panose="020F0502020204030204" pitchFamily="34" charset="0"/>
              <a:ea typeface="方正卡通简体"/>
            </a:endParaRPr>
          </a:p>
          <a:p>
            <a:pPr>
              <a:lnSpc>
                <a:spcPct val="150000"/>
              </a:lnSpc>
            </a:pPr>
            <a:r>
              <a:rPr lang="zh-CN" altLang="en-US" sz="2800" kern="100" dirty="0" smtClean="0">
                <a:latin typeface="Calibri" panose="020F0502020204030204" pitchFamily="34" charset="0"/>
                <a:ea typeface="方正卡通简体"/>
              </a:rPr>
              <a:t>（</a:t>
            </a:r>
            <a:r>
              <a:rPr lang="en-US" altLang="zh-CN" sz="2800" kern="100" dirty="0" smtClean="0">
                <a:latin typeface="Calibri" panose="020F0502020204030204" pitchFamily="34" charset="0"/>
                <a:ea typeface="方正卡通简体"/>
              </a:rPr>
              <a:t>1</a:t>
            </a:r>
            <a:r>
              <a:rPr lang="zh-CN" altLang="en-US" sz="2800" kern="100" dirty="0" smtClean="0">
                <a:latin typeface="Calibri" panose="020F0502020204030204" pitchFamily="34" charset="0"/>
                <a:ea typeface="方正卡通简体"/>
              </a:rPr>
              <a:t>）鹦鹉学舌</a:t>
            </a:r>
            <a:r>
              <a:rPr lang="en-US" altLang="zh-CN" sz="2800" kern="100" dirty="0">
                <a:latin typeface="Calibri" panose="020F0502020204030204" pitchFamily="34" charset="0"/>
                <a:ea typeface="方正卡通简体"/>
              </a:rPr>
              <a:t> </a:t>
            </a:r>
            <a:r>
              <a:rPr lang="en-US" altLang="zh-CN" sz="2800" kern="100" dirty="0" smtClean="0">
                <a:latin typeface="Calibri" panose="020F0502020204030204" pitchFamily="34" charset="0"/>
                <a:ea typeface="方正卡通简体"/>
              </a:rPr>
              <a:t>     </a:t>
            </a:r>
            <a:r>
              <a:rPr lang="zh-CN" altLang="en-US" sz="2800" kern="100" dirty="0" smtClean="0">
                <a:effectLst/>
                <a:latin typeface="Calibri" panose="020F0502020204030204" pitchFamily="34" charset="0"/>
                <a:ea typeface="方正卡通简体"/>
              </a:rPr>
              <a:t>（</a:t>
            </a:r>
            <a:r>
              <a:rPr lang="en-US" altLang="zh-CN" sz="2800" kern="100" dirty="0" smtClean="0">
                <a:effectLst/>
                <a:latin typeface="Calibri" panose="020F0502020204030204" pitchFamily="34" charset="0"/>
                <a:ea typeface="方正卡通简体"/>
              </a:rPr>
              <a:t>2</a:t>
            </a:r>
            <a:r>
              <a:rPr lang="zh-CN" altLang="en-US" sz="2800" kern="100" dirty="0" smtClean="0">
                <a:effectLst/>
                <a:latin typeface="Calibri" panose="020F0502020204030204" pitchFamily="34" charset="0"/>
                <a:ea typeface="方正卡通简体"/>
              </a:rPr>
              <a:t>）老马识途</a:t>
            </a:r>
            <a:r>
              <a:rPr lang="en-US" altLang="zh-CN" sz="2800" kern="100" dirty="0">
                <a:latin typeface="Calibri" panose="020F0502020204030204" pitchFamily="34" charset="0"/>
                <a:ea typeface="方正卡通简体"/>
              </a:rPr>
              <a:t> </a:t>
            </a:r>
            <a:r>
              <a:rPr lang="en-US" altLang="zh-CN" sz="2800" kern="100" dirty="0" smtClean="0">
                <a:latin typeface="Calibri" panose="020F0502020204030204" pitchFamily="34" charset="0"/>
                <a:ea typeface="方正卡通简体"/>
              </a:rPr>
              <a:t>   </a:t>
            </a:r>
            <a:r>
              <a:rPr lang="zh-CN" altLang="en-US" sz="2800" kern="100" dirty="0" smtClean="0">
                <a:latin typeface="Calibri" panose="020F0502020204030204" pitchFamily="34" charset="0"/>
                <a:ea typeface="方正卡通简体"/>
              </a:rPr>
              <a:t>（</a:t>
            </a:r>
            <a:r>
              <a:rPr lang="en-US" altLang="zh-CN" sz="2800" kern="100" dirty="0" smtClean="0">
                <a:latin typeface="Calibri" panose="020F0502020204030204" pitchFamily="34" charset="0"/>
                <a:ea typeface="方正卡通简体"/>
              </a:rPr>
              <a:t>3</a:t>
            </a:r>
            <a:r>
              <a:rPr lang="zh-CN" altLang="en-US" sz="2800" kern="100" dirty="0" smtClean="0">
                <a:latin typeface="Calibri" panose="020F0502020204030204" pitchFamily="34" charset="0"/>
                <a:ea typeface="方正卡通简体"/>
              </a:rPr>
              <a:t>）蜜蜂采蜜</a:t>
            </a:r>
            <a:endParaRPr lang="en-US" altLang="zh-CN" sz="2800" kern="100" dirty="0" smtClean="0">
              <a:latin typeface="Calibri" panose="020F0502020204030204" pitchFamily="34" charset="0"/>
              <a:ea typeface="方正卡通简体"/>
            </a:endParaRPr>
          </a:p>
          <a:p>
            <a:pPr>
              <a:lnSpc>
                <a:spcPct val="150000"/>
              </a:lnSpc>
            </a:pPr>
            <a:r>
              <a:rPr lang="zh-CN" altLang="en-US" sz="2800" kern="100" dirty="0" smtClean="0">
                <a:effectLst/>
                <a:latin typeface="Calibri" panose="020F0502020204030204" pitchFamily="34" charset="0"/>
                <a:ea typeface="方正卡通简体"/>
              </a:rPr>
              <a:t>（</a:t>
            </a:r>
            <a:r>
              <a:rPr lang="en-US" altLang="zh-CN" sz="2800" kern="100" dirty="0" smtClean="0">
                <a:effectLst/>
                <a:latin typeface="Calibri" panose="020F0502020204030204" pitchFamily="34" charset="0"/>
                <a:ea typeface="方正卡通简体"/>
              </a:rPr>
              <a:t>4</a:t>
            </a:r>
            <a:r>
              <a:rPr lang="zh-CN" altLang="en-US" sz="2800" kern="100" dirty="0" smtClean="0">
                <a:effectLst/>
                <a:latin typeface="Calibri" panose="020F0502020204030204" pitchFamily="34" charset="0"/>
                <a:ea typeface="方正卡通简体"/>
              </a:rPr>
              <a:t>）小猴骑单车</a:t>
            </a:r>
            <a:r>
              <a:rPr lang="en-US" altLang="zh-CN" sz="2800" kern="100" dirty="0">
                <a:latin typeface="Calibri" panose="020F0502020204030204" pitchFamily="34" charset="0"/>
                <a:ea typeface="方正卡通简体"/>
              </a:rPr>
              <a:t> </a:t>
            </a:r>
            <a:r>
              <a:rPr lang="zh-CN" altLang="en-US" sz="2800" kern="100" dirty="0" smtClean="0">
                <a:latin typeface="Calibri" panose="020F0502020204030204" pitchFamily="34" charset="0"/>
                <a:ea typeface="方正卡通简体"/>
              </a:rPr>
              <a:t>（</a:t>
            </a:r>
            <a:r>
              <a:rPr lang="en-US" altLang="zh-CN" sz="2800" kern="100" dirty="0" smtClean="0">
                <a:latin typeface="Calibri" panose="020F0502020204030204" pitchFamily="34" charset="0"/>
                <a:ea typeface="方正卡通简体"/>
              </a:rPr>
              <a:t>5</a:t>
            </a:r>
            <a:r>
              <a:rPr lang="zh-CN" altLang="en-US" sz="2800" kern="100" dirty="0" smtClean="0">
                <a:latin typeface="Calibri" panose="020F0502020204030204" pitchFamily="34" charset="0"/>
                <a:ea typeface="方正卡通简体"/>
              </a:rPr>
              <a:t>）小朋友看到穿白大褂就害怕</a:t>
            </a:r>
            <a:endParaRPr lang="zh-CN" altLang="zh-CN" sz="2800" kern="100" dirty="0">
              <a:effectLst/>
              <a:latin typeface="Calibri" panose="020F0502020204030204" pitchFamily="34" charset="0"/>
              <a:ea typeface="方正卡通简体"/>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525736" y="1060376"/>
            <a:ext cx="11953328" cy="5908040"/>
          </a:xfrm>
          <a:prstGeom prst="rect">
            <a:avLst/>
          </a:prstGeom>
        </p:spPr>
        <p:txBody>
          <a:bodyPr wrap="square">
            <a:spAutoFit/>
          </a:bodyPr>
          <a:lstStyle/>
          <a:p>
            <a:pPr latinLnBrk="0">
              <a:lnSpc>
                <a:spcPct val="150000"/>
              </a:lnSpc>
            </a:pPr>
            <a:r>
              <a:rPr lang="zh-CN" altLang="zh-CN" b="1" dirty="0"/>
              <a:t>（二）学生的</a:t>
            </a:r>
            <a:r>
              <a:rPr lang="zh-CN" altLang="zh-CN" b="1" dirty="0" smtClean="0"/>
              <a:t>学习</a:t>
            </a:r>
            <a:r>
              <a:rPr lang="zh-CN" altLang="en-US" b="1" dirty="0" smtClean="0"/>
              <a:t>特点</a:t>
            </a:r>
            <a:endParaRPr lang="zh-CN" altLang="zh-CN" b="1" dirty="0"/>
          </a:p>
          <a:p>
            <a:pPr latinLnBrk="0">
              <a:lnSpc>
                <a:spcPct val="150000"/>
              </a:lnSpc>
            </a:pPr>
            <a:r>
              <a:rPr lang="en-US" altLang="zh-CN" dirty="0"/>
              <a:t>       </a:t>
            </a:r>
            <a:r>
              <a:rPr lang="zh-CN" altLang="zh-CN" dirty="0"/>
              <a:t>特点表现</a:t>
            </a:r>
            <a:r>
              <a:rPr lang="zh-CN" altLang="zh-CN" dirty="0" smtClean="0"/>
              <a:t>为</a:t>
            </a:r>
            <a:r>
              <a:rPr lang="zh-CN" altLang="en-US" dirty="0" smtClean="0"/>
              <a:t>：</a:t>
            </a:r>
            <a:endParaRPr lang="en-US" altLang="zh-CN" dirty="0" smtClean="0"/>
          </a:p>
          <a:p>
            <a:pPr latinLnBrk="0">
              <a:lnSpc>
                <a:spcPct val="150000"/>
              </a:lnSpc>
            </a:pPr>
            <a:r>
              <a:rPr lang="zh-CN" altLang="en-US" dirty="0" smtClean="0">
                <a:sym typeface="Wingdings" panose="05000000000000000000" pitchFamily="2" charset="2"/>
              </a:rPr>
              <a:t>（</a:t>
            </a:r>
            <a:r>
              <a:rPr lang="en-US" altLang="zh-CN" dirty="0" smtClean="0">
                <a:sym typeface="Wingdings" panose="05000000000000000000" pitchFamily="2" charset="2"/>
              </a:rPr>
              <a:t>1</a:t>
            </a:r>
            <a:r>
              <a:rPr lang="zh-CN" altLang="en-US" dirty="0" smtClean="0">
                <a:sym typeface="Wingdings" panose="05000000000000000000" pitchFamily="2" charset="2"/>
              </a:rPr>
              <a:t>）</a:t>
            </a:r>
            <a:r>
              <a:rPr lang="zh-CN" altLang="zh-CN" dirty="0" smtClean="0"/>
              <a:t>以</a:t>
            </a:r>
            <a:r>
              <a:rPr lang="zh-CN" altLang="zh-CN" dirty="0"/>
              <a:t>系统学习人类的</a:t>
            </a:r>
            <a:r>
              <a:rPr lang="zh-CN" altLang="zh-CN" dirty="0">
                <a:solidFill>
                  <a:srgbClr val="FF0000"/>
                </a:solidFill>
              </a:rPr>
              <a:t>间接知识经验</a:t>
            </a:r>
            <a:r>
              <a:rPr lang="zh-CN" altLang="zh-CN" dirty="0"/>
              <a:t>为主</a:t>
            </a:r>
            <a:r>
              <a:rPr lang="zh-CN" altLang="zh-CN" dirty="0" smtClean="0"/>
              <a:t>；</a:t>
            </a:r>
            <a:endParaRPr lang="en-US" altLang="zh-CN" dirty="0" smtClean="0"/>
          </a:p>
          <a:p>
            <a:pPr latinLnBrk="0">
              <a:lnSpc>
                <a:spcPct val="150000"/>
              </a:lnSpc>
            </a:pPr>
            <a:r>
              <a:rPr lang="zh-CN" altLang="en-US" dirty="0" smtClean="0"/>
              <a:t>（</a:t>
            </a:r>
            <a:r>
              <a:rPr lang="en-US" altLang="zh-CN" dirty="0" smtClean="0"/>
              <a:t>2</a:t>
            </a:r>
            <a:r>
              <a:rPr lang="zh-CN" altLang="en-US" dirty="0" smtClean="0"/>
              <a:t>）</a:t>
            </a:r>
            <a:r>
              <a:rPr lang="zh-CN" altLang="zh-CN" dirty="0" smtClean="0"/>
              <a:t>在</a:t>
            </a:r>
            <a:r>
              <a:rPr lang="zh-CN" altLang="zh-CN" dirty="0"/>
              <a:t>教师的指导下，有</a:t>
            </a:r>
            <a:r>
              <a:rPr lang="zh-CN" altLang="zh-CN" dirty="0">
                <a:solidFill>
                  <a:srgbClr val="FF0000"/>
                </a:solidFill>
              </a:rPr>
              <a:t>目的、有组织</a:t>
            </a:r>
            <a:r>
              <a:rPr lang="zh-CN" altLang="zh-CN" dirty="0"/>
              <a:t>地进行</a:t>
            </a:r>
            <a:r>
              <a:rPr lang="zh-CN" altLang="zh-CN" dirty="0" smtClean="0"/>
              <a:t>；</a:t>
            </a:r>
            <a:endParaRPr lang="en-US" altLang="zh-CN" dirty="0" smtClean="0"/>
          </a:p>
          <a:p>
            <a:pPr latinLnBrk="0">
              <a:lnSpc>
                <a:spcPct val="150000"/>
              </a:lnSpc>
            </a:pPr>
            <a:r>
              <a:rPr lang="zh-CN" altLang="en-US" dirty="0" smtClean="0"/>
              <a:t>（</a:t>
            </a:r>
            <a:r>
              <a:rPr lang="en-US" altLang="zh-CN" dirty="0" smtClean="0"/>
              <a:t>3</a:t>
            </a:r>
            <a:r>
              <a:rPr lang="zh-CN" altLang="en-US" dirty="0" smtClean="0"/>
              <a:t>）</a:t>
            </a:r>
            <a:r>
              <a:rPr lang="zh-CN" altLang="zh-CN" dirty="0" smtClean="0"/>
              <a:t>学生</a:t>
            </a:r>
            <a:r>
              <a:rPr lang="zh-CN" altLang="zh-CN" dirty="0"/>
              <a:t>的学习以掌握系统的科学文化</a:t>
            </a:r>
            <a:r>
              <a:rPr lang="zh-CN" altLang="zh-CN" dirty="0">
                <a:solidFill>
                  <a:srgbClr val="FF0000"/>
                </a:solidFill>
              </a:rPr>
              <a:t>知识、技能</a:t>
            </a:r>
            <a:r>
              <a:rPr lang="zh-CN" altLang="zh-CN" dirty="0"/>
              <a:t>，形成</a:t>
            </a:r>
            <a:r>
              <a:rPr lang="zh-CN" altLang="zh-CN" dirty="0">
                <a:solidFill>
                  <a:srgbClr val="FF0000"/>
                </a:solidFill>
              </a:rPr>
              <a:t>世界观和道德品质</a:t>
            </a:r>
            <a:r>
              <a:rPr lang="zh-CN" altLang="zh-CN" dirty="0"/>
              <a:t>为主要</a:t>
            </a:r>
            <a:r>
              <a:rPr lang="zh-CN" altLang="zh-CN" dirty="0" smtClean="0"/>
              <a:t>任务</a:t>
            </a:r>
            <a:r>
              <a:rPr lang="zh-CN" altLang="en-US" dirty="0" smtClean="0"/>
              <a:t>；</a:t>
            </a:r>
            <a:endParaRPr lang="en-US" altLang="zh-CN" dirty="0" smtClean="0"/>
          </a:p>
          <a:p>
            <a:pPr latinLnBrk="0">
              <a:lnSpc>
                <a:spcPct val="150000"/>
              </a:lnSpc>
            </a:pPr>
            <a:r>
              <a:rPr lang="zh-CN" altLang="en-US" dirty="0" smtClean="0"/>
              <a:t>（</a:t>
            </a:r>
            <a:r>
              <a:rPr lang="en-US" altLang="zh-CN" dirty="0" smtClean="0"/>
              <a:t>4</a:t>
            </a:r>
            <a:r>
              <a:rPr lang="zh-CN" altLang="en-US" dirty="0" smtClean="0"/>
              <a:t>）</a:t>
            </a:r>
            <a:r>
              <a:rPr lang="zh-CN" altLang="zh-CN" dirty="0" smtClean="0"/>
              <a:t>学生</a:t>
            </a:r>
            <a:r>
              <a:rPr lang="zh-CN" altLang="zh-CN" dirty="0"/>
              <a:t>的学习具有</a:t>
            </a:r>
            <a:r>
              <a:rPr lang="zh-CN" altLang="zh-CN" dirty="0">
                <a:solidFill>
                  <a:srgbClr val="FF0000"/>
                </a:solidFill>
              </a:rPr>
              <a:t>一定程度的被动性</a:t>
            </a:r>
            <a:r>
              <a:rPr lang="zh-CN" altLang="zh-CN" dirty="0"/>
              <a:t>。</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741760" y="556320"/>
            <a:ext cx="3632726" cy="1045223"/>
          </a:xfrm>
          <a:prstGeom prst="rect">
            <a:avLst/>
          </a:prstGeom>
        </p:spPr>
        <p:txBody>
          <a:bodyPr wrap="none">
            <a:spAutoFit/>
          </a:bodyPr>
          <a:lstStyle/>
          <a:p>
            <a:pPr indent="203200" algn="just">
              <a:lnSpc>
                <a:spcPct val="172000"/>
              </a:lnSpc>
              <a:spcBef>
                <a:spcPts val="1300"/>
              </a:spcBef>
              <a:spcAft>
                <a:spcPts val="1300"/>
              </a:spcAft>
            </a:pPr>
            <a:r>
              <a:rPr lang="zh-CN" altLang="zh-CN" b="1" kern="100" dirty="0">
                <a:latin typeface="Calibri" panose="020F0502020204030204" pitchFamily="34" charset="0"/>
                <a:ea typeface="方正卡通简体"/>
              </a:rPr>
              <a:t>二、学习的分类</a:t>
            </a:r>
            <a:endParaRPr lang="zh-CN" altLang="zh-CN" b="1" kern="100" dirty="0">
              <a:effectLst/>
              <a:latin typeface="Calibri" panose="020F0502020204030204" pitchFamily="34" charset="0"/>
              <a:ea typeface="方正卡通简体"/>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704" y="1601543"/>
            <a:ext cx="12496018"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453728" y="7032972"/>
            <a:ext cx="12207986" cy="2477601"/>
          </a:xfrm>
          <a:prstGeom prst="rect">
            <a:avLst/>
          </a:prstGeom>
        </p:spPr>
        <p:txBody>
          <a:bodyPr wrap="square">
            <a:spAutoFit/>
          </a:bodyPr>
          <a:lstStyle/>
          <a:p>
            <a:pPr indent="457200">
              <a:lnSpc>
                <a:spcPts val="3100"/>
              </a:lnSpc>
            </a:pPr>
            <a:r>
              <a:rPr lang="zh-CN" altLang="en-US" sz="2400" b="1" dirty="0">
                <a:latin typeface="宋体" panose="02010600030101010101" pitchFamily="2" charset="-122"/>
                <a:ea typeface="宋体" panose="02010600030101010101" pitchFamily="2" charset="-122"/>
              </a:rPr>
              <a:t>言语信息指能用言语（或语言）表达的知识。其中又分为三小类：一是符号记忆</a:t>
            </a:r>
            <a:r>
              <a:rPr lang="zh-CN" altLang="en-US" sz="2400" b="1" dirty="0" smtClean="0">
                <a:latin typeface="宋体" panose="02010600030101010101" pitchFamily="2" charset="-122"/>
                <a:ea typeface="宋体" panose="02010600030101010101" pitchFamily="2" charset="-122"/>
              </a:rPr>
              <a:t>。包</a:t>
            </a:r>
            <a:r>
              <a:rPr lang="zh-CN" altLang="en-US" sz="2400" b="1" dirty="0">
                <a:latin typeface="宋体" panose="02010600030101010101" pitchFamily="2" charset="-122"/>
                <a:ea typeface="宋体" panose="02010600030101010101" pitchFamily="2" charset="-122"/>
              </a:rPr>
              <a:t>括人名、地名、外语单词、数学符号等的记忆，如知道江西又名“赣”，葡萄的</a:t>
            </a:r>
            <a:r>
              <a:rPr lang="zh-CN" altLang="en-US" sz="2400" b="1" dirty="0" smtClean="0">
                <a:latin typeface="宋体" panose="02010600030101010101" pitchFamily="2" charset="-122"/>
                <a:ea typeface="宋体" panose="02010600030101010101" pitchFamily="2" charset="-122"/>
              </a:rPr>
              <a:t>英文</a:t>
            </a:r>
            <a:r>
              <a:rPr lang="zh-CN" altLang="en-US" sz="2400" b="1" dirty="0">
                <a:latin typeface="宋体" panose="02010600030101010101" pitchFamily="2" charset="-122"/>
                <a:ea typeface="宋体" panose="02010600030101010101" pitchFamily="2" charset="-122"/>
              </a:rPr>
              <a:t>为“</a:t>
            </a:r>
            <a:r>
              <a:rPr lang="en-US" altLang="zh-CN" sz="2400" b="1" dirty="0">
                <a:latin typeface="宋体" panose="02010600030101010101" pitchFamily="2" charset="-122"/>
                <a:ea typeface="宋体" panose="02010600030101010101" pitchFamily="2" charset="-122"/>
              </a:rPr>
              <a:t>grape”</a:t>
            </a:r>
            <a:r>
              <a:rPr lang="zh-CN" altLang="en-US" sz="2400" b="1" dirty="0">
                <a:latin typeface="宋体" panose="02010600030101010101" pitchFamily="2" charset="-122"/>
                <a:ea typeface="宋体" panose="02010600030101010101" pitchFamily="2" charset="-122"/>
              </a:rPr>
              <a:t>等。二是事实的知识，如知道“英国的首都是伦敦”。三是有组织整</a:t>
            </a:r>
            <a:r>
              <a:rPr lang="zh-CN" altLang="en-US" sz="2400" b="1" dirty="0" smtClean="0">
                <a:latin typeface="宋体" panose="02010600030101010101" pitchFamily="2" charset="-122"/>
                <a:ea typeface="宋体" panose="02010600030101010101" pitchFamily="2" charset="-122"/>
              </a:rPr>
              <a:t>体的</a:t>
            </a:r>
            <a:r>
              <a:rPr lang="zh-CN" altLang="en-US" sz="2400" b="1" dirty="0">
                <a:latin typeface="宋体" panose="02010600030101010101" pitchFamily="2" charset="-122"/>
                <a:ea typeface="宋体" panose="02010600030101010101" pitchFamily="2" charset="-122"/>
              </a:rPr>
              <a:t>知识，如数学中有关数的整除的知识。虽然言语信息的学习主要涉及的心理过程</a:t>
            </a:r>
            <a:r>
              <a:rPr lang="zh-CN" altLang="en-US" sz="2400" b="1" dirty="0" smtClean="0">
                <a:latin typeface="宋体" panose="02010600030101010101" pitchFamily="2" charset="-122"/>
                <a:ea typeface="宋体" panose="02010600030101010101" pitchFamily="2" charset="-122"/>
              </a:rPr>
              <a:t>是记</a:t>
            </a:r>
            <a:r>
              <a:rPr lang="zh-CN" altLang="en-US" sz="2400" b="1" dirty="0">
                <a:latin typeface="宋体" panose="02010600030101010101" pitchFamily="2" charset="-122"/>
                <a:ea typeface="宋体" panose="02010600030101010101" pitchFamily="2" charset="-122"/>
              </a:rPr>
              <a:t>忆，但并不能就此轻视这类学习结果，它同样是一种重要的能力。判断学生是否</a:t>
            </a:r>
            <a:r>
              <a:rPr lang="zh-CN" altLang="en-US" sz="2400" b="1" dirty="0" smtClean="0">
                <a:latin typeface="宋体" panose="02010600030101010101" pitchFamily="2" charset="-122"/>
                <a:ea typeface="宋体" panose="02010600030101010101" pitchFamily="2" charset="-122"/>
              </a:rPr>
              <a:t>获得</a:t>
            </a:r>
            <a:r>
              <a:rPr lang="zh-CN" altLang="en-US" sz="2400" b="1" dirty="0">
                <a:latin typeface="宋体" panose="02010600030101010101" pitchFamily="2" charset="-122"/>
                <a:ea typeface="宋体" panose="02010600030101010101" pitchFamily="2" charset="-122"/>
              </a:rPr>
              <a:t>信息主要看他们是否能把获得的信息表述出来。（陈琦，刘儒德，</a:t>
            </a:r>
            <a:r>
              <a:rPr lang="en-US" altLang="zh-CN" sz="2400" b="1" dirty="0">
                <a:latin typeface="宋体" panose="02010600030101010101" pitchFamily="2" charset="-122"/>
                <a:ea typeface="宋体" panose="02010600030101010101" pitchFamily="2" charset="-122"/>
              </a:rPr>
              <a:t>2007</a:t>
            </a:r>
            <a:r>
              <a:rPr lang="zh-CN" altLang="en-US" sz="2400" b="1" dirty="0">
                <a:latin typeface="宋体" panose="02010600030101010101" pitchFamily="2" charset="-122"/>
                <a:ea typeface="宋体" panose="02010600030101010101" pitchFamily="2" charset="-122"/>
              </a:rPr>
              <a:t>）</a:t>
            </a:r>
          </a:p>
        </p:txBody>
      </p:sp>
    </p:spTree>
    <p:extLst>
      <p:ext uri="{BB962C8B-B14F-4D97-AF65-F5344CB8AC3E}">
        <p14:creationId xmlns:p14="http://schemas.microsoft.com/office/powerpoint/2010/main" val="1367104944"/>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741760" y="556320"/>
            <a:ext cx="3632726" cy="1045223"/>
          </a:xfrm>
          <a:prstGeom prst="rect">
            <a:avLst/>
          </a:prstGeom>
        </p:spPr>
        <p:txBody>
          <a:bodyPr wrap="none">
            <a:spAutoFit/>
          </a:bodyPr>
          <a:lstStyle/>
          <a:p>
            <a:pPr indent="203200" algn="just">
              <a:lnSpc>
                <a:spcPct val="172000"/>
              </a:lnSpc>
              <a:spcBef>
                <a:spcPts val="1300"/>
              </a:spcBef>
              <a:spcAft>
                <a:spcPts val="1300"/>
              </a:spcAft>
            </a:pPr>
            <a:r>
              <a:rPr lang="zh-CN" altLang="zh-CN" b="1" kern="100" dirty="0">
                <a:latin typeface="Calibri" panose="020F0502020204030204" pitchFamily="34" charset="0"/>
                <a:ea typeface="方正卡通简体"/>
              </a:rPr>
              <a:t>二、学习的分类</a:t>
            </a:r>
            <a:endParaRPr lang="zh-CN" altLang="zh-CN" b="1" kern="100" dirty="0">
              <a:effectLst/>
              <a:latin typeface="Calibri" panose="020F0502020204030204" pitchFamily="34" charset="0"/>
              <a:ea typeface="方正卡通简体"/>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704" y="1601543"/>
            <a:ext cx="12496018"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453728" y="7032972"/>
            <a:ext cx="12207986" cy="2577629"/>
          </a:xfrm>
          <a:prstGeom prst="rect">
            <a:avLst/>
          </a:prstGeom>
        </p:spPr>
        <p:txBody>
          <a:bodyPr wrap="square">
            <a:spAutoFit/>
          </a:bodyPr>
          <a:lstStyle/>
          <a:p>
            <a:pPr indent="457200">
              <a:lnSpc>
                <a:spcPts val="3300"/>
              </a:lnSpc>
            </a:pPr>
            <a:r>
              <a:rPr lang="zh-CN" altLang="en-US" sz="2400" b="1" dirty="0">
                <a:latin typeface="宋体" panose="02010600030101010101" pitchFamily="2" charset="-122"/>
                <a:ea typeface="宋体" panose="02010600030101010101" pitchFamily="2" charset="-122"/>
              </a:rPr>
              <a:t>概念是指对事物的共同特性的认识，包括两类：一类是具体概念，可以直接通过观察获得，许多日常概念属于此类；另一类是定义概念，需通过定义揭示其本质特征，抽象概念便属于此类。对具体概念的学习，其内在条件是先辨别事物的特征，然后将特征归为共同属性从而形成概念。对定义概念的学习，其内在条件是在学习概念的定义前要了解学生是否懂得定义的语文意义；其外在条件是教师应提供具体活动作为示范，让学生懂得抽象的定义。</a:t>
            </a:r>
          </a:p>
        </p:txBody>
      </p:sp>
    </p:spTree>
    <p:extLst>
      <p:ext uri="{BB962C8B-B14F-4D97-AF65-F5344CB8AC3E}">
        <p14:creationId xmlns:p14="http://schemas.microsoft.com/office/powerpoint/2010/main" val="3362767632"/>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741760" y="556320"/>
            <a:ext cx="3632726" cy="1045223"/>
          </a:xfrm>
          <a:prstGeom prst="rect">
            <a:avLst/>
          </a:prstGeom>
        </p:spPr>
        <p:txBody>
          <a:bodyPr wrap="none">
            <a:spAutoFit/>
          </a:bodyPr>
          <a:lstStyle/>
          <a:p>
            <a:pPr indent="203200" algn="just">
              <a:lnSpc>
                <a:spcPct val="172000"/>
              </a:lnSpc>
              <a:spcBef>
                <a:spcPts val="1300"/>
              </a:spcBef>
              <a:spcAft>
                <a:spcPts val="1300"/>
              </a:spcAft>
            </a:pPr>
            <a:r>
              <a:rPr lang="zh-CN" altLang="zh-CN" b="1" kern="100" dirty="0">
                <a:latin typeface="Calibri" panose="020F0502020204030204" pitchFamily="34" charset="0"/>
                <a:ea typeface="方正卡通简体"/>
              </a:rPr>
              <a:t>二、学习的分类</a:t>
            </a:r>
            <a:endParaRPr lang="zh-CN" altLang="zh-CN" b="1" kern="100" dirty="0">
              <a:effectLst/>
              <a:latin typeface="Calibri" panose="020F0502020204030204" pitchFamily="34" charset="0"/>
              <a:ea typeface="方正卡通简体"/>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704" y="1601543"/>
            <a:ext cx="12496018"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525736" y="6933961"/>
            <a:ext cx="12207986" cy="2677656"/>
          </a:xfrm>
          <a:prstGeom prst="rect">
            <a:avLst/>
          </a:prstGeom>
        </p:spPr>
        <p:txBody>
          <a:bodyPr wrap="square">
            <a:spAutoFit/>
          </a:bodyPr>
          <a:lstStyle/>
          <a:p>
            <a:pPr indent="457200"/>
            <a:r>
              <a:rPr lang="zh-CN" altLang="en-US" sz="2400" dirty="0">
                <a:latin typeface="宋体" panose="02010600030101010101" pitchFamily="2" charset="-122"/>
                <a:ea typeface="宋体" panose="02010600030101010101" pitchFamily="2" charset="-122"/>
              </a:rPr>
              <a:t>认知策略指运用如何学习、记忆、思维的规则支配人的学习、记忆或认知行为</a:t>
            </a:r>
            <a:r>
              <a:rPr lang="zh-CN" altLang="en-US" sz="2400" dirty="0" smtClean="0">
                <a:latin typeface="宋体" panose="02010600030101010101" pitchFamily="2" charset="-122"/>
                <a:ea typeface="宋体" panose="02010600030101010101" pitchFamily="2" charset="-122"/>
              </a:rPr>
              <a:t>，并</a:t>
            </a:r>
            <a:r>
              <a:rPr lang="zh-CN" altLang="en-US" sz="2400" dirty="0">
                <a:latin typeface="宋体" panose="02010600030101010101" pitchFamily="2" charset="-122"/>
                <a:ea typeface="宋体" panose="02010600030101010101" pitchFamily="2" charset="-122"/>
              </a:rPr>
              <a:t>提高其学习、记忆或认知效率的能力</a:t>
            </a:r>
            <a:r>
              <a:rPr lang="zh-CN" altLang="en-US" sz="2400" dirty="0" smtClean="0">
                <a:latin typeface="宋体" panose="02010600030101010101" pitchFamily="2" charset="-122"/>
                <a:ea typeface="宋体" panose="02010600030101010101" pitchFamily="2" charset="-122"/>
              </a:rPr>
              <a:t>。换</a:t>
            </a:r>
            <a:r>
              <a:rPr lang="zh-CN" altLang="en-US" sz="2400" dirty="0">
                <a:latin typeface="宋体" panose="02010600030101010101" pitchFamily="2" charset="-122"/>
                <a:ea typeface="宋体" panose="02010600030101010101" pitchFamily="2" charset="-122"/>
              </a:rPr>
              <a:t>言之</a:t>
            </a:r>
            <a:r>
              <a:rPr lang="zh-CN" altLang="en-US" sz="2400" dirty="0" smtClean="0">
                <a:latin typeface="宋体" panose="02010600030101010101" pitchFamily="2" charset="-122"/>
                <a:ea typeface="宋体" panose="02010600030101010101" pitchFamily="2" charset="-122"/>
              </a:rPr>
              <a:t>，认</a:t>
            </a:r>
            <a:r>
              <a:rPr lang="zh-CN" altLang="en-US" sz="2400" dirty="0">
                <a:latin typeface="宋体" panose="02010600030101010101" pitchFamily="2" charset="-122"/>
                <a:ea typeface="宋体" panose="02010600030101010101" pitchFamily="2" charset="-122"/>
              </a:rPr>
              <a:t>知策略是学习者借以调节自己的注意、感知、记忆和思维等内部心理过程的技能</a:t>
            </a:r>
            <a:r>
              <a:rPr lang="zh-CN" altLang="en-US" sz="2400" dirty="0" smtClean="0">
                <a:latin typeface="宋体" panose="02010600030101010101" pitchFamily="2" charset="-122"/>
                <a:ea typeface="宋体" panose="02010600030101010101" pitchFamily="2" charset="-122"/>
              </a:rPr>
              <a:t>。</a:t>
            </a:r>
            <a:endParaRPr lang="en-US" altLang="zh-CN" sz="2400" dirty="0" smtClean="0">
              <a:latin typeface="宋体" panose="02010600030101010101" pitchFamily="2" charset="-122"/>
              <a:ea typeface="宋体" panose="02010600030101010101" pitchFamily="2" charset="-122"/>
            </a:endParaRPr>
          </a:p>
          <a:p>
            <a:pPr indent="457200"/>
            <a:r>
              <a:rPr lang="zh-CN" altLang="en-US" sz="2400" b="1" dirty="0" smtClean="0">
                <a:latin typeface="宋体" panose="02010600030101010101" pitchFamily="2" charset="-122"/>
                <a:ea typeface="宋体" panose="02010600030101010101" pitchFamily="2" charset="-122"/>
              </a:rPr>
              <a:t>认</a:t>
            </a:r>
            <a:r>
              <a:rPr lang="zh-CN" altLang="en-US" sz="2400" b="1" dirty="0">
                <a:latin typeface="宋体" panose="02010600030101010101" pitchFamily="2" charset="-122"/>
                <a:ea typeface="宋体" panose="02010600030101010101" pitchFamily="2" charset="-122"/>
              </a:rPr>
              <a:t>知策略和智慧技能的区别在</a:t>
            </a:r>
            <a:r>
              <a:rPr lang="zh-CN" altLang="en-US" sz="2400" dirty="0">
                <a:latin typeface="宋体" panose="02010600030101010101" pitchFamily="2" charset="-122"/>
                <a:ea typeface="宋体" panose="02010600030101010101" pitchFamily="2" charset="-122"/>
              </a:rPr>
              <a:t>：智慧技能是一种运用概念、规则处理外部世界的能力</a:t>
            </a:r>
            <a:r>
              <a:rPr lang="zh-CN" altLang="en-US" sz="2400" dirty="0" smtClean="0">
                <a:latin typeface="宋体" panose="02010600030101010101" pitchFamily="2" charset="-122"/>
                <a:ea typeface="宋体" panose="02010600030101010101" pitchFamily="2" charset="-122"/>
              </a:rPr>
              <a:t>。认</a:t>
            </a:r>
            <a:r>
              <a:rPr lang="zh-CN" altLang="en-US" sz="2400" dirty="0">
                <a:latin typeface="宋体" panose="02010600030101010101" pitchFamily="2" charset="-122"/>
                <a:ea typeface="宋体" panose="02010600030101010101" pitchFamily="2" charset="-122"/>
              </a:rPr>
              <a:t>知策略是一种通过调节监控概念和规则处理内部世界的能力。认知策略使用的先</a:t>
            </a:r>
            <a:r>
              <a:rPr lang="zh-CN" altLang="en-US" sz="2400" dirty="0" smtClean="0">
                <a:latin typeface="宋体" panose="02010600030101010101" pitchFamily="2" charset="-122"/>
                <a:ea typeface="宋体" panose="02010600030101010101" pitchFamily="2" charset="-122"/>
              </a:rPr>
              <a:t>决条</a:t>
            </a:r>
            <a:r>
              <a:rPr lang="zh-CN" altLang="en-US" sz="2400" dirty="0">
                <a:latin typeface="宋体" panose="02010600030101010101" pitchFamily="2" charset="-122"/>
                <a:ea typeface="宋体" panose="02010600030101010101" pitchFamily="2" charset="-122"/>
              </a:rPr>
              <a:t>件是具备相应的智慧技能。认知策略的习得使学习者不仅学会了如何更好地学习</a:t>
            </a:r>
            <a:r>
              <a:rPr lang="zh-CN" altLang="en-US" sz="2400" dirty="0" smtClean="0">
                <a:latin typeface="宋体" panose="02010600030101010101" pitchFamily="2" charset="-122"/>
                <a:ea typeface="宋体" panose="02010600030101010101" pitchFamily="2" charset="-122"/>
              </a:rPr>
              <a:t>，更</a:t>
            </a:r>
            <a:r>
              <a:rPr lang="zh-CN" altLang="en-US" sz="2400" dirty="0">
                <a:latin typeface="宋体" panose="02010600030101010101" pitchFamily="2" charset="-122"/>
                <a:ea typeface="宋体" panose="02010600030101010101" pitchFamily="2" charset="-122"/>
              </a:rPr>
              <a:t>重要的是获得了提升学习效率、导致更多学习的反省思维和分析思维。</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741760" y="556320"/>
            <a:ext cx="3632726" cy="1045223"/>
          </a:xfrm>
          <a:prstGeom prst="rect">
            <a:avLst/>
          </a:prstGeom>
        </p:spPr>
        <p:txBody>
          <a:bodyPr wrap="none">
            <a:spAutoFit/>
          </a:bodyPr>
          <a:lstStyle/>
          <a:p>
            <a:pPr indent="203200" algn="just">
              <a:lnSpc>
                <a:spcPct val="172000"/>
              </a:lnSpc>
              <a:spcBef>
                <a:spcPts val="1300"/>
              </a:spcBef>
              <a:spcAft>
                <a:spcPts val="1300"/>
              </a:spcAft>
            </a:pPr>
            <a:r>
              <a:rPr lang="zh-CN" altLang="zh-CN" b="1" kern="100" dirty="0">
                <a:latin typeface="Calibri" panose="020F0502020204030204" pitchFamily="34" charset="0"/>
                <a:ea typeface="方正卡通简体"/>
              </a:rPr>
              <a:t>二、学习的分类</a:t>
            </a:r>
            <a:endParaRPr lang="zh-CN" altLang="zh-CN" b="1" kern="100" dirty="0">
              <a:effectLst/>
              <a:latin typeface="Calibri" panose="020F0502020204030204" pitchFamily="34" charset="0"/>
              <a:ea typeface="方正卡通简体"/>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36" y="1564432"/>
            <a:ext cx="12097344" cy="7818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741760" y="556320"/>
            <a:ext cx="3632726" cy="1045223"/>
          </a:xfrm>
          <a:prstGeom prst="rect">
            <a:avLst/>
          </a:prstGeom>
        </p:spPr>
        <p:txBody>
          <a:bodyPr wrap="none">
            <a:spAutoFit/>
          </a:bodyPr>
          <a:lstStyle/>
          <a:p>
            <a:pPr indent="203200" algn="just">
              <a:lnSpc>
                <a:spcPct val="172000"/>
              </a:lnSpc>
              <a:spcBef>
                <a:spcPts val="1300"/>
              </a:spcBef>
              <a:spcAft>
                <a:spcPts val="1300"/>
              </a:spcAft>
            </a:pPr>
            <a:r>
              <a:rPr lang="zh-CN" altLang="zh-CN" b="1" kern="100" dirty="0">
                <a:latin typeface="Calibri" panose="020F0502020204030204" pitchFamily="34" charset="0"/>
                <a:ea typeface="方正卡通简体"/>
              </a:rPr>
              <a:t>二、学习的分类</a:t>
            </a:r>
            <a:endParaRPr lang="zh-CN" altLang="zh-CN" b="1" kern="100" dirty="0">
              <a:effectLst/>
              <a:latin typeface="Calibri" panose="020F0502020204030204" pitchFamily="34" charset="0"/>
              <a:ea typeface="方正卡通简体"/>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760" y="1996480"/>
            <a:ext cx="11954301"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966" y="4732784"/>
            <a:ext cx="11986866"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09712" y="1238940"/>
            <a:ext cx="5233035" cy="645160"/>
          </a:xfrm>
          <a:prstGeom prst="rect">
            <a:avLst/>
          </a:prstGeom>
        </p:spPr>
        <p:txBody>
          <a:bodyPr wrap="none">
            <a:spAutoFit/>
          </a:bodyPr>
          <a:lstStyle/>
          <a:p>
            <a:r>
              <a:rPr lang="zh-CN" altLang="en-US" b="1" dirty="0" smtClean="0">
                <a:latin typeface="宋体" panose="02010600030101010101" pitchFamily="2" charset="-122"/>
                <a:ea typeface="宋体" panose="02010600030101010101" pitchFamily="2" charset="-122"/>
              </a:rPr>
              <a:t>二、</a:t>
            </a:r>
            <a:r>
              <a:rPr lang="zh-CN" altLang="en-US" b="1" dirty="0">
                <a:latin typeface="宋体" panose="02010600030101010101" pitchFamily="2" charset="-122"/>
                <a:ea typeface="宋体" panose="02010600030101010101" pitchFamily="2" charset="-122"/>
              </a:rPr>
              <a:t>教育心理学研究内容</a:t>
            </a:r>
            <a:endParaRPr lang="en-US" altLang="zh-CN" b="1" dirty="0">
              <a:latin typeface="宋体" panose="02010600030101010101" pitchFamily="2" charset="-122"/>
              <a:ea typeface="宋体" panose="02010600030101010101" pitchFamily="2" charset="-122"/>
            </a:endParaRPr>
          </a:p>
        </p:txBody>
      </p:sp>
      <p:sp>
        <p:nvSpPr>
          <p:cNvPr id="3" name="文本框 2"/>
          <p:cNvSpPr txBox="1"/>
          <p:nvPr/>
        </p:nvSpPr>
        <p:spPr>
          <a:xfrm>
            <a:off x="93688" y="2140496"/>
            <a:ext cx="12745416" cy="6555641"/>
          </a:xfrm>
          <a:prstGeom prst="rect">
            <a:avLst/>
          </a:prstGeom>
          <a:noFill/>
        </p:spPr>
        <p:txBody>
          <a:bodyPr wrap="square" rtlCol="0">
            <a:spAutoFit/>
          </a:bodyPr>
          <a:lstStyle/>
          <a:p>
            <a:pPr>
              <a:lnSpc>
                <a:spcPct val="150000"/>
              </a:lnSpc>
            </a:pPr>
            <a:r>
              <a:rPr lang="en-US" altLang="zh-CN" sz="2800" b="1" dirty="0" smtClean="0">
                <a:solidFill>
                  <a:schemeClr val="tx1"/>
                </a:solidFill>
                <a:latin typeface="宋体" panose="02010600030101010101" pitchFamily="2" charset="-122"/>
                <a:ea typeface="宋体" panose="02010600030101010101" pitchFamily="2" charset="-122"/>
              </a:rPr>
              <a:t>1.</a:t>
            </a:r>
            <a:r>
              <a:rPr lang="zh-CN" altLang="en-US" sz="2800" b="1" dirty="0" smtClean="0">
                <a:solidFill>
                  <a:schemeClr val="tx1"/>
                </a:solidFill>
                <a:latin typeface="宋体" panose="02010600030101010101" pitchFamily="2" charset="-122"/>
                <a:ea typeface="宋体" panose="02010600030101010101" pitchFamily="2" charset="-122"/>
              </a:rPr>
              <a:t>五要素：</a:t>
            </a:r>
            <a:endParaRPr lang="en-US" altLang="zh-CN" sz="2800" b="1" dirty="0" smtClean="0">
              <a:solidFill>
                <a:schemeClr val="tx1"/>
              </a:solidFill>
              <a:latin typeface="宋体" panose="02010600030101010101" pitchFamily="2" charset="-122"/>
              <a:ea typeface="宋体" panose="02010600030101010101" pitchFamily="2" charset="-122"/>
            </a:endParaRPr>
          </a:p>
          <a:p>
            <a:pPr>
              <a:lnSpc>
                <a:spcPct val="150000"/>
              </a:lnSpc>
            </a:pPr>
            <a:r>
              <a:rPr lang="en-US" altLang="zh-CN" sz="2800" dirty="0">
                <a:solidFill>
                  <a:schemeClr val="tx1"/>
                </a:solidFill>
                <a:latin typeface="宋体" panose="02010600030101010101" pitchFamily="2" charset="-122"/>
                <a:ea typeface="宋体" panose="02010600030101010101" pitchFamily="2" charset="-122"/>
              </a:rPr>
              <a:t> </a:t>
            </a:r>
            <a:r>
              <a:rPr lang="zh-CN" altLang="en-US" sz="2800" b="1" dirty="0" smtClean="0">
                <a:solidFill>
                  <a:schemeClr val="tx1"/>
                </a:solidFill>
                <a:latin typeface="宋体" panose="02010600030101010101" pitchFamily="2" charset="-122"/>
                <a:ea typeface="宋体" panose="02010600030101010101" pitchFamily="2" charset="-122"/>
              </a:rPr>
              <a:t>（</a:t>
            </a:r>
            <a:r>
              <a:rPr lang="en-US" altLang="zh-CN" sz="2800" b="1" dirty="0" smtClean="0">
                <a:solidFill>
                  <a:schemeClr val="tx1"/>
                </a:solidFill>
                <a:latin typeface="宋体" panose="02010600030101010101" pitchFamily="2" charset="-122"/>
                <a:ea typeface="宋体" panose="02010600030101010101" pitchFamily="2" charset="-122"/>
              </a:rPr>
              <a:t>1</a:t>
            </a:r>
            <a:r>
              <a:rPr lang="zh-CN" altLang="en-US" sz="2800" b="1" dirty="0" smtClean="0">
                <a:solidFill>
                  <a:schemeClr val="tx1"/>
                </a:solidFill>
                <a:latin typeface="宋体" panose="02010600030101010101" pitchFamily="2" charset="-122"/>
                <a:ea typeface="宋体" panose="02010600030101010101" pitchFamily="2" charset="-122"/>
              </a:rPr>
              <a:t>）学生</a:t>
            </a:r>
            <a:r>
              <a:rPr lang="en-US" altLang="zh-CN" sz="2800" dirty="0" smtClean="0">
                <a:solidFill>
                  <a:schemeClr val="tx1"/>
                </a:solidFill>
                <a:latin typeface="宋体" panose="02010600030101010101" pitchFamily="2" charset="-122"/>
                <a:ea typeface="宋体" panose="02010600030101010101" pitchFamily="2" charset="-122"/>
              </a:rPr>
              <a:t>——</a:t>
            </a:r>
            <a:r>
              <a:rPr lang="zh-CN" altLang="en-US" sz="2800" dirty="0" smtClean="0">
                <a:solidFill>
                  <a:schemeClr val="tx1"/>
                </a:solidFill>
                <a:latin typeface="宋体" panose="02010600030101010101" pitchFamily="2" charset="-122"/>
                <a:ea typeface="宋体" panose="02010600030101010101" pitchFamily="2" charset="-122"/>
              </a:rPr>
              <a:t>主体因素，包括群体差异和个体差异</a:t>
            </a:r>
            <a:endParaRPr lang="en-US" altLang="zh-CN" sz="2800" dirty="0" smtClean="0">
              <a:solidFill>
                <a:schemeClr val="tx1"/>
              </a:solidFill>
              <a:latin typeface="宋体" panose="02010600030101010101" pitchFamily="2" charset="-122"/>
              <a:ea typeface="宋体" panose="02010600030101010101" pitchFamily="2" charset="-122"/>
            </a:endParaRPr>
          </a:p>
          <a:p>
            <a:pPr>
              <a:lnSpc>
                <a:spcPct val="150000"/>
              </a:lnSpc>
            </a:pPr>
            <a:r>
              <a:rPr lang="en-US" altLang="zh-CN" sz="2800" dirty="0" smtClean="0">
                <a:solidFill>
                  <a:schemeClr val="tx1"/>
                </a:solidFill>
                <a:latin typeface="宋体" panose="02010600030101010101" pitchFamily="2" charset="-122"/>
                <a:ea typeface="宋体" panose="02010600030101010101" pitchFamily="2" charset="-122"/>
              </a:rPr>
              <a:t> </a:t>
            </a:r>
            <a:r>
              <a:rPr lang="zh-CN" altLang="en-US" sz="2800" b="1" dirty="0">
                <a:solidFill>
                  <a:schemeClr val="tx1"/>
                </a:solidFill>
                <a:latin typeface="宋体" panose="02010600030101010101" pitchFamily="2" charset="-122"/>
                <a:ea typeface="宋体" panose="02010600030101010101" pitchFamily="2" charset="-122"/>
              </a:rPr>
              <a:t>（</a:t>
            </a:r>
            <a:r>
              <a:rPr lang="en-US" altLang="zh-CN" sz="2800" b="1" dirty="0">
                <a:solidFill>
                  <a:schemeClr val="tx1"/>
                </a:solidFill>
                <a:latin typeface="宋体" panose="02010600030101010101" pitchFamily="2" charset="-122"/>
                <a:ea typeface="宋体" panose="02010600030101010101" pitchFamily="2" charset="-122"/>
              </a:rPr>
              <a:t>2</a:t>
            </a:r>
            <a:r>
              <a:rPr lang="zh-CN" altLang="en-US" sz="2800" b="1" dirty="0">
                <a:solidFill>
                  <a:schemeClr val="tx1"/>
                </a:solidFill>
                <a:latin typeface="宋体" panose="02010600030101010101" pitchFamily="2" charset="-122"/>
                <a:ea typeface="宋体" panose="02010600030101010101" pitchFamily="2" charset="-122"/>
              </a:rPr>
              <a:t>）教师</a:t>
            </a:r>
            <a:r>
              <a:rPr lang="en-US" altLang="zh-CN" sz="2800" dirty="0" smtClean="0">
                <a:solidFill>
                  <a:schemeClr val="tx1"/>
                </a:solidFill>
                <a:latin typeface="宋体" panose="02010600030101010101" pitchFamily="2" charset="-122"/>
                <a:ea typeface="宋体" panose="02010600030101010101" pitchFamily="2" charset="-122"/>
              </a:rPr>
              <a:t>——</a:t>
            </a:r>
            <a:r>
              <a:rPr lang="zh-CN" altLang="en-US" sz="2800" dirty="0" smtClean="0">
                <a:solidFill>
                  <a:schemeClr val="tx1"/>
                </a:solidFill>
                <a:latin typeface="宋体" panose="02010600030101010101" pitchFamily="2" charset="-122"/>
                <a:ea typeface="宋体" panose="02010600030101010101" pitchFamily="2" charset="-122"/>
              </a:rPr>
              <a:t>主导作用</a:t>
            </a:r>
            <a:endParaRPr lang="en-US" altLang="zh-CN" sz="2800" dirty="0" smtClean="0">
              <a:solidFill>
                <a:schemeClr val="tx1"/>
              </a:solidFill>
              <a:latin typeface="宋体" panose="02010600030101010101" pitchFamily="2" charset="-122"/>
              <a:ea typeface="宋体" panose="02010600030101010101" pitchFamily="2" charset="-122"/>
            </a:endParaRPr>
          </a:p>
          <a:p>
            <a:pPr>
              <a:lnSpc>
                <a:spcPct val="150000"/>
              </a:lnSpc>
            </a:pPr>
            <a:r>
              <a:rPr lang="en-US" altLang="zh-CN" sz="2800" dirty="0">
                <a:solidFill>
                  <a:schemeClr val="tx1"/>
                </a:solidFill>
                <a:latin typeface="宋体" panose="02010600030101010101" pitchFamily="2" charset="-122"/>
                <a:ea typeface="宋体" panose="02010600030101010101" pitchFamily="2" charset="-122"/>
              </a:rPr>
              <a:t> </a:t>
            </a:r>
            <a:r>
              <a:rPr lang="zh-CN" altLang="en-US" sz="2800" b="1" dirty="0">
                <a:solidFill>
                  <a:schemeClr val="tx1"/>
                </a:solidFill>
                <a:latin typeface="宋体" panose="02010600030101010101" pitchFamily="2" charset="-122"/>
                <a:ea typeface="宋体" panose="02010600030101010101" pitchFamily="2" charset="-122"/>
              </a:rPr>
              <a:t>（</a:t>
            </a:r>
            <a:r>
              <a:rPr lang="en-US" altLang="zh-CN" sz="2800" b="1" dirty="0">
                <a:solidFill>
                  <a:schemeClr val="tx1"/>
                </a:solidFill>
                <a:latin typeface="宋体" panose="02010600030101010101" pitchFamily="2" charset="-122"/>
                <a:ea typeface="宋体" panose="02010600030101010101" pitchFamily="2" charset="-122"/>
              </a:rPr>
              <a:t>3</a:t>
            </a:r>
            <a:r>
              <a:rPr lang="zh-CN" altLang="en-US" sz="2800" b="1" dirty="0">
                <a:solidFill>
                  <a:schemeClr val="tx1"/>
                </a:solidFill>
                <a:latin typeface="宋体" panose="02010600030101010101" pitchFamily="2" charset="-122"/>
                <a:ea typeface="宋体" panose="02010600030101010101" pitchFamily="2" charset="-122"/>
              </a:rPr>
              <a:t>）教学内容</a:t>
            </a:r>
            <a:r>
              <a:rPr lang="en-US" altLang="zh-CN" sz="2800" dirty="0" smtClean="0">
                <a:solidFill>
                  <a:schemeClr val="tx1"/>
                </a:solidFill>
                <a:latin typeface="宋体" panose="02010600030101010101" pitchFamily="2" charset="-122"/>
                <a:ea typeface="宋体" panose="02010600030101010101" pitchFamily="2" charset="-122"/>
              </a:rPr>
              <a:t>——</a:t>
            </a:r>
            <a:r>
              <a:rPr lang="zh-CN" altLang="en-US" sz="2800" dirty="0" smtClean="0">
                <a:solidFill>
                  <a:schemeClr val="tx1"/>
                </a:solidFill>
                <a:latin typeface="宋体" panose="02010600030101010101" pitchFamily="2" charset="-122"/>
                <a:ea typeface="宋体" panose="02010600030101010101" pitchFamily="2" charset="-122"/>
              </a:rPr>
              <a:t>表现为课程标准、教材、课程</a:t>
            </a:r>
            <a:r>
              <a:rPr lang="zh-CN" altLang="en-US" sz="2800" dirty="0">
                <a:solidFill>
                  <a:schemeClr val="tx1"/>
                </a:solidFill>
                <a:latin typeface="宋体" panose="02010600030101010101" pitchFamily="2" charset="-122"/>
                <a:ea typeface="宋体" panose="02010600030101010101" pitchFamily="2" charset="-122"/>
              </a:rPr>
              <a:t>，教学过程中有意传递的信</a:t>
            </a:r>
            <a:r>
              <a:rPr lang="zh-CN" altLang="en-US" sz="2800" dirty="0" smtClean="0">
                <a:solidFill>
                  <a:schemeClr val="tx1"/>
                </a:solidFill>
                <a:latin typeface="宋体" panose="02010600030101010101" pitchFamily="2" charset="-122"/>
                <a:ea typeface="宋体" panose="02010600030101010101" pitchFamily="2" charset="-122"/>
              </a:rPr>
              <a:t>息</a:t>
            </a:r>
            <a:endParaRPr lang="en-US" altLang="zh-CN" sz="2800" dirty="0" smtClean="0">
              <a:solidFill>
                <a:schemeClr val="tx1"/>
              </a:solidFill>
              <a:latin typeface="宋体" panose="02010600030101010101" pitchFamily="2" charset="-122"/>
              <a:ea typeface="宋体" panose="02010600030101010101" pitchFamily="2" charset="-122"/>
            </a:endParaRPr>
          </a:p>
          <a:p>
            <a:pPr>
              <a:lnSpc>
                <a:spcPct val="150000"/>
              </a:lnSpc>
            </a:pPr>
            <a:r>
              <a:rPr lang="en-US" altLang="zh-CN" sz="2800" dirty="0">
                <a:solidFill>
                  <a:schemeClr val="tx1"/>
                </a:solidFill>
                <a:latin typeface="宋体" panose="02010600030101010101" pitchFamily="2" charset="-122"/>
                <a:ea typeface="宋体" panose="02010600030101010101" pitchFamily="2" charset="-122"/>
              </a:rPr>
              <a:t> </a:t>
            </a:r>
            <a:r>
              <a:rPr lang="zh-CN" altLang="en-US" sz="2800" b="1" dirty="0">
                <a:solidFill>
                  <a:schemeClr val="tx1"/>
                </a:solidFill>
                <a:latin typeface="宋体" panose="02010600030101010101" pitchFamily="2" charset="-122"/>
                <a:ea typeface="宋体" panose="02010600030101010101" pitchFamily="2" charset="-122"/>
              </a:rPr>
              <a:t>（</a:t>
            </a:r>
            <a:r>
              <a:rPr lang="en-US" altLang="zh-CN" sz="2800" b="1" dirty="0">
                <a:solidFill>
                  <a:schemeClr val="tx1"/>
                </a:solidFill>
                <a:latin typeface="宋体" panose="02010600030101010101" pitchFamily="2" charset="-122"/>
                <a:ea typeface="宋体" panose="02010600030101010101" pitchFamily="2" charset="-122"/>
              </a:rPr>
              <a:t>4</a:t>
            </a:r>
            <a:r>
              <a:rPr lang="zh-CN" altLang="en-US" sz="2800" b="1" dirty="0">
                <a:solidFill>
                  <a:schemeClr val="tx1"/>
                </a:solidFill>
                <a:latin typeface="宋体" panose="02010600030101010101" pitchFamily="2" charset="-122"/>
                <a:ea typeface="宋体" panose="02010600030101010101" pitchFamily="2" charset="-122"/>
              </a:rPr>
              <a:t>）教学媒体</a:t>
            </a:r>
            <a:r>
              <a:rPr lang="en-US" altLang="zh-CN" sz="2800" dirty="0" smtClean="0">
                <a:solidFill>
                  <a:schemeClr val="tx1"/>
                </a:solidFill>
                <a:latin typeface="宋体" panose="02010600030101010101" pitchFamily="2" charset="-122"/>
                <a:ea typeface="宋体" panose="02010600030101010101" pitchFamily="2" charset="-122"/>
              </a:rPr>
              <a:t>——</a:t>
            </a:r>
            <a:r>
              <a:rPr lang="zh-CN" altLang="en-US" sz="2800" dirty="0" smtClean="0">
                <a:solidFill>
                  <a:schemeClr val="tx1"/>
                </a:solidFill>
                <a:latin typeface="宋体" panose="02010600030101010101" pitchFamily="2" charset="-122"/>
                <a:ea typeface="宋体" panose="02010600030101010101" pitchFamily="2" charset="-122"/>
              </a:rPr>
              <a:t>教学内容的载</a:t>
            </a:r>
            <a:r>
              <a:rPr lang="zh-CN" altLang="en-US" sz="2800" dirty="0">
                <a:solidFill>
                  <a:schemeClr val="tx1"/>
                </a:solidFill>
                <a:latin typeface="宋体" panose="02010600030101010101" pitchFamily="2" charset="-122"/>
                <a:ea typeface="宋体" panose="02010600030101010101" pitchFamily="2" charset="-122"/>
              </a:rPr>
              <a:t>体，教学内容的表现形</a:t>
            </a:r>
            <a:r>
              <a:rPr lang="zh-CN" altLang="en-US" sz="2800" dirty="0" smtClean="0">
                <a:solidFill>
                  <a:schemeClr val="tx1"/>
                </a:solidFill>
                <a:latin typeface="宋体" panose="02010600030101010101" pitchFamily="2" charset="-122"/>
                <a:ea typeface="宋体" panose="02010600030101010101" pitchFamily="2" charset="-122"/>
              </a:rPr>
              <a:t>式；</a:t>
            </a:r>
            <a:endParaRPr lang="en-US" altLang="zh-CN" sz="2800" dirty="0" smtClean="0">
              <a:solidFill>
                <a:schemeClr val="tx1"/>
              </a:solidFill>
              <a:latin typeface="宋体" panose="02010600030101010101" pitchFamily="2" charset="-122"/>
              <a:ea typeface="宋体" panose="02010600030101010101" pitchFamily="2" charset="-122"/>
            </a:endParaRPr>
          </a:p>
          <a:p>
            <a:pPr>
              <a:lnSpc>
                <a:spcPct val="150000"/>
              </a:lnSpc>
            </a:pPr>
            <a:r>
              <a:rPr lang="en-US" altLang="zh-CN" sz="2800" dirty="0">
                <a:solidFill>
                  <a:schemeClr val="tx1"/>
                </a:solidFill>
                <a:latin typeface="宋体" panose="02010600030101010101" pitchFamily="2" charset="-122"/>
                <a:ea typeface="宋体" panose="02010600030101010101" pitchFamily="2" charset="-122"/>
              </a:rPr>
              <a:t> </a:t>
            </a:r>
            <a:r>
              <a:rPr lang="zh-CN" altLang="en-US" sz="2800" dirty="0" smtClean="0">
                <a:solidFill>
                  <a:schemeClr val="tx1"/>
                </a:solidFill>
                <a:latin typeface="宋体" panose="02010600030101010101" pitchFamily="2" charset="-122"/>
                <a:ea typeface="宋体" panose="02010600030101010101" pitchFamily="2" charset="-122"/>
              </a:rPr>
              <a:t>（</a:t>
            </a:r>
            <a:r>
              <a:rPr lang="en-US" altLang="zh-CN" sz="2800" b="1" dirty="0">
                <a:solidFill>
                  <a:schemeClr val="tx1"/>
                </a:solidFill>
                <a:latin typeface="宋体" panose="02010600030101010101" pitchFamily="2" charset="-122"/>
                <a:ea typeface="宋体" panose="02010600030101010101" pitchFamily="2" charset="-122"/>
              </a:rPr>
              <a:t>5</a:t>
            </a:r>
            <a:r>
              <a:rPr lang="zh-CN" altLang="en-US" sz="2800" b="1" dirty="0">
                <a:solidFill>
                  <a:schemeClr val="tx1"/>
                </a:solidFill>
                <a:latin typeface="宋体" panose="02010600030101010101" pitchFamily="2" charset="-122"/>
                <a:ea typeface="宋体" panose="02010600030101010101" pitchFamily="2" charset="-122"/>
              </a:rPr>
              <a:t>）教学环境</a:t>
            </a:r>
            <a:r>
              <a:rPr lang="en-US" altLang="zh-CN" sz="2800" dirty="0" smtClean="0">
                <a:solidFill>
                  <a:schemeClr val="tx1"/>
                </a:solidFill>
                <a:latin typeface="宋体" panose="02010600030101010101" pitchFamily="2" charset="-122"/>
                <a:ea typeface="宋体" panose="02010600030101010101" pitchFamily="2" charset="-122"/>
              </a:rPr>
              <a:t>——</a:t>
            </a:r>
            <a:r>
              <a:rPr lang="zh-CN" altLang="en-US" sz="2800" dirty="0" smtClean="0">
                <a:solidFill>
                  <a:schemeClr val="tx1"/>
                </a:solidFill>
                <a:latin typeface="宋体" panose="02010600030101010101" pitchFamily="2" charset="-122"/>
                <a:ea typeface="宋体" panose="02010600030101010101" pitchFamily="2" charset="-122"/>
              </a:rPr>
              <a:t>物质环境和社会环境</a:t>
            </a:r>
            <a:endParaRPr lang="en-US" altLang="zh-CN" sz="2800" dirty="0">
              <a:solidFill>
                <a:schemeClr val="tx1"/>
              </a:solidFill>
              <a:latin typeface="宋体" panose="02010600030101010101" pitchFamily="2" charset="-122"/>
              <a:ea typeface="宋体" panose="02010600030101010101" pitchFamily="2" charset="-122"/>
            </a:endParaRPr>
          </a:p>
          <a:p>
            <a:pPr>
              <a:lnSpc>
                <a:spcPct val="150000"/>
              </a:lnSpc>
            </a:pPr>
            <a:r>
              <a:rPr lang="en-US" altLang="zh-CN" sz="2800" b="1" dirty="0" smtClean="0">
                <a:solidFill>
                  <a:schemeClr val="tx1"/>
                </a:solidFill>
                <a:latin typeface="宋体" panose="02010600030101010101" pitchFamily="2" charset="-122"/>
                <a:ea typeface="宋体" panose="02010600030101010101" pitchFamily="2" charset="-122"/>
              </a:rPr>
              <a:t>2.</a:t>
            </a:r>
            <a:r>
              <a:rPr lang="zh-CN" altLang="en-US" sz="2800" b="1" dirty="0" smtClean="0">
                <a:solidFill>
                  <a:schemeClr val="tx1"/>
                </a:solidFill>
                <a:latin typeface="宋体" panose="02010600030101010101" pitchFamily="2" charset="-122"/>
                <a:ea typeface="宋体" panose="02010600030101010101" pitchFamily="2" charset="-122"/>
              </a:rPr>
              <a:t>三过程：</a:t>
            </a:r>
            <a:endParaRPr lang="en-US" altLang="zh-CN" sz="2800" b="1" dirty="0" smtClean="0">
              <a:solidFill>
                <a:schemeClr val="tx1"/>
              </a:solidFill>
              <a:latin typeface="宋体" panose="02010600030101010101" pitchFamily="2" charset="-122"/>
              <a:ea typeface="宋体" panose="02010600030101010101" pitchFamily="2" charset="-122"/>
            </a:endParaRPr>
          </a:p>
          <a:p>
            <a:pPr>
              <a:lnSpc>
                <a:spcPct val="150000"/>
              </a:lnSpc>
            </a:pPr>
            <a:r>
              <a:rPr lang="zh-CN" altLang="en-US" sz="2800" dirty="0" smtClean="0">
                <a:solidFill>
                  <a:schemeClr val="tx1"/>
                </a:solidFill>
                <a:latin typeface="宋体" panose="02010600030101010101" pitchFamily="2" charset="-122"/>
                <a:ea typeface="宋体" panose="02010600030101010101" pitchFamily="2" charset="-122"/>
              </a:rPr>
              <a:t> （</a:t>
            </a:r>
            <a:r>
              <a:rPr lang="en-US" altLang="zh-CN" sz="2800" b="1" dirty="0">
                <a:solidFill>
                  <a:schemeClr val="tx1"/>
                </a:solidFill>
                <a:latin typeface="宋体" panose="02010600030101010101" pitchFamily="2" charset="-122"/>
                <a:ea typeface="宋体" panose="02010600030101010101" pitchFamily="2" charset="-122"/>
              </a:rPr>
              <a:t>1</a:t>
            </a:r>
            <a:r>
              <a:rPr lang="zh-CN" altLang="en-US" sz="2800" b="1" dirty="0">
                <a:solidFill>
                  <a:schemeClr val="tx1"/>
                </a:solidFill>
                <a:latin typeface="宋体" panose="02010600030101010101" pitchFamily="2" charset="-122"/>
                <a:ea typeface="宋体" panose="02010600030101010101" pitchFamily="2" charset="-122"/>
              </a:rPr>
              <a:t>）学习过程</a:t>
            </a:r>
            <a:r>
              <a:rPr lang="en-US" altLang="zh-CN" sz="2800" dirty="0" smtClean="0">
                <a:solidFill>
                  <a:schemeClr val="tx1"/>
                </a:solidFill>
                <a:latin typeface="宋体" panose="02010600030101010101" pitchFamily="2" charset="-122"/>
                <a:ea typeface="宋体" panose="02010600030101010101" pitchFamily="2" charset="-122"/>
              </a:rPr>
              <a:t>——</a:t>
            </a:r>
            <a:r>
              <a:rPr lang="zh-CN" altLang="en-US" sz="2800" dirty="0">
                <a:solidFill>
                  <a:schemeClr val="tx1"/>
                </a:solidFill>
                <a:latin typeface="宋体" panose="02010600030101010101" pitchFamily="2" charset="-122"/>
                <a:ea typeface="宋体" panose="02010600030101010101" pitchFamily="2" charset="-122"/>
              </a:rPr>
              <a:t>教育心理学研究的核心内容</a:t>
            </a:r>
            <a:endParaRPr lang="en-US" altLang="zh-CN" sz="2800" dirty="0" smtClean="0">
              <a:solidFill>
                <a:schemeClr val="tx1"/>
              </a:solidFill>
              <a:latin typeface="宋体" panose="02010600030101010101" pitchFamily="2" charset="-122"/>
              <a:ea typeface="宋体" panose="02010600030101010101" pitchFamily="2" charset="-122"/>
            </a:endParaRPr>
          </a:p>
          <a:p>
            <a:pPr>
              <a:lnSpc>
                <a:spcPct val="150000"/>
              </a:lnSpc>
            </a:pPr>
            <a:r>
              <a:rPr lang="en-US" altLang="zh-CN" sz="2800" dirty="0">
                <a:solidFill>
                  <a:schemeClr val="tx1"/>
                </a:solidFill>
                <a:latin typeface="宋体" panose="02010600030101010101" pitchFamily="2" charset="-122"/>
                <a:ea typeface="宋体" panose="02010600030101010101" pitchFamily="2" charset="-122"/>
              </a:rPr>
              <a:t> </a:t>
            </a:r>
            <a:r>
              <a:rPr lang="zh-CN" altLang="en-US" sz="2800" b="1" dirty="0">
                <a:solidFill>
                  <a:schemeClr val="tx1"/>
                </a:solidFill>
                <a:latin typeface="宋体" panose="02010600030101010101" pitchFamily="2" charset="-122"/>
                <a:ea typeface="宋体" panose="02010600030101010101" pitchFamily="2" charset="-122"/>
              </a:rPr>
              <a:t>（</a:t>
            </a:r>
            <a:r>
              <a:rPr lang="en-US" altLang="zh-CN" sz="2800" b="1" dirty="0">
                <a:solidFill>
                  <a:schemeClr val="tx1"/>
                </a:solidFill>
                <a:latin typeface="宋体" panose="02010600030101010101" pitchFamily="2" charset="-122"/>
                <a:ea typeface="宋体" panose="02010600030101010101" pitchFamily="2" charset="-122"/>
              </a:rPr>
              <a:t>2</a:t>
            </a:r>
            <a:r>
              <a:rPr lang="zh-CN" altLang="en-US" sz="2800" b="1" dirty="0">
                <a:solidFill>
                  <a:schemeClr val="tx1"/>
                </a:solidFill>
                <a:latin typeface="宋体" panose="02010600030101010101" pitchFamily="2" charset="-122"/>
                <a:ea typeface="宋体" panose="02010600030101010101" pitchFamily="2" charset="-122"/>
              </a:rPr>
              <a:t>）教学过</a:t>
            </a:r>
            <a:r>
              <a:rPr lang="zh-CN" altLang="en-US" sz="2800" b="1" dirty="0" smtClean="0">
                <a:solidFill>
                  <a:schemeClr val="tx1"/>
                </a:solidFill>
                <a:latin typeface="宋体" panose="02010600030101010101" pitchFamily="2" charset="-122"/>
                <a:ea typeface="宋体" panose="02010600030101010101" pitchFamily="2" charset="-122"/>
              </a:rPr>
              <a:t>程</a:t>
            </a:r>
            <a:r>
              <a:rPr lang="en-US" altLang="zh-CN" sz="2800" b="1" dirty="0" smtClean="0">
                <a:solidFill>
                  <a:schemeClr val="tx1"/>
                </a:solidFill>
                <a:latin typeface="宋体" panose="02010600030101010101" pitchFamily="2" charset="-122"/>
                <a:ea typeface="宋体" panose="02010600030101010101" pitchFamily="2" charset="-122"/>
              </a:rPr>
              <a:t>——</a:t>
            </a:r>
            <a:r>
              <a:rPr lang="zh-CN" altLang="en-US" sz="2800" dirty="0">
                <a:solidFill>
                  <a:schemeClr val="tx1"/>
                </a:solidFill>
                <a:latin typeface="宋体" panose="02010600030101010101" pitchFamily="2" charset="-122"/>
                <a:ea typeface="宋体" panose="02010600030101010101" pitchFamily="2" charset="-122"/>
              </a:rPr>
              <a:t>教师设计教学情境</a:t>
            </a:r>
            <a:r>
              <a:rPr lang="zh-CN" altLang="en-US" sz="2800" dirty="0" smtClean="0">
                <a:solidFill>
                  <a:schemeClr val="tx1"/>
                </a:solidFill>
                <a:latin typeface="宋体" panose="02010600030101010101" pitchFamily="2" charset="-122"/>
                <a:ea typeface="宋体" panose="02010600030101010101" pitchFamily="2" charset="-122"/>
              </a:rPr>
              <a:t>、组</a:t>
            </a:r>
            <a:r>
              <a:rPr lang="zh-CN" altLang="en-US" sz="2800" dirty="0">
                <a:solidFill>
                  <a:schemeClr val="tx1"/>
                </a:solidFill>
                <a:latin typeface="宋体" panose="02010600030101010101" pitchFamily="2" charset="-122"/>
                <a:ea typeface="宋体" panose="02010600030101010101" pitchFamily="2" charset="-122"/>
              </a:rPr>
              <a:t>织教学活动、与学生进行信息交流</a:t>
            </a:r>
            <a:endParaRPr lang="en-US" altLang="zh-CN" sz="2800" dirty="0">
              <a:solidFill>
                <a:schemeClr val="tx1"/>
              </a:solidFill>
              <a:latin typeface="宋体" panose="02010600030101010101" pitchFamily="2" charset="-122"/>
              <a:ea typeface="宋体" panose="02010600030101010101" pitchFamily="2" charset="-122"/>
            </a:endParaRPr>
          </a:p>
          <a:p>
            <a:pPr>
              <a:lnSpc>
                <a:spcPct val="150000"/>
              </a:lnSpc>
            </a:pPr>
            <a:r>
              <a:rPr lang="en-US" altLang="zh-CN" sz="2800" dirty="0">
                <a:solidFill>
                  <a:schemeClr val="tx1"/>
                </a:solidFill>
                <a:latin typeface="宋体" panose="02010600030101010101" pitchFamily="2" charset="-122"/>
                <a:ea typeface="宋体" panose="02010600030101010101" pitchFamily="2" charset="-122"/>
              </a:rPr>
              <a:t> </a:t>
            </a:r>
            <a:r>
              <a:rPr lang="zh-CN" altLang="en-US" sz="2800" b="1" dirty="0">
                <a:solidFill>
                  <a:schemeClr val="tx1"/>
                </a:solidFill>
                <a:latin typeface="宋体" panose="02010600030101010101" pitchFamily="2" charset="-122"/>
                <a:ea typeface="宋体" panose="02010600030101010101" pitchFamily="2" charset="-122"/>
              </a:rPr>
              <a:t>（</a:t>
            </a:r>
            <a:r>
              <a:rPr lang="en-US" altLang="zh-CN" sz="2800" b="1" dirty="0">
                <a:solidFill>
                  <a:schemeClr val="tx1"/>
                </a:solidFill>
                <a:latin typeface="宋体" panose="02010600030101010101" pitchFamily="2" charset="-122"/>
                <a:ea typeface="宋体" panose="02010600030101010101" pitchFamily="2" charset="-122"/>
              </a:rPr>
              <a:t>3</a:t>
            </a:r>
            <a:r>
              <a:rPr lang="zh-CN" altLang="en-US" sz="2800" b="1" dirty="0">
                <a:solidFill>
                  <a:schemeClr val="tx1"/>
                </a:solidFill>
                <a:latin typeface="宋体" panose="02010600030101010101" pitchFamily="2" charset="-122"/>
                <a:ea typeface="宋体" panose="02010600030101010101" pitchFamily="2" charset="-122"/>
              </a:rPr>
              <a:t>）评价</a:t>
            </a:r>
            <a:r>
              <a:rPr lang="en-US" altLang="zh-CN" sz="2800" b="1" dirty="0">
                <a:solidFill>
                  <a:schemeClr val="tx1"/>
                </a:solidFill>
                <a:latin typeface="宋体" panose="02010600030101010101" pitchFamily="2" charset="-122"/>
                <a:ea typeface="宋体" panose="02010600030101010101" pitchFamily="2" charset="-122"/>
              </a:rPr>
              <a:t>/</a:t>
            </a:r>
            <a:r>
              <a:rPr lang="zh-CN" altLang="en-US" sz="2800" b="1" dirty="0">
                <a:solidFill>
                  <a:schemeClr val="tx1"/>
                </a:solidFill>
                <a:latin typeface="宋体" panose="02010600030101010101" pitchFamily="2" charset="-122"/>
                <a:ea typeface="宋体" panose="02010600030101010101" pitchFamily="2" charset="-122"/>
              </a:rPr>
              <a:t>反思过程</a:t>
            </a:r>
            <a:r>
              <a:rPr lang="en-US" altLang="zh-CN" sz="2800" dirty="0" smtClean="0">
                <a:solidFill>
                  <a:schemeClr val="tx1"/>
                </a:solidFill>
                <a:latin typeface="宋体" panose="02010600030101010101" pitchFamily="2" charset="-122"/>
                <a:ea typeface="宋体" panose="02010600030101010101" pitchFamily="2" charset="-122"/>
              </a:rPr>
              <a:t>——</a:t>
            </a:r>
            <a:r>
              <a:rPr lang="zh-CN" altLang="en-US" sz="2800" dirty="0">
                <a:solidFill>
                  <a:schemeClr val="tx1"/>
                </a:solidFill>
                <a:latin typeface="宋体" panose="02010600030101010101" pitchFamily="2" charset="-122"/>
                <a:ea typeface="宋体" panose="02010600030101010101" pitchFamily="2" charset="-122"/>
              </a:rPr>
              <a:t>始终贯穿整个学习和教学过程</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4126136" y="628328"/>
            <a:ext cx="3890809" cy="823623"/>
          </a:xfrm>
          <a:prstGeom prst="rect">
            <a:avLst/>
          </a:prstGeom>
        </p:spPr>
        <p:txBody>
          <a:bodyPr wrap="none">
            <a:spAutoFit/>
          </a:bodyPr>
          <a:lstStyle/>
          <a:p>
            <a:pPr algn="ctr">
              <a:lnSpc>
                <a:spcPct val="132000"/>
              </a:lnSpc>
              <a:spcBef>
                <a:spcPts val="1200"/>
              </a:spcBef>
              <a:spcAft>
                <a:spcPts val="320"/>
              </a:spcAft>
            </a:pPr>
            <a:r>
              <a:rPr lang="zh-CN" altLang="zh-CN" b="1" kern="100" dirty="0">
                <a:latin typeface="Cambria" panose="02040503050406030204" pitchFamily="18" charset="0"/>
                <a:ea typeface="方正粗倩简体"/>
                <a:cs typeface="Times New Roman" panose="02020603050405020304" pitchFamily="18" charset="0"/>
              </a:rPr>
              <a:t>第二节　学习理论</a:t>
            </a:r>
            <a:endParaRPr lang="zh-CN" altLang="zh-CN" b="1" kern="100" dirty="0">
              <a:effectLst/>
              <a:latin typeface="Cambria" panose="02040503050406030204" pitchFamily="18" charset="0"/>
              <a:ea typeface="方正粗倩简体"/>
              <a:cs typeface="Times New Roman" panose="02020603050405020304" pitchFamily="18" charset="0"/>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4008" y="1481093"/>
            <a:ext cx="6624736" cy="7802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48634" y="772344"/>
            <a:ext cx="9238704" cy="769441"/>
          </a:xfrm>
          <a:prstGeom prst="rect">
            <a:avLst/>
          </a:prstGeom>
        </p:spPr>
        <p:txBody>
          <a:bodyPr wrap="square">
            <a:spAutoFit/>
          </a:bodyPr>
          <a:lstStyle/>
          <a:p>
            <a:r>
              <a:rPr lang="zh-CN" altLang="en-US" sz="4400" b="1" dirty="0" smtClean="0">
                <a:solidFill>
                  <a:srgbClr val="000000">
                    <a:lumMod val="95000"/>
                    <a:lumOff val="5000"/>
                  </a:srgbClr>
                </a:solidFill>
                <a:latin typeface="华文新魏" panose="02010800040101010101" pitchFamily="2" charset="-122"/>
                <a:ea typeface="华文新魏" panose="02010800040101010101" pitchFamily="2" charset="-122"/>
                <a:cs typeface="Heiti SC Medium" charset="-122"/>
                <a:sym typeface="Source Han Sans CN Bold Bold" charset="-122"/>
              </a:rPr>
              <a:t>一、巴普洛夫</a:t>
            </a:r>
            <a:r>
              <a:rPr lang="zh-CN" altLang="en-US" sz="4400" b="1" dirty="0">
                <a:solidFill>
                  <a:srgbClr val="000000">
                    <a:lumMod val="95000"/>
                    <a:lumOff val="5000"/>
                  </a:srgbClr>
                </a:solidFill>
                <a:latin typeface="华文新魏" panose="02010800040101010101" pitchFamily="2" charset="-122"/>
                <a:ea typeface="华文新魏" panose="02010800040101010101" pitchFamily="2" charset="-122"/>
                <a:cs typeface="Heiti SC Medium" charset="-122"/>
                <a:sym typeface="Source Han Sans CN Bold Bold" charset="-122"/>
              </a:rPr>
              <a:t>的</a:t>
            </a:r>
            <a:r>
              <a:rPr lang="zh-CN" altLang="en-US" sz="4400" b="1" dirty="0">
                <a:solidFill>
                  <a:srgbClr val="FF0000"/>
                </a:solidFill>
                <a:latin typeface="华文新魏" panose="02010800040101010101" pitchFamily="2" charset="-122"/>
                <a:ea typeface="华文新魏" panose="02010800040101010101" pitchFamily="2" charset="-122"/>
                <a:cs typeface="Heiti SC Medium" charset="-122"/>
                <a:sym typeface="Source Han Sans CN Bold Bold" charset="-122"/>
              </a:rPr>
              <a:t>经典性条件作用理论</a:t>
            </a:r>
            <a:endParaRPr lang="zh-CN" altLang="en-US" sz="4400" dirty="0">
              <a:solidFill>
                <a:srgbClr val="FF0000"/>
              </a:solidFill>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634" y="1924472"/>
            <a:ext cx="7608868" cy="7165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8046751" y="2716560"/>
            <a:ext cx="4846216" cy="5801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nSpc>
                <a:spcPct val="150000"/>
              </a:lnSpc>
            </a:pPr>
            <a:r>
              <a:rPr lang="zh-CN" altLang="en-US" dirty="0"/>
              <a:t>经典性条件作用基本内容：</a:t>
            </a:r>
          </a:p>
          <a:p>
            <a:pPr>
              <a:lnSpc>
                <a:spcPct val="150000"/>
              </a:lnSpc>
            </a:pPr>
            <a:r>
              <a:rPr lang="zh-CN" altLang="en-US" dirty="0" smtClean="0"/>
              <a:t>一</a:t>
            </a:r>
            <a:r>
              <a:rPr lang="zh-CN" altLang="en-US" dirty="0"/>
              <a:t>个原是中性的刺激与一个原来就能引起某种反应的刺激相结合，而使动物学会了对那个中性</a:t>
            </a:r>
            <a:r>
              <a:rPr lang="zh-CN" altLang="en-US" dirty="0" smtClean="0"/>
              <a:t>刺激</a:t>
            </a:r>
            <a:r>
              <a:rPr lang="zh-CN" altLang="en-US" dirty="0"/>
              <a:t>做出反应</a:t>
            </a:r>
            <a:r>
              <a:rPr lang="zh-CN" altLang="en-US" dirty="0" smtClean="0"/>
              <a:t>。</a:t>
            </a:r>
            <a:endParaRPr lang="zh-CN" altLang="en-US" dirty="0"/>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72008" y="772344"/>
            <a:ext cx="12839104" cy="4524315"/>
          </a:xfrm>
          <a:prstGeom prst="rect">
            <a:avLst/>
          </a:prstGeom>
        </p:spPr>
        <p:txBody>
          <a:bodyPr wrap="square">
            <a:spAutoFit/>
          </a:bodyPr>
          <a:lstStyle/>
          <a:p>
            <a:pPr indent="304800" algn="just">
              <a:lnSpc>
                <a:spcPct val="150000"/>
              </a:lnSpc>
              <a:spcAft>
                <a:spcPts val="0"/>
              </a:spcAft>
            </a:pPr>
            <a:r>
              <a:rPr lang="en-US" altLang="zh-CN" sz="3200" kern="100" dirty="0">
                <a:latin typeface="黑体" panose="02010609060101010101" pitchFamily="49" charset="-122"/>
                <a:ea typeface="黑体" panose="02010609060101010101" pitchFamily="49" charset="-122"/>
                <a:cs typeface="Times New Roman" panose="02020603050405020304" pitchFamily="18" charset="0"/>
              </a:rPr>
              <a:t>2. </a:t>
            </a:r>
            <a:r>
              <a:rPr lang="zh-CN" altLang="en-US" sz="3200" kern="100" dirty="0">
                <a:latin typeface="黑体" panose="02010609060101010101" pitchFamily="49" charset="-122"/>
                <a:ea typeface="黑体" panose="02010609060101010101" pitchFamily="49" charset="-122"/>
                <a:cs typeface="Times New Roman" panose="02020603050405020304" pitchFamily="18" charset="0"/>
              </a:rPr>
              <a:t>巴甫洛夫的经典性条件作用的规律</a:t>
            </a:r>
          </a:p>
          <a:p>
            <a:pPr indent="304800" algn="just">
              <a:lnSpc>
                <a:spcPct val="150000"/>
              </a:lnSpc>
              <a:spcAft>
                <a:spcPts val="0"/>
              </a:spcAft>
            </a:pPr>
            <a:r>
              <a:rPr lang="zh-CN" altLang="en-US" sz="3200" kern="100" dirty="0">
                <a:latin typeface="仿宋_GB2312" pitchFamily="49" charset="-122"/>
                <a:ea typeface="仿宋_GB2312" pitchFamily="49" charset="-122"/>
                <a:cs typeface="Times New Roman" panose="02020603050405020304" pitchFamily="18" charset="0"/>
              </a:rPr>
              <a:t>（</a:t>
            </a:r>
            <a:r>
              <a:rPr lang="en-US" altLang="zh-CN" sz="3200" kern="100" dirty="0">
                <a:latin typeface="仿宋_GB2312" pitchFamily="49" charset="-122"/>
                <a:ea typeface="仿宋_GB2312" pitchFamily="49" charset="-122"/>
                <a:cs typeface="Times New Roman" panose="02020603050405020304" pitchFamily="18" charset="0"/>
              </a:rPr>
              <a:t>1</a:t>
            </a:r>
            <a:r>
              <a:rPr lang="zh-CN" altLang="en-US" sz="3200" kern="100" dirty="0">
                <a:latin typeface="仿宋_GB2312" pitchFamily="49" charset="-122"/>
                <a:ea typeface="仿宋_GB2312" pitchFamily="49" charset="-122"/>
                <a:cs typeface="Times New Roman" panose="02020603050405020304" pitchFamily="18" charset="0"/>
              </a:rPr>
              <a:t>）习得与消退</a:t>
            </a:r>
          </a:p>
          <a:p>
            <a:pPr indent="323850" algn="just">
              <a:lnSpc>
                <a:spcPct val="150000"/>
              </a:lnSpc>
              <a:spcAft>
                <a:spcPts val="0"/>
              </a:spcAft>
            </a:pPr>
            <a:r>
              <a:rPr lang="zh-CN" altLang="en-US" sz="3200" kern="100" dirty="0">
                <a:latin typeface="仿宋_GB2312" pitchFamily="49" charset="-122"/>
                <a:ea typeface="仿宋_GB2312" pitchFamily="49" charset="-122"/>
                <a:cs typeface="Times New Roman" panose="02020603050405020304" pitchFamily="18" charset="0"/>
              </a:rPr>
              <a:t>条件反应的</a:t>
            </a:r>
            <a:r>
              <a:rPr lang="zh-CN" altLang="en-US" sz="3200" kern="100" dirty="0">
                <a:solidFill>
                  <a:srgbClr val="FF0000"/>
                </a:solidFill>
                <a:latin typeface="仿宋_GB2312" pitchFamily="49" charset="-122"/>
                <a:ea typeface="仿宋_GB2312" pitchFamily="49" charset="-122"/>
                <a:cs typeface="Times New Roman" panose="02020603050405020304" pitchFamily="18" charset="0"/>
              </a:rPr>
              <a:t>习得</a:t>
            </a:r>
            <a:r>
              <a:rPr lang="zh-CN" altLang="en-US" sz="3200" kern="100" dirty="0">
                <a:latin typeface="仿宋_GB2312" pitchFamily="49" charset="-122"/>
                <a:ea typeface="仿宋_GB2312" pitchFamily="49" charset="-122"/>
                <a:cs typeface="Times New Roman" panose="02020603050405020304" pitchFamily="18" charset="0"/>
              </a:rPr>
              <a:t>是指在条件刺激与无条件刺激之间建立联结的过程</a:t>
            </a:r>
            <a:r>
              <a:rPr lang="zh-CN" altLang="en-US" sz="3200" kern="100" dirty="0" smtClean="0">
                <a:latin typeface="仿宋_GB2312" pitchFamily="49" charset="-122"/>
                <a:ea typeface="仿宋_GB2312" pitchFamily="49" charset="-122"/>
                <a:cs typeface="Times New Roman" panose="02020603050405020304" pitchFamily="18" charset="0"/>
              </a:rPr>
              <a:t>。</a:t>
            </a:r>
            <a:endParaRPr lang="en-US" altLang="zh-CN" sz="3200" kern="100" dirty="0" smtClean="0">
              <a:latin typeface="仿宋_GB2312" pitchFamily="49" charset="-122"/>
              <a:ea typeface="仿宋_GB2312" pitchFamily="49" charset="-122"/>
              <a:cs typeface="Times New Roman" panose="02020603050405020304" pitchFamily="18" charset="0"/>
            </a:endParaRPr>
          </a:p>
          <a:p>
            <a:pPr indent="323850" algn="just">
              <a:lnSpc>
                <a:spcPct val="150000"/>
              </a:lnSpc>
              <a:spcAft>
                <a:spcPts val="0"/>
              </a:spcAft>
            </a:pPr>
            <a:r>
              <a:rPr lang="zh-CN" altLang="en-US" sz="3200" kern="100" dirty="0" smtClean="0">
                <a:latin typeface="仿宋_GB2312" pitchFamily="49" charset="-122"/>
                <a:ea typeface="仿宋_GB2312" pitchFamily="49" charset="-122"/>
                <a:cs typeface="Times New Roman" panose="02020603050405020304" pitchFamily="18" charset="0"/>
              </a:rPr>
              <a:t>条</a:t>
            </a:r>
            <a:r>
              <a:rPr lang="zh-CN" altLang="en-US" sz="3200" kern="100" dirty="0">
                <a:latin typeface="仿宋_GB2312" pitchFamily="49" charset="-122"/>
                <a:ea typeface="仿宋_GB2312" pitchFamily="49" charset="-122"/>
                <a:cs typeface="Times New Roman" panose="02020603050405020304" pitchFamily="18" charset="0"/>
              </a:rPr>
              <a:t>件反射形成以后，如果得不</a:t>
            </a:r>
            <a:r>
              <a:rPr lang="zh-CN" altLang="en-US" sz="3200" kern="100" dirty="0" smtClean="0">
                <a:latin typeface="仿宋_GB2312" pitchFamily="49" charset="-122"/>
                <a:ea typeface="仿宋_GB2312" pitchFamily="49" charset="-122"/>
                <a:cs typeface="Times New Roman" panose="02020603050405020304" pitchFamily="18" charset="0"/>
              </a:rPr>
              <a:t>到强</a:t>
            </a:r>
            <a:r>
              <a:rPr lang="zh-CN" altLang="en-US" sz="3200" kern="100" dirty="0">
                <a:latin typeface="仿宋_GB2312" pitchFamily="49" charset="-122"/>
                <a:ea typeface="仿宋_GB2312" pitchFamily="49" charset="-122"/>
                <a:cs typeface="Times New Roman" panose="02020603050405020304" pitchFamily="18" charset="0"/>
              </a:rPr>
              <a:t>化，条件反应会逐渐减弱，直至消失，称为</a:t>
            </a:r>
            <a:r>
              <a:rPr lang="zh-CN" altLang="en-US" sz="3200" kern="100" dirty="0">
                <a:solidFill>
                  <a:srgbClr val="FF0000"/>
                </a:solidFill>
                <a:latin typeface="仿宋_GB2312" pitchFamily="49" charset="-122"/>
                <a:ea typeface="仿宋_GB2312" pitchFamily="49" charset="-122"/>
                <a:cs typeface="Times New Roman" panose="02020603050405020304" pitchFamily="18" charset="0"/>
              </a:rPr>
              <a:t>消退</a:t>
            </a:r>
            <a:r>
              <a:rPr lang="zh-CN" altLang="en-US" sz="3200" kern="100" dirty="0">
                <a:latin typeface="仿宋_GB2312" pitchFamily="49" charset="-122"/>
                <a:ea typeface="仿宋_GB2312" pitchFamily="49" charset="-122"/>
                <a:cs typeface="Times New Roman" panose="02020603050405020304" pitchFamily="18" charset="0"/>
              </a:rPr>
              <a:t>现象</a:t>
            </a:r>
            <a:r>
              <a:rPr lang="zh-CN" altLang="en-US" sz="3200" kern="100" dirty="0" smtClean="0">
                <a:latin typeface="仿宋_GB2312" pitchFamily="49" charset="-122"/>
                <a:ea typeface="仿宋_GB2312" pitchFamily="49" charset="-122"/>
                <a:cs typeface="Times New Roman" panose="02020603050405020304" pitchFamily="18" charset="0"/>
              </a:rPr>
              <a:t>。</a:t>
            </a:r>
            <a:endParaRPr lang="en-US" altLang="zh-CN" sz="3200" kern="100" dirty="0" smtClean="0">
              <a:latin typeface="仿宋_GB2312" pitchFamily="49" charset="-122"/>
              <a:ea typeface="仿宋_GB2312" pitchFamily="49" charset="-122"/>
              <a:cs typeface="Times New Roman" panose="02020603050405020304" pitchFamily="18" charset="0"/>
            </a:endParaRPr>
          </a:p>
          <a:p>
            <a:pPr indent="304800" algn="just">
              <a:lnSpc>
                <a:spcPct val="150000"/>
              </a:lnSpc>
              <a:spcAft>
                <a:spcPts val="0"/>
              </a:spcAft>
            </a:pPr>
            <a:r>
              <a:rPr lang="zh-CN" altLang="en-US" sz="3200" kern="100" dirty="0">
                <a:latin typeface="仿宋_GB2312" pitchFamily="49" charset="-122"/>
                <a:ea typeface="仿宋_GB2312" pitchFamily="49" charset="-122"/>
              </a:rPr>
              <a:t>（</a:t>
            </a:r>
            <a:r>
              <a:rPr lang="en-US" altLang="zh-CN" sz="3200" kern="100" dirty="0">
                <a:latin typeface="仿宋_GB2312" pitchFamily="49" charset="-122"/>
                <a:ea typeface="仿宋_GB2312" pitchFamily="49" charset="-122"/>
              </a:rPr>
              <a:t>2</a:t>
            </a:r>
            <a:r>
              <a:rPr lang="zh-CN" altLang="en-US" sz="3200" kern="100" dirty="0">
                <a:latin typeface="仿宋_GB2312" pitchFamily="49" charset="-122"/>
                <a:ea typeface="仿宋_GB2312" pitchFamily="49" charset="-122"/>
              </a:rPr>
              <a:t>）泛化与分化</a:t>
            </a:r>
            <a:endParaRPr lang="zh-CN" altLang="zh-CN" sz="3200" kern="100" dirty="0">
              <a:latin typeface="仿宋_GB2312" pitchFamily="49" charset="-122"/>
              <a:ea typeface="仿宋_GB2312" pitchFamily="49" charset="-122"/>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78" y="5164832"/>
            <a:ext cx="12385564" cy="241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696" y="7685112"/>
            <a:ext cx="12601400" cy="170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525736" y="988368"/>
            <a:ext cx="11953328" cy="5488041"/>
          </a:xfrm>
          <a:prstGeom prst="rect">
            <a:avLst/>
          </a:prstGeom>
        </p:spPr>
        <p:txBody>
          <a:bodyPr wrap="square">
            <a:spAutoFit/>
          </a:bodyPr>
          <a:lstStyle/>
          <a:p>
            <a:pPr indent="457200">
              <a:lnSpc>
                <a:spcPct val="150000"/>
              </a:lnSpc>
            </a:pPr>
            <a:r>
              <a:rPr lang="zh-CN" altLang="en-US" sz="4000" dirty="0">
                <a:solidFill>
                  <a:srgbClr val="FF0000"/>
                </a:solidFill>
                <a:latin typeface="华文中宋" pitchFamily="2" charset="-122"/>
                <a:ea typeface="华文中宋" pitchFamily="2" charset="-122"/>
              </a:rPr>
              <a:t>“望梅止渴”</a:t>
            </a:r>
            <a:r>
              <a:rPr lang="zh-CN" altLang="en-US" sz="4000" dirty="0">
                <a:latin typeface="华文中宋" pitchFamily="2" charset="-122"/>
                <a:ea typeface="华文中宋" pitchFamily="2" charset="-122"/>
              </a:rPr>
              <a:t>的典故：比喻</a:t>
            </a:r>
            <a:r>
              <a:rPr lang="zh-CN" altLang="en-US" sz="4000" dirty="0" smtClean="0">
                <a:latin typeface="华文中宋" pitchFamily="2" charset="-122"/>
                <a:ea typeface="华文中宋" pitchFamily="2" charset="-122"/>
              </a:rPr>
              <a:t>愿望</a:t>
            </a:r>
            <a:r>
              <a:rPr lang="zh-CN" altLang="en-US" sz="4000" dirty="0">
                <a:latin typeface="华文中宋" pitchFamily="2" charset="-122"/>
                <a:ea typeface="华文中宋" pitchFamily="2" charset="-122"/>
              </a:rPr>
              <a:t>无法实现，用空想安慰自己</a:t>
            </a:r>
            <a:r>
              <a:rPr lang="zh-CN" altLang="en-US" sz="4000" dirty="0" smtClean="0">
                <a:latin typeface="华文中宋" pitchFamily="2" charset="-122"/>
                <a:ea typeface="华文中宋" pitchFamily="2" charset="-122"/>
              </a:rPr>
              <a:t>。典</a:t>
            </a:r>
            <a:r>
              <a:rPr lang="zh-CN" altLang="en-US" sz="4000" dirty="0">
                <a:latin typeface="华文中宋" pitchFamily="2" charset="-122"/>
                <a:ea typeface="华文中宋" pitchFamily="2" charset="-122"/>
              </a:rPr>
              <a:t>故出自</a:t>
            </a:r>
            <a:r>
              <a:rPr lang="en-US" altLang="zh-CN" sz="4000" dirty="0">
                <a:latin typeface="华文中宋" pitchFamily="2" charset="-122"/>
                <a:ea typeface="华文中宋" pitchFamily="2" charset="-122"/>
              </a:rPr>
              <a:t>《</a:t>
            </a:r>
            <a:r>
              <a:rPr lang="zh-CN" altLang="en-US" sz="4000" dirty="0">
                <a:latin typeface="华文中宋" pitchFamily="2" charset="-122"/>
                <a:ea typeface="华文中宋" pitchFamily="2" charset="-122"/>
              </a:rPr>
              <a:t>世说新语</a:t>
            </a:r>
            <a:r>
              <a:rPr lang="en-US" altLang="zh-CN" sz="4000" dirty="0">
                <a:latin typeface="华文中宋" pitchFamily="2" charset="-122"/>
                <a:ea typeface="华文中宋" pitchFamily="2" charset="-122"/>
              </a:rPr>
              <a:t>·</a:t>
            </a:r>
            <a:r>
              <a:rPr lang="zh-CN" altLang="en-US" sz="4000" dirty="0">
                <a:latin typeface="华文中宋" pitchFamily="2" charset="-122"/>
                <a:ea typeface="华文中宋" pitchFamily="2" charset="-122"/>
              </a:rPr>
              <a:t>假谲</a:t>
            </a:r>
            <a:r>
              <a:rPr lang="en-US" altLang="zh-CN" sz="4000" dirty="0">
                <a:latin typeface="华文中宋" pitchFamily="2" charset="-122"/>
                <a:ea typeface="华文中宋" pitchFamily="2" charset="-122"/>
              </a:rPr>
              <a:t>》</a:t>
            </a:r>
            <a:r>
              <a:rPr lang="zh-CN" altLang="en-US" sz="4000" dirty="0">
                <a:latin typeface="华文中宋" pitchFamily="2" charset="-122"/>
                <a:ea typeface="华文中宋" pitchFamily="2" charset="-122"/>
              </a:rPr>
              <a:t>，</a:t>
            </a:r>
            <a:r>
              <a:rPr lang="zh-CN" altLang="en-US" sz="4000" dirty="0" smtClean="0">
                <a:latin typeface="华文中宋" pitchFamily="2" charset="-122"/>
                <a:ea typeface="华文中宋" pitchFamily="2" charset="-122"/>
              </a:rPr>
              <a:t>曹操</a:t>
            </a:r>
            <a:r>
              <a:rPr lang="zh-CN" altLang="en-US" sz="4000" dirty="0">
                <a:latin typeface="华文中宋" pitchFamily="2" charset="-122"/>
                <a:ea typeface="华文中宋" pitchFamily="2" charset="-122"/>
              </a:rPr>
              <a:t>率领部队去讨伐张绣，天气</a:t>
            </a:r>
            <a:r>
              <a:rPr lang="zh-CN" altLang="en-US" sz="4000" dirty="0" smtClean="0">
                <a:latin typeface="华文中宋" pitchFamily="2" charset="-122"/>
                <a:ea typeface="华文中宋" pitchFamily="2" charset="-122"/>
              </a:rPr>
              <a:t>热得</a:t>
            </a:r>
            <a:r>
              <a:rPr lang="zh-CN" altLang="en-US" sz="4000" dirty="0">
                <a:latin typeface="华文中宋" pitchFamily="2" charset="-122"/>
                <a:ea typeface="华文中宋" pitchFamily="2" charset="-122"/>
              </a:rPr>
              <a:t>出奇，骄阳似火，为鼓舞士气</a:t>
            </a:r>
            <a:r>
              <a:rPr lang="zh-CN" altLang="en-US" sz="4000" dirty="0" smtClean="0">
                <a:latin typeface="华文中宋" pitchFamily="2" charset="-122"/>
                <a:ea typeface="华文中宋" pitchFamily="2" charset="-122"/>
              </a:rPr>
              <a:t>曹操</a:t>
            </a:r>
            <a:r>
              <a:rPr lang="zh-CN" altLang="en-US" sz="4000" dirty="0">
                <a:latin typeface="华文中宋" pitchFamily="2" charset="-122"/>
                <a:ea typeface="华文中宋" pitchFamily="2" charset="-122"/>
              </a:rPr>
              <a:t>说：“前有大梅林，饶子，甘</a:t>
            </a:r>
            <a:r>
              <a:rPr lang="zh-CN" altLang="en-US" sz="4000" dirty="0" smtClean="0">
                <a:latin typeface="华文中宋" pitchFamily="2" charset="-122"/>
                <a:ea typeface="华文中宋" pitchFamily="2" charset="-122"/>
              </a:rPr>
              <a:t>酸可</a:t>
            </a:r>
            <a:r>
              <a:rPr lang="zh-CN" altLang="en-US" sz="4000" dirty="0">
                <a:latin typeface="华文中宋" pitchFamily="2" charset="-122"/>
                <a:ea typeface="华文中宋" pitchFamily="2" charset="-122"/>
              </a:rPr>
              <a:t>以解渴。”从典故可看出，并</a:t>
            </a:r>
            <a:r>
              <a:rPr lang="zh-CN" altLang="en-US" sz="4000" dirty="0" smtClean="0">
                <a:latin typeface="华文中宋" pitchFamily="2" charset="-122"/>
                <a:ea typeface="华文中宋" pitchFamily="2" charset="-122"/>
              </a:rPr>
              <a:t>不存</a:t>
            </a:r>
            <a:r>
              <a:rPr lang="zh-CN" altLang="en-US" sz="4000" dirty="0">
                <a:latin typeface="华文中宋" pitchFamily="2" charset="-122"/>
                <a:ea typeface="华文中宋" pitchFamily="2" charset="-122"/>
              </a:rPr>
              <a:t>在梅林，曹操只是用语词刺</a:t>
            </a:r>
            <a:r>
              <a:rPr lang="zh-CN" altLang="en-US" sz="4000" dirty="0" smtClean="0">
                <a:latin typeface="华文中宋" pitchFamily="2" charset="-122"/>
                <a:ea typeface="华文中宋" pitchFamily="2" charset="-122"/>
              </a:rPr>
              <a:t>激了</a:t>
            </a:r>
            <a:r>
              <a:rPr lang="zh-CN" altLang="en-US" sz="4000" dirty="0">
                <a:latin typeface="华文中宋" pitchFamily="2" charset="-122"/>
                <a:ea typeface="华文中宋" pitchFamily="2" charset="-122"/>
              </a:rPr>
              <a:t>士兵，所以是第二信号系统。</a:t>
            </a:r>
          </a:p>
        </p:txBody>
      </p:sp>
      <p:sp>
        <p:nvSpPr>
          <p:cNvPr id="3" name="矩形 2"/>
          <p:cNvSpPr/>
          <p:nvPr/>
        </p:nvSpPr>
        <p:spPr>
          <a:xfrm>
            <a:off x="885776" y="6821016"/>
            <a:ext cx="11593288" cy="2585323"/>
          </a:xfrm>
          <a:prstGeom prst="rect">
            <a:avLst/>
          </a:prstGeom>
        </p:spPr>
        <p:txBody>
          <a:bodyPr wrap="square">
            <a:spAutoFit/>
          </a:bodyPr>
          <a:lstStyle/>
          <a:p>
            <a:pPr>
              <a:lnSpc>
                <a:spcPct val="150000"/>
              </a:lnSpc>
            </a:pPr>
            <a:r>
              <a:rPr lang="zh-CN" altLang="en-US" dirty="0"/>
              <a:t>司</a:t>
            </a:r>
            <a:r>
              <a:rPr lang="zh-CN" altLang="en-US" dirty="0" smtClean="0"/>
              <a:t>机见</a:t>
            </a:r>
            <a:r>
              <a:rPr lang="zh-CN" altLang="en-US" dirty="0"/>
              <a:t>到红灯就会停车，见到“减</a:t>
            </a:r>
            <a:r>
              <a:rPr lang="zh-CN" altLang="en-US" dirty="0" smtClean="0"/>
              <a:t>速慢</a:t>
            </a:r>
            <a:r>
              <a:rPr lang="zh-CN" altLang="en-US" dirty="0"/>
              <a:t>行”的标志，就会慢行。这</a:t>
            </a:r>
            <a:r>
              <a:rPr lang="zh-CN" altLang="en-US" dirty="0" smtClean="0"/>
              <a:t>属于</a:t>
            </a:r>
            <a:r>
              <a:rPr lang="en-US" altLang="zh-CN" dirty="0"/>
              <a:t>(    </a:t>
            </a:r>
            <a:r>
              <a:rPr lang="en-US" altLang="zh-CN" dirty="0" smtClean="0"/>
              <a:t>)</a:t>
            </a:r>
          </a:p>
          <a:p>
            <a:pPr>
              <a:lnSpc>
                <a:spcPct val="150000"/>
              </a:lnSpc>
            </a:pPr>
            <a:r>
              <a:rPr lang="zh-CN" altLang="en-US" dirty="0" smtClean="0"/>
              <a:t>第</a:t>
            </a:r>
            <a:r>
              <a:rPr lang="zh-CN" altLang="en-US" dirty="0"/>
              <a:t>一信号系</a:t>
            </a:r>
            <a:r>
              <a:rPr lang="zh-CN" altLang="en-US" dirty="0" smtClean="0"/>
              <a:t>统</a:t>
            </a:r>
            <a:r>
              <a:rPr lang="en-US" altLang="zh-CN" dirty="0" smtClean="0"/>
              <a:t>VS</a:t>
            </a:r>
            <a:r>
              <a:rPr lang="zh-CN" altLang="en-US" dirty="0" smtClean="0"/>
              <a:t>第</a:t>
            </a:r>
            <a:r>
              <a:rPr lang="zh-CN" altLang="en-US" dirty="0"/>
              <a:t>二信号系统</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44352"/>
            <a:ext cx="12673408" cy="646331"/>
          </a:xfrm>
          <a:prstGeom prst="rect">
            <a:avLst/>
          </a:prstGeom>
        </p:spPr>
        <p:txBody>
          <a:bodyPr wrap="square">
            <a:spAutoFit/>
          </a:bodyPr>
          <a:lstStyle/>
          <a:p>
            <a:pPr indent="304800" algn="just">
              <a:spcAft>
                <a:spcPts val="0"/>
              </a:spcAft>
            </a:pPr>
            <a:r>
              <a:rPr lang="zh-CN" altLang="en-US" kern="100" dirty="0">
                <a:latin typeface="黑体" panose="02010609060101010101" pitchFamily="49" charset="-122"/>
                <a:ea typeface="黑体" panose="02010609060101010101" pitchFamily="49" charset="-122"/>
                <a:cs typeface="Times New Roman" panose="02020603050405020304" pitchFamily="18" charset="0"/>
              </a:rPr>
              <a:t>（二）桑代克的</a:t>
            </a:r>
            <a:r>
              <a:rPr lang="zh-CN" altLang="en-US" kern="100" dirty="0">
                <a:solidFill>
                  <a:srgbClr val="FF0000"/>
                </a:solidFill>
                <a:latin typeface="黑体" panose="02010609060101010101" pitchFamily="49" charset="-122"/>
                <a:ea typeface="黑体" panose="02010609060101010101" pitchFamily="49" charset="-122"/>
                <a:cs typeface="Times New Roman" panose="02020603050405020304" pitchFamily="18" charset="0"/>
              </a:rPr>
              <a:t>联结</a:t>
            </a:r>
            <a:r>
              <a:rPr lang="en-US" altLang="zh-CN" kern="100" dirty="0">
                <a:solidFill>
                  <a:srgbClr val="FF0000"/>
                </a:solidFill>
                <a:latin typeface="黑体" panose="02010609060101010101" pitchFamily="49" charset="-122"/>
                <a:ea typeface="黑体" panose="02010609060101010101" pitchFamily="49" charset="-122"/>
                <a:cs typeface="Times New Roman" panose="02020603050405020304" pitchFamily="18" charset="0"/>
              </a:rPr>
              <a:t>—</a:t>
            </a:r>
            <a:r>
              <a:rPr lang="zh-CN" altLang="en-US" kern="100" dirty="0">
                <a:solidFill>
                  <a:srgbClr val="FF0000"/>
                </a:solidFill>
                <a:latin typeface="黑体" panose="02010609060101010101" pitchFamily="49" charset="-122"/>
                <a:ea typeface="黑体" panose="02010609060101010101" pitchFamily="49" charset="-122"/>
                <a:cs typeface="Times New Roman" panose="02020603050405020304" pitchFamily="18" charset="0"/>
              </a:rPr>
              <a:t>试误学习理</a:t>
            </a:r>
            <a:r>
              <a:rPr lang="zh-CN" altLang="en-US" kern="100" dirty="0" smtClean="0">
                <a:solidFill>
                  <a:srgbClr val="FF0000"/>
                </a:solidFill>
                <a:latin typeface="黑体" panose="02010609060101010101" pitchFamily="49" charset="-122"/>
                <a:ea typeface="黑体" panose="02010609060101010101" pitchFamily="49" charset="-122"/>
                <a:cs typeface="Times New Roman" panose="02020603050405020304" pitchFamily="18" charset="0"/>
              </a:rPr>
              <a:t>论</a:t>
            </a:r>
            <a:endParaRPr lang="en-US" altLang="zh-CN" kern="100" dirty="0" smtClean="0">
              <a:solidFill>
                <a:srgbClr val="FF0000"/>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3" name="矩形 2"/>
          <p:cNvSpPr/>
          <p:nvPr/>
        </p:nvSpPr>
        <p:spPr>
          <a:xfrm>
            <a:off x="597744" y="1924472"/>
            <a:ext cx="11521280" cy="707886"/>
          </a:xfrm>
          <a:prstGeom prst="rect">
            <a:avLst/>
          </a:prstGeom>
        </p:spPr>
        <p:txBody>
          <a:bodyPr wrap="square">
            <a:spAutoFit/>
          </a:bodyPr>
          <a:lstStyle/>
          <a:p>
            <a:r>
              <a:rPr lang="en-US" altLang="zh-CN" sz="4000" b="1" dirty="0"/>
              <a:t>1. </a:t>
            </a:r>
            <a:r>
              <a:rPr lang="zh-CN" altLang="en-US" sz="4000" b="1" dirty="0"/>
              <a:t>桑代克的经典实</a:t>
            </a:r>
            <a:r>
              <a:rPr lang="zh-CN" altLang="en-US" sz="4000" b="1" dirty="0" smtClean="0"/>
              <a:t>验</a:t>
            </a:r>
            <a:r>
              <a:rPr lang="en-US" altLang="zh-CN" sz="4000" b="1" dirty="0"/>
              <a:t>——</a:t>
            </a:r>
            <a:r>
              <a:rPr lang="zh-CN" altLang="en-US" sz="4000" b="1" dirty="0" smtClean="0">
                <a:solidFill>
                  <a:srgbClr val="FF0000"/>
                </a:solidFill>
              </a:rPr>
              <a:t>猫</a:t>
            </a:r>
            <a:r>
              <a:rPr lang="zh-CN" altLang="en-US" sz="4000" b="1" dirty="0">
                <a:solidFill>
                  <a:srgbClr val="FF0000"/>
                </a:solidFill>
              </a:rPr>
              <a:t>开箱取食的实验</a:t>
            </a:r>
            <a:r>
              <a:rPr lang="zh-CN" altLang="en-US" sz="4000" b="1" dirty="0"/>
              <a:t>。</a:t>
            </a: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443" y="2743562"/>
            <a:ext cx="5391901" cy="3858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7726536" y="3694088"/>
            <a:ext cx="5112568" cy="3970318"/>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zh-CN" altLang="en-US" b="1" dirty="0">
                <a:solidFill>
                  <a:srgbClr val="FF0000"/>
                </a:solidFill>
              </a:rPr>
              <a:t>学习的实</a:t>
            </a:r>
            <a:r>
              <a:rPr lang="zh-CN" altLang="en-US" b="1" dirty="0" smtClean="0">
                <a:solidFill>
                  <a:srgbClr val="FF0000"/>
                </a:solidFill>
              </a:rPr>
              <a:t>质：</a:t>
            </a:r>
            <a:r>
              <a:rPr lang="zh-CN" altLang="en-US" dirty="0" smtClean="0"/>
              <a:t>建</a:t>
            </a:r>
            <a:r>
              <a:rPr lang="zh-CN" altLang="en-US" dirty="0"/>
              <a:t>立刺激</a:t>
            </a:r>
            <a:r>
              <a:rPr lang="en-US" altLang="zh-CN" dirty="0"/>
              <a:t>—</a:t>
            </a:r>
            <a:r>
              <a:rPr lang="zh-CN" altLang="en-US" dirty="0"/>
              <a:t>反应联结，即在一定的刺激情境与某种正</a:t>
            </a:r>
            <a:r>
              <a:rPr lang="zh-CN" altLang="en-US" dirty="0" smtClean="0"/>
              <a:t>确反</a:t>
            </a:r>
            <a:r>
              <a:rPr lang="zh-CN" altLang="en-US" dirty="0"/>
              <a:t>应之间形成联结，其中</a:t>
            </a:r>
            <a:r>
              <a:rPr lang="zh-CN" altLang="en-US" dirty="0">
                <a:solidFill>
                  <a:srgbClr val="FF0000"/>
                </a:solidFill>
              </a:rPr>
              <a:t>不需要观念或思维的参</a:t>
            </a:r>
            <a:r>
              <a:rPr lang="zh-CN" altLang="en-US" dirty="0" smtClean="0">
                <a:solidFill>
                  <a:srgbClr val="FF0000"/>
                </a:solidFill>
              </a:rPr>
              <a:t>与，</a:t>
            </a:r>
            <a:r>
              <a:rPr lang="zh-CN" altLang="en-US" dirty="0" smtClean="0"/>
              <a:t>通</a:t>
            </a:r>
            <a:r>
              <a:rPr lang="zh-CN" altLang="en-US" dirty="0"/>
              <a:t>过</a:t>
            </a:r>
            <a:r>
              <a:rPr lang="zh-CN" altLang="en-US" dirty="0">
                <a:solidFill>
                  <a:srgbClr val="FF0000"/>
                </a:solidFill>
              </a:rPr>
              <a:t>尝试错误</a:t>
            </a:r>
            <a:r>
              <a:rPr lang="zh-CN" altLang="en-US" dirty="0"/>
              <a:t>而形</a:t>
            </a:r>
            <a:r>
              <a:rPr lang="zh-CN" altLang="en-US" dirty="0" smtClean="0"/>
              <a:t>成。</a:t>
            </a:r>
            <a:endParaRPr lang="zh-CN" altLang="en-US" dirty="0"/>
          </a:p>
        </p:txBody>
      </p:sp>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4254" y="6460977"/>
            <a:ext cx="3401831" cy="3093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844352"/>
            <a:ext cx="12673408" cy="646331"/>
          </a:xfrm>
          <a:prstGeom prst="rect">
            <a:avLst/>
          </a:prstGeom>
        </p:spPr>
        <p:txBody>
          <a:bodyPr wrap="square">
            <a:spAutoFit/>
          </a:bodyPr>
          <a:lstStyle/>
          <a:p>
            <a:pPr indent="304800" algn="just">
              <a:spcAft>
                <a:spcPts val="0"/>
              </a:spcAft>
            </a:pPr>
            <a:r>
              <a:rPr lang="zh-CN" altLang="en-US" kern="100" dirty="0">
                <a:latin typeface="黑体" panose="02010609060101010101" pitchFamily="49" charset="-122"/>
                <a:ea typeface="黑体" panose="02010609060101010101" pitchFamily="49" charset="-122"/>
                <a:cs typeface="Times New Roman" panose="02020603050405020304" pitchFamily="18" charset="0"/>
              </a:rPr>
              <a:t>（二）桑代克的</a:t>
            </a:r>
            <a:r>
              <a:rPr lang="zh-CN" altLang="en-US" kern="100" dirty="0">
                <a:solidFill>
                  <a:srgbClr val="FF0000"/>
                </a:solidFill>
                <a:latin typeface="黑体" panose="02010609060101010101" pitchFamily="49" charset="-122"/>
                <a:ea typeface="黑体" panose="02010609060101010101" pitchFamily="49" charset="-122"/>
                <a:cs typeface="Times New Roman" panose="02020603050405020304" pitchFamily="18" charset="0"/>
              </a:rPr>
              <a:t>联结</a:t>
            </a:r>
            <a:r>
              <a:rPr lang="en-US" altLang="zh-CN" kern="100" dirty="0">
                <a:solidFill>
                  <a:srgbClr val="FF0000"/>
                </a:solidFill>
                <a:latin typeface="黑体" panose="02010609060101010101" pitchFamily="49" charset="-122"/>
                <a:ea typeface="黑体" panose="02010609060101010101" pitchFamily="49" charset="-122"/>
                <a:cs typeface="Times New Roman" panose="02020603050405020304" pitchFamily="18" charset="0"/>
              </a:rPr>
              <a:t>—</a:t>
            </a:r>
            <a:r>
              <a:rPr lang="zh-CN" altLang="en-US" kern="100" dirty="0">
                <a:solidFill>
                  <a:srgbClr val="FF0000"/>
                </a:solidFill>
                <a:latin typeface="黑体" panose="02010609060101010101" pitchFamily="49" charset="-122"/>
                <a:ea typeface="黑体" panose="02010609060101010101" pitchFamily="49" charset="-122"/>
                <a:cs typeface="Times New Roman" panose="02020603050405020304" pitchFamily="18" charset="0"/>
              </a:rPr>
              <a:t>试误学习理</a:t>
            </a:r>
            <a:r>
              <a:rPr lang="zh-CN" altLang="en-US" kern="100" dirty="0" smtClean="0">
                <a:solidFill>
                  <a:srgbClr val="FF0000"/>
                </a:solidFill>
                <a:latin typeface="黑体" panose="02010609060101010101" pitchFamily="49" charset="-122"/>
                <a:ea typeface="黑体" panose="02010609060101010101" pitchFamily="49" charset="-122"/>
                <a:cs typeface="Times New Roman" panose="02020603050405020304" pitchFamily="18" charset="0"/>
              </a:rPr>
              <a:t>论</a:t>
            </a:r>
            <a:endParaRPr lang="en-US" altLang="zh-CN" kern="100" dirty="0" smtClean="0">
              <a:solidFill>
                <a:srgbClr val="FF0000"/>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3" name="矩形 2"/>
          <p:cNvSpPr/>
          <p:nvPr/>
        </p:nvSpPr>
        <p:spPr>
          <a:xfrm>
            <a:off x="597744" y="1924472"/>
            <a:ext cx="11521280" cy="707886"/>
          </a:xfrm>
          <a:prstGeom prst="rect">
            <a:avLst/>
          </a:prstGeom>
        </p:spPr>
        <p:txBody>
          <a:bodyPr wrap="square">
            <a:spAutoFit/>
          </a:bodyPr>
          <a:lstStyle/>
          <a:p>
            <a:r>
              <a:rPr lang="en-US" altLang="zh-CN" sz="4000" b="1" dirty="0"/>
              <a:t>2. </a:t>
            </a:r>
            <a:r>
              <a:rPr lang="zh-CN" altLang="en-US" sz="4000" b="1" dirty="0"/>
              <a:t>联结</a:t>
            </a:r>
            <a:r>
              <a:rPr lang="en-US" altLang="zh-CN" sz="4000" b="1" dirty="0"/>
              <a:t>—</a:t>
            </a:r>
            <a:r>
              <a:rPr lang="zh-CN" altLang="en-US" sz="4000" b="1" dirty="0"/>
              <a:t>试误说的学习规律</a:t>
            </a:r>
          </a:p>
        </p:txBody>
      </p:sp>
      <p:sp>
        <p:nvSpPr>
          <p:cNvPr id="5" name="矩形 4"/>
          <p:cNvSpPr/>
          <p:nvPr/>
        </p:nvSpPr>
        <p:spPr>
          <a:xfrm>
            <a:off x="720080" y="2860576"/>
            <a:ext cx="11953328" cy="6471965"/>
          </a:xfrm>
          <a:prstGeom prst="rect">
            <a:avLst/>
          </a:prstGeom>
        </p:spPr>
        <p:txBody>
          <a:bodyPr wrap="square">
            <a:spAutoFit/>
          </a:bodyPr>
          <a:lstStyle/>
          <a:p>
            <a:pPr indent="457200">
              <a:lnSpc>
                <a:spcPct val="150000"/>
              </a:lnSpc>
            </a:pPr>
            <a:r>
              <a:rPr lang="zh-CN" altLang="en-US" sz="2800" dirty="0">
                <a:solidFill>
                  <a:srgbClr val="FF0000"/>
                </a:solidFill>
              </a:rPr>
              <a:t>（</a:t>
            </a:r>
            <a:r>
              <a:rPr lang="en-US" altLang="zh-CN" sz="2800" dirty="0">
                <a:solidFill>
                  <a:srgbClr val="FF0000"/>
                </a:solidFill>
              </a:rPr>
              <a:t>1</a:t>
            </a:r>
            <a:r>
              <a:rPr lang="zh-CN" altLang="en-US" sz="2800" dirty="0">
                <a:solidFill>
                  <a:srgbClr val="FF0000"/>
                </a:solidFill>
              </a:rPr>
              <a:t>）准备律</a:t>
            </a:r>
          </a:p>
          <a:p>
            <a:pPr indent="457200">
              <a:lnSpc>
                <a:spcPct val="150000"/>
              </a:lnSpc>
            </a:pPr>
            <a:r>
              <a:rPr lang="zh-CN" altLang="en-US" sz="2800" dirty="0"/>
              <a:t>联结的加强或削弱取决于学习者的</a:t>
            </a:r>
            <a:r>
              <a:rPr lang="zh-CN" altLang="en-US" sz="2800" b="1" dirty="0">
                <a:solidFill>
                  <a:srgbClr val="FF0000"/>
                </a:solidFill>
              </a:rPr>
              <a:t>心理准备和心理调节状态</a:t>
            </a:r>
            <a:r>
              <a:rPr lang="zh-CN" altLang="en-US" sz="2800" dirty="0"/>
              <a:t>。比如，学习者有学习准备而又被给予</a:t>
            </a:r>
            <a:r>
              <a:rPr lang="zh-CN" altLang="en-US" sz="2800" dirty="0" smtClean="0"/>
              <a:t>学习</a:t>
            </a:r>
            <a:r>
              <a:rPr lang="zh-CN" altLang="en-US" sz="2800" dirty="0"/>
              <a:t>活动，他就会有满意感；假如不让他做出这种行为，他就会产生烦恼。另外，学习者没有准备而强制做</a:t>
            </a:r>
            <a:r>
              <a:rPr lang="zh-CN" altLang="en-US" sz="2800" dirty="0" smtClean="0"/>
              <a:t>出某</a:t>
            </a:r>
            <a:r>
              <a:rPr lang="zh-CN" altLang="en-US" sz="2800" dirty="0"/>
              <a:t>种活动时也会有烦恼感。</a:t>
            </a:r>
          </a:p>
          <a:p>
            <a:pPr indent="457200">
              <a:lnSpc>
                <a:spcPct val="150000"/>
              </a:lnSpc>
            </a:pPr>
            <a:r>
              <a:rPr lang="zh-CN" altLang="en-US" sz="2800" dirty="0">
                <a:solidFill>
                  <a:srgbClr val="FF0000"/>
                </a:solidFill>
              </a:rPr>
              <a:t>（</a:t>
            </a:r>
            <a:r>
              <a:rPr lang="en-US" altLang="zh-CN" sz="2800" dirty="0">
                <a:solidFill>
                  <a:srgbClr val="FF0000"/>
                </a:solidFill>
              </a:rPr>
              <a:t>2</a:t>
            </a:r>
            <a:r>
              <a:rPr lang="zh-CN" altLang="en-US" sz="2800" dirty="0">
                <a:solidFill>
                  <a:srgbClr val="FF0000"/>
                </a:solidFill>
              </a:rPr>
              <a:t>）练习律</a:t>
            </a:r>
          </a:p>
          <a:p>
            <a:pPr indent="457200">
              <a:lnSpc>
                <a:spcPct val="150000"/>
              </a:lnSpc>
            </a:pPr>
            <a:r>
              <a:rPr lang="zh-CN" altLang="en-US" sz="2800" dirty="0"/>
              <a:t>对于已经形成的某情境与某反应的联结，</a:t>
            </a:r>
            <a:r>
              <a:rPr lang="zh-CN" altLang="en-US" sz="2800" b="1" dirty="0">
                <a:solidFill>
                  <a:srgbClr val="FF0000"/>
                </a:solidFill>
              </a:rPr>
              <a:t>正确地重复</a:t>
            </a:r>
            <a:r>
              <a:rPr lang="zh-CN" altLang="en-US" sz="2800" dirty="0"/>
              <a:t>这一反应会增强这一联结</a:t>
            </a:r>
            <a:r>
              <a:rPr lang="zh-CN" altLang="en-US" sz="2800" dirty="0" smtClean="0"/>
              <a:t>。</a:t>
            </a:r>
            <a:endParaRPr lang="en-US" altLang="zh-CN" sz="2800" dirty="0" smtClean="0"/>
          </a:p>
          <a:p>
            <a:pPr indent="457200">
              <a:lnSpc>
                <a:spcPct val="150000"/>
              </a:lnSpc>
            </a:pPr>
            <a:r>
              <a:rPr lang="zh-CN" altLang="en-US" sz="2800" dirty="0" smtClean="0">
                <a:solidFill>
                  <a:srgbClr val="FF0000"/>
                </a:solidFill>
              </a:rPr>
              <a:t>（</a:t>
            </a:r>
            <a:r>
              <a:rPr lang="en-US" altLang="zh-CN" sz="2800" dirty="0">
                <a:solidFill>
                  <a:srgbClr val="FF0000"/>
                </a:solidFill>
              </a:rPr>
              <a:t>3</a:t>
            </a:r>
            <a:r>
              <a:rPr lang="zh-CN" altLang="en-US" sz="2800" dirty="0">
                <a:solidFill>
                  <a:srgbClr val="FF0000"/>
                </a:solidFill>
              </a:rPr>
              <a:t>）效果律</a:t>
            </a:r>
          </a:p>
          <a:p>
            <a:pPr indent="457200">
              <a:lnSpc>
                <a:spcPct val="150000"/>
              </a:lnSpc>
            </a:pPr>
            <a:r>
              <a:rPr lang="zh-CN" altLang="en-US" sz="2800" dirty="0"/>
              <a:t>一个</a:t>
            </a:r>
            <a:r>
              <a:rPr lang="zh-CN" altLang="en-US" sz="2800" b="1" dirty="0">
                <a:solidFill>
                  <a:srgbClr val="FF0000"/>
                </a:solidFill>
              </a:rPr>
              <a:t>联结的后果</a:t>
            </a:r>
            <a:r>
              <a:rPr lang="zh-CN" altLang="en-US" sz="2800" dirty="0"/>
              <a:t>会对这个联结有加强或削弱作用。</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772344"/>
            <a:ext cx="12768376" cy="707886"/>
          </a:xfrm>
          <a:prstGeom prst="rect">
            <a:avLst/>
          </a:prstGeom>
        </p:spPr>
        <p:txBody>
          <a:bodyPr wrap="square">
            <a:spAutoFit/>
          </a:bodyPr>
          <a:lstStyle/>
          <a:p>
            <a:r>
              <a:rPr lang="zh-CN" altLang="en-US" sz="4000" b="1" dirty="0">
                <a:solidFill>
                  <a:srgbClr val="000000">
                    <a:lumMod val="95000"/>
                    <a:lumOff val="5000"/>
                  </a:srgbClr>
                </a:solidFill>
                <a:latin typeface="华文新魏" panose="02010800040101010101" pitchFamily="2" charset="-122"/>
                <a:ea typeface="华文新魏" panose="02010800040101010101" pitchFamily="2" charset="-122"/>
                <a:cs typeface="Heiti SC Medium" charset="-122"/>
                <a:sym typeface="Source Han Sans CN Bold Bold" charset="-122"/>
              </a:rPr>
              <a:t>（三）斯金纳的</a:t>
            </a:r>
            <a:r>
              <a:rPr lang="zh-CN" altLang="en-US" sz="4000" b="1" dirty="0">
                <a:solidFill>
                  <a:srgbClr val="FF0000"/>
                </a:solidFill>
                <a:latin typeface="华文新魏" panose="02010800040101010101" pitchFamily="2" charset="-122"/>
                <a:ea typeface="华文新魏" panose="02010800040101010101" pitchFamily="2" charset="-122"/>
                <a:cs typeface="Heiti SC Medium" charset="-122"/>
                <a:sym typeface="Source Han Sans CN Bold Bold" charset="-122"/>
              </a:rPr>
              <a:t>操作性条件作用理论</a:t>
            </a:r>
            <a:endParaRPr lang="zh-CN" altLang="en-US" sz="4000" dirty="0">
              <a:solidFill>
                <a:srgbClr val="FF0000"/>
              </a:solidFill>
            </a:endParaRP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704" y="1493043"/>
            <a:ext cx="4608512" cy="7999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5350272" y="1996480"/>
            <a:ext cx="7128792" cy="6740307"/>
          </a:xfrm>
          <a:prstGeom prst="rect">
            <a:avLst/>
          </a:prstGeom>
        </p:spPr>
        <p:txBody>
          <a:bodyPr wrap="square">
            <a:spAutoFit/>
          </a:bodyPr>
          <a:lstStyle/>
          <a:p>
            <a:pPr>
              <a:lnSpc>
                <a:spcPct val="150000"/>
              </a:lnSpc>
            </a:pPr>
            <a:r>
              <a:rPr lang="en-US" altLang="zh-CN" dirty="0" smtClean="0"/>
              <a:t>1.</a:t>
            </a:r>
            <a:r>
              <a:rPr lang="zh-CN" altLang="en-US" dirty="0"/>
              <a:t>人和动物的行为有两类</a:t>
            </a:r>
            <a:r>
              <a:rPr lang="zh-CN" altLang="en-US" dirty="0" smtClean="0"/>
              <a:t>：</a:t>
            </a:r>
            <a:r>
              <a:rPr lang="en-US" altLang="zh-CN" dirty="0" smtClean="0"/>
              <a:t/>
            </a:r>
            <a:br>
              <a:rPr lang="en-US" altLang="zh-CN" dirty="0" smtClean="0"/>
            </a:br>
            <a:r>
              <a:rPr lang="zh-CN" altLang="en-US" dirty="0" smtClean="0"/>
              <a:t>（</a:t>
            </a:r>
            <a:r>
              <a:rPr lang="en-US" altLang="zh-CN" b="1" dirty="0" smtClean="0"/>
              <a:t>1</a:t>
            </a:r>
            <a:r>
              <a:rPr lang="zh-CN" altLang="en-US" b="1" dirty="0" smtClean="0"/>
              <a:t>）应</a:t>
            </a:r>
            <a:r>
              <a:rPr lang="zh-CN" altLang="en-US" b="1" dirty="0"/>
              <a:t>答性行</a:t>
            </a:r>
            <a:r>
              <a:rPr lang="zh-CN" altLang="en-US" b="1" dirty="0" smtClean="0"/>
              <a:t>为</a:t>
            </a:r>
            <a:r>
              <a:rPr lang="zh-CN" altLang="en-US" dirty="0" smtClean="0"/>
              <a:t>：由</a:t>
            </a:r>
            <a:r>
              <a:rPr lang="zh-CN" altLang="en-US" dirty="0">
                <a:solidFill>
                  <a:srgbClr val="FF0000"/>
                </a:solidFill>
              </a:rPr>
              <a:t>特定刺激</a:t>
            </a:r>
            <a:r>
              <a:rPr lang="zh-CN" altLang="en-US" dirty="0"/>
              <a:t>所引</a:t>
            </a:r>
            <a:r>
              <a:rPr lang="zh-CN" altLang="en-US" dirty="0" smtClean="0"/>
              <a:t>起</a:t>
            </a:r>
            <a:r>
              <a:rPr lang="en-US" altLang="zh-CN" dirty="0" smtClean="0"/>
              <a:t/>
            </a:r>
            <a:br>
              <a:rPr lang="en-US" altLang="zh-CN" dirty="0" smtClean="0"/>
            </a:br>
            <a:r>
              <a:rPr lang="zh-CN" altLang="en-US" b="1" dirty="0" smtClean="0"/>
              <a:t>（</a:t>
            </a:r>
            <a:r>
              <a:rPr lang="en-US" altLang="zh-CN" b="1" dirty="0" smtClean="0"/>
              <a:t>2</a:t>
            </a:r>
            <a:r>
              <a:rPr lang="zh-CN" altLang="en-US" b="1" dirty="0" smtClean="0"/>
              <a:t>）操</a:t>
            </a:r>
            <a:r>
              <a:rPr lang="zh-CN" altLang="en-US" b="1" dirty="0"/>
              <a:t>作性行为</a:t>
            </a:r>
            <a:r>
              <a:rPr lang="zh-CN" altLang="en-US" dirty="0"/>
              <a:t>：</a:t>
            </a:r>
            <a:r>
              <a:rPr lang="zh-CN" altLang="en-US" dirty="0">
                <a:solidFill>
                  <a:srgbClr val="FF0000"/>
                </a:solidFill>
              </a:rPr>
              <a:t>有机</a:t>
            </a:r>
            <a:r>
              <a:rPr lang="zh-CN" altLang="en-US" dirty="0" smtClean="0">
                <a:solidFill>
                  <a:srgbClr val="FF0000"/>
                </a:solidFill>
              </a:rPr>
              <a:t>体自</a:t>
            </a:r>
            <a:r>
              <a:rPr lang="zh-CN" altLang="en-US" dirty="0">
                <a:solidFill>
                  <a:srgbClr val="FF0000"/>
                </a:solidFill>
              </a:rPr>
              <a:t>发</a:t>
            </a:r>
            <a:r>
              <a:rPr lang="zh-CN" altLang="en-US" dirty="0"/>
              <a:t>做出的随意反应</a:t>
            </a:r>
            <a:endParaRPr lang="en-US" altLang="zh-CN" dirty="0" smtClean="0"/>
          </a:p>
          <a:p>
            <a:pPr>
              <a:lnSpc>
                <a:spcPct val="150000"/>
              </a:lnSpc>
            </a:pPr>
            <a:r>
              <a:rPr lang="en-US" altLang="zh-CN" dirty="0"/>
              <a:t>2</a:t>
            </a:r>
            <a:r>
              <a:rPr lang="en-US" altLang="zh-CN" dirty="0" smtClean="0"/>
              <a:t>.</a:t>
            </a:r>
            <a:r>
              <a:rPr lang="zh-CN" altLang="en-US" dirty="0" smtClean="0"/>
              <a:t>经</a:t>
            </a:r>
            <a:r>
              <a:rPr lang="zh-CN" altLang="en-US" dirty="0"/>
              <a:t>典实</a:t>
            </a:r>
            <a:r>
              <a:rPr lang="zh-CN" altLang="en-US" dirty="0" smtClean="0"/>
              <a:t>验：</a:t>
            </a:r>
            <a:r>
              <a:rPr lang="zh-CN" altLang="en-US" b="1" dirty="0" smtClean="0"/>
              <a:t>斯</a:t>
            </a:r>
            <a:r>
              <a:rPr lang="zh-CN" altLang="en-US" b="1" dirty="0"/>
              <a:t>金纳</a:t>
            </a:r>
            <a:r>
              <a:rPr lang="zh-CN" altLang="en-US" b="1" dirty="0" smtClean="0"/>
              <a:t>箱</a:t>
            </a:r>
            <a:endParaRPr lang="en-US" altLang="zh-CN" b="1" dirty="0" smtClean="0"/>
          </a:p>
          <a:p>
            <a:pPr>
              <a:lnSpc>
                <a:spcPct val="150000"/>
              </a:lnSpc>
            </a:pPr>
            <a:r>
              <a:rPr lang="en-US" altLang="zh-CN" dirty="0" smtClean="0"/>
              <a:t>3.</a:t>
            </a:r>
            <a:r>
              <a:rPr lang="zh-CN" altLang="en-US" dirty="0"/>
              <a:t>学习实</a:t>
            </a:r>
            <a:r>
              <a:rPr lang="zh-CN" altLang="en-US" dirty="0" smtClean="0"/>
              <a:t>质：一</a:t>
            </a:r>
            <a:r>
              <a:rPr lang="zh-CN" altLang="en-US" dirty="0"/>
              <a:t>种</a:t>
            </a:r>
            <a:r>
              <a:rPr lang="zh-CN" altLang="en-US" dirty="0">
                <a:solidFill>
                  <a:srgbClr val="FF0000"/>
                </a:solidFill>
              </a:rPr>
              <a:t>反应概率上的变化</a:t>
            </a:r>
            <a:r>
              <a:rPr lang="zh-CN" altLang="en-US" dirty="0"/>
              <a:t>，而</a:t>
            </a:r>
            <a:r>
              <a:rPr lang="zh-CN" altLang="en-US" dirty="0">
                <a:solidFill>
                  <a:srgbClr val="FF0000"/>
                </a:solidFill>
              </a:rPr>
              <a:t>强化</a:t>
            </a:r>
            <a:r>
              <a:rPr lang="zh-CN" altLang="en-US" dirty="0"/>
              <a:t>是增强反应概率的手段</a:t>
            </a:r>
            <a:endParaRPr lang="en-US" altLang="zh-CN" dirty="0" smtClean="0"/>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b="21417"/>
          <a:stretch>
            <a:fillRect/>
          </a:stretch>
        </p:blipFill>
        <p:spPr>
          <a:xfrm>
            <a:off x="1216" y="1060376"/>
            <a:ext cx="13003584" cy="3621983"/>
          </a:xfrm>
          <a:prstGeom prst="rect">
            <a:avLst/>
          </a:prstGeom>
        </p:spPr>
      </p:pic>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776" y="5092824"/>
            <a:ext cx="11599179" cy="3796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453728" y="916360"/>
            <a:ext cx="12313368" cy="7441461"/>
          </a:xfrm>
          <a:prstGeom prst="rect">
            <a:avLst/>
          </a:prstGeom>
        </p:spPr>
        <p:txBody>
          <a:bodyPr wrap="square">
            <a:spAutoFit/>
          </a:bodyPr>
          <a:lstStyle/>
          <a:p>
            <a:pPr indent="457200">
              <a:lnSpc>
                <a:spcPct val="150000"/>
              </a:lnSpc>
            </a:pPr>
            <a:r>
              <a:rPr lang="zh-CN" altLang="en-US" b="1" dirty="0">
                <a:solidFill>
                  <a:srgbClr val="FF0000"/>
                </a:solidFill>
                <a:latin typeface="宋体" panose="02010600030101010101" pitchFamily="2" charset="-122"/>
                <a:ea typeface="宋体" panose="02010600030101010101" pitchFamily="2" charset="-122"/>
              </a:rPr>
              <a:t>普雷马克原</a:t>
            </a:r>
            <a:r>
              <a:rPr lang="zh-CN" altLang="en-US" b="1" dirty="0" smtClean="0">
                <a:solidFill>
                  <a:srgbClr val="FF0000"/>
                </a:solidFill>
                <a:latin typeface="宋体" panose="02010600030101010101" pitchFamily="2" charset="-122"/>
                <a:ea typeface="宋体" panose="02010600030101010101" pitchFamily="2" charset="-122"/>
              </a:rPr>
              <a:t>理（</a:t>
            </a:r>
            <a:r>
              <a:rPr lang="zh-CN" altLang="en-US" b="1" dirty="0">
                <a:solidFill>
                  <a:srgbClr val="FF0000"/>
                </a:solidFill>
                <a:latin typeface="宋体" panose="02010600030101010101" pitchFamily="2" charset="-122"/>
                <a:ea typeface="宋体" panose="02010600030101010101" pitchFamily="2" charset="-122"/>
              </a:rPr>
              <a:t>祖母法则</a:t>
            </a:r>
            <a:r>
              <a:rPr lang="zh-CN" altLang="en-US" b="1" dirty="0" smtClean="0">
                <a:solidFill>
                  <a:srgbClr val="FF0000"/>
                </a:solidFill>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a:t>
            </a:r>
            <a:r>
              <a:rPr lang="zh-CN" altLang="en-US" dirty="0" smtClean="0">
                <a:latin typeface="宋体" panose="02010600030101010101" pitchFamily="2" charset="-122"/>
                <a:ea typeface="宋体" panose="02010600030101010101" pitchFamily="2" charset="-122"/>
              </a:rPr>
              <a:t>用</a:t>
            </a:r>
            <a:r>
              <a:rPr lang="zh-CN" altLang="en-US" dirty="0">
                <a:latin typeface="宋体" panose="02010600030101010101" pitchFamily="2" charset="-122"/>
                <a:ea typeface="宋体" panose="02010600030101010101" pitchFamily="2" charset="-122"/>
              </a:rPr>
              <a:t>高频的活动作为低频活动</a:t>
            </a:r>
            <a:r>
              <a:rPr lang="zh-CN" altLang="en-US" dirty="0" smtClean="0">
                <a:latin typeface="宋体" panose="02010600030101010101" pitchFamily="2" charset="-122"/>
                <a:ea typeface="宋体" panose="02010600030101010101" pitchFamily="2" charset="-122"/>
              </a:rPr>
              <a:t>的强</a:t>
            </a:r>
            <a:r>
              <a:rPr lang="zh-CN" altLang="en-US" dirty="0">
                <a:latin typeface="宋体" panose="02010600030101010101" pitchFamily="2" charset="-122"/>
                <a:ea typeface="宋体" panose="02010600030101010101" pitchFamily="2" charset="-122"/>
              </a:rPr>
              <a:t>化物，或者说用学生喜爱的活动去强化学生参与不喜爱的活动</a:t>
            </a:r>
            <a:r>
              <a:rPr lang="zh-CN" altLang="en-US" dirty="0" smtClean="0">
                <a:latin typeface="宋体" panose="02010600030101010101" pitchFamily="2" charset="-122"/>
                <a:ea typeface="宋体" panose="02010600030101010101" pitchFamily="2" charset="-122"/>
              </a:rPr>
              <a:t>。如</a:t>
            </a:r>
            <a:r>
              <a:rPr lang="zh-CN" altLang="en-US" dirty="0">
                <a:latin typeface="宋体" panose="02010600030101010101" pitchFamily="2" charset="-122"/>
                <a:ea typeface="宋体" panose="02010600030101010101" pitchFamily="2" charset="-122"/>
              </a:rPr>
              <a:t>：学生必须写完作业才能看动画片</a:t>
            </a:r>
            <a:r>
              <a:rPr lang="zh-CN" altLang="en-US" dirty="0" smtClean="0">
                <a:latin typeface="宋体" panose="02010600030101010101" pitchFamily="2" charset="-122"/>
                <a:ea typeface="宋体" panose="02010600030101010101" pitchFamily="2" charset="-122"/>
              </a:rPr>
              <a:t>。</a:t>
            </a:r>
            <a:endParaRPr lang="en-US" altLang="zh-CN" dirty="0" smtClean="0">
              <a:latin typeface="宋体" panose="02010600030101010101" pitchFamily="2" charset="-122"/>
              <a:ea typeface="宋体" panose="02010600030101010101" pitchFamily="2" charset="-122"/>
            </a:endParaRPr>
          </a:p>
          <a:p>
            <a:pPr indent="457200">
              <a:lnSpc>
                <a:spcPct val="150000"/>
              </a:lnSpc>
            </a:pPr>
            <a:r>
              <a:rPr lang="zh-CN" altLang="en-US" b="1" dirty="0">
                <a:solidFill>
                  <a:srgbClr val="FF0000"/>
                </a:solidFill>
                <a:latin typeface="宋体" panose="02010600030101010101" pitchFamily="2" charset="-122"/>
                <a:ea typeface="宋体" panose="02010600030101010101" pitchFamily="2" charset="-122"/>
              </a:rPr>
              <a:t>一级强化</a:t>
            </a:r>
            <a:r>
              <a:rPr lang="zh-CN" altLang="en-US" dirty="0">
                <a:latin typeface="宋体" panose="02010600030101010101" pitchFamily="2" charset="-122"/>
                <a:ea typeface="宋体" panose="02010600030101010101" pitchFamily="2" charset="-122"/>
              </a:rPr>
              <a:t>：满足人和动物的基本生理需要，如食物、水、安全、温暖、性等。</a:t>
            </a:r>
          </a:p>
          <a:p>
            <a:pPr indent="457200">
              <a:lnSpc>
                <a:spcPct val="150000"/>
              </a:lnSpc>
            </a:pPr>
            <a:r>
              <a:rPr lang="zh-CN" altLang="en-US" b="1" dirty="0">
                <a:solidFill>
                  <a:srgbClr val="FF0000"/>
                </a:solidFill>
                <a:latin typeface="宋体" panose="02010600030101010101" pitchFamily="2" charset="-122"/>
                <a:ea typeface="宋体" panose="02010600030101010101" pitchFamily="2" charset="-122"/>
              </a:rPr>
              <a:t>二级强化</a:t>
            </a:r>
            <a:r>
              <a:rPr lang="zh-CN" altLang="en-US" dirty="0">
                <a:latin typeface="宋体" panose="02010600030101010101" pitchFamily="2" charset="-122"/>
                <a:ea typeface="宋体" panose="02010600030101010101" pitchFamily="2" charset="-122"/>
              </a:rPr>
              <a:t>：任何一个中性刺激如果与一级强化反复联合，它就能获得自身的强化性质</a:t>
            </a:r>
            <a:r>
              <a:rPr lang="zh-CN" altLang="en-US" dirty="0" smtClean="0">
                <a:latin typeface="宋体" panose="02010600030101010101" pitchFamily="2" charset="-122"/>
                <a:ea typeface="宋体" panose="02010600030101010101" pitchFamily="2" charset="-122"/>
              </a:rPr>
              <a:t>。可</a:t>
            </a:r>
            <a:r>
              <a:rPr lang="zh-CN" altLang="en-US" dirty="0">
                <a:latin typeface="宋体" panose="02010600030101010101" pitchFamily="2" charset="-122"/>
                <a:ea typeface="宋体" panose="02010600030101010101" pitchFamily="2" charset="-122"/>
              </a:rPr>
              <a:t>分为</a:t>
            </a:r>
            <a:r>
              <a:rPr lang="zh-CN" altLang="en-US" b="1" dirty="0">
                <a:solidFill>
                  <a:srgbClr val="FF0000"/>
                </a:solidFill>
                <a:latin typeface="宋体" panose="02010600030101010101" pitchFamily="2" charset="-122"/>
                <a:ea typeface="宋体" panose="02010600030101010101" pitchFamily="2" charset="-122"/>
              </a:rPr>
              <a:t>社会强化（社会地位、微笑）</a:t>
            </a:r>
            <a:r>
              <a:rPr lang="zh-CN" altLang="en-US" dirty="0">
                <a:latin typeface="宋体" panose="02010600030101010101" pitchFamily="2" charset="-122"/>
                <a:ea typeface="宋体" panose="02010600030101010101" pitchFamily="2" charset="-122"/>
              </a:rPr>
              <a:t>、</a:t>
            </a:r>
            <a:r>
              <a:rPr lang="zh-CN" altLang="en-US" b="1" dirty="0">
                <a:solidFill>
                  <a:srgbClr val="FF0000"/>
                </a:solidFill>
                <a:latin typeface="宋体" panose="02010600030101010101" pitchFamily="2" charset="-122"/>
                <a:ea typeface="宋体" panose="02010600030101010101" pitchFamily="2" charset="-122"/>
              </a:rPr>
              <a:t>信物强化（钱、分数</a:t>
            </a:r>
            <a:r>
              <a:rPr lang="zh-CN" altLang="en-US" b="1" dirty="0" smtClean="0">
                <a:solidFill>
                  <a:srgbClr val="FF0000"/>
                </a:solidFill>
                <a:latin typeface="宋体" panose="02010600030101010101" pitchFamily="2" charset="-122"/>
                <a:ea typeface="宋体" panose="02010600030101010101" pitchFamily="2" charset="-122"/>
              </a:rPr>
              <a:t>、奖</a:t>
            </a:r>
            <a:r>
              <a:rPr lang="zh-CN" altLang="en-US" b="1" dirty="0">
                <a:solidFill>
                  <a:srgbClr val="FF0000"/>
                </a:solidFill>
                <a:latin typeface="宋体" panose="02010600030101010101" pitchFamily="2" charset="-122"/>
                <a:ea typeface="宋体" panose="02010600030101010101" pitchFamily="2" charset="-122"/>
              </a:rPr>
              <a:t>品等）</a:t>
            </a:r>
            <a:r>
              <a:rPr lang="zh-CN" altLang="en-US" dirty="0">
                <a:latin typeface="宋体" panose="02010600030101010101" pitchFamily="2" charset="-122"/>
                <a:ea typeface="宋体" panose="02010600030101010101" pitchFamily="2" charset="-122"/>
              </a:rPr>
              <a:t>和</a:t>
            </a:r>
            <a:r>
              <a:rPr lang="zh-CN" altLang="en-US" b="1" dirty="0">
                <a:solidFill>
                  <a:srgbClr val="FF0000"/>
                </a:solidFill>
                <a:latin typeface="宋体" panose="02010600030101010101" pitchFamily="2" charset="-122"/>
                <a:ea typeface="宋体" panose="02010600030101010101" pitchFamily="2" charset="-122"/>
              </a:rPr>
              <a:t>活动强化（自由地玩、听音乐、旅游等）</a:t>
            </a:r>
            <a:r>
              <a:rPr lang="zh-CN" altLang="en-US" dirty="0">
                <a:latin typeface="宋体" panose="02010600030101010101" pitchFamily="2" charset="-122"/>
                <a:ea typeface="宋体" panose="02010600030101010101" pitchFamily="2" charset="-122"/>
              </a:rPr>
              <a:t>。</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309712" y="916360"/>
            <a:ext cx="2772234" cy="646331"/>
          </a:xfrm>
          <a:prstGeom prst="rect">
            <a:avLst/>
          </a:prstGeom>
        </p:spPr>
        <p:txBody>
          <a:bodyPr wrap="none">
            <a:spAutoFit/>
          </a:bodyPr>
          <a:lstStyle/>
          <a:p>
            <a:pPr lvl="0" indent="268605" defTabSz="914400"/>
            <a:r>
              <a:rPr lang="zh-CN" altLang="en-US" b="1"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强化的程式</a:t>
            </a:r>
            <a:endParaRPr lang="zh-CN" altLang="en-US" dirty="0">
              <a:solidFill>
                <a:schemeClr val="tx1"/>
              </a:solidFill>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78" y="1780459"/>
            <a:ext cx="12996000" cy="2637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88" y="4536279"/>
            <a:ext cx="12807386" cy="3508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3040252" y="782797"/>
            <a:ext cx="7128792" cy="707886"/>
          </a:xfrm>
          <a:prstGeom prst="rect">
            <a:avLst/>
          </a:prstGeom>
          <a:noFill/>
        </p:spPr>
        <p:txBody>
          <a:bodyPr wrap="square" rtlCol="0">
            <a:spAutoFit/>
          </a:bodyPr>
          <a:lstStyle/>
          <a:p>
            <a:r>
              <a:rPr lang="zh-CN" altLang="en-US" sz="4000" b="1" dirty="0" smtClean="0">
                <a:latin typeface="宋体" panose="02010600030101010101" pitchFamily="2" charset="-122"/>
                <a:ea typeface="宋体" panose="02010600030101010101" pitchFamily="2" charset="-122"/>
              </a:rPr>
              <a:t>第二节 教育心理学的发展历程</a:t>
            </a:r>
            <a:endParaRPr lang="zh-CN" altLang="en-US" sz="4000" b="1" dirty="0">
              <a:latin typeface="宋体" panose="02010600030101010101" pitchFamily="2" charset="-122"/>
              <a:ea typeface="宋体" panose="02010600030101010101" pitchFamily="2" charset="-122"/>
            </a:endParaRPr>
          </a:p>
        </p:txBody>
      </p:sp>
      <p:sp>
        <p:nvSpPr>
          <p:cNvPr id="3" name="文本框 2"/>
          <p:cNvSpPr txBox="1"/>
          <p:nvPr/>
        </p:nvSpPr>
        <p:spPr>
          <a:xfrm>
            <a:off x="597744" y="1852464"/>
            <a:ext cx="7920880" cy="646331"/>
          </a:xfrm>
          <a:prstGeom prst="rect">
            <a:avLst/>
          </a:prstGeom>
          <a:noFill/>
        </p:spPr>
        <p:txBody>
          <a:bodyPr wrap="square" rtlCol="0">
            <a:spAutoFit/>
          </a:bodyPr>
          <a:lstStyle/>
          <a:p>
            <a:r>
              <a:rPr lang="zh-CN" altLang="en-US" b="1" dirty="0" smtClean="0">
                <a:latin typeface="宋体" panose="02010600030101010101" pitchFamily="2" charset="-122"/>
                <a:ea typeface="宋体" panose="02010600030101010101" pitchFamily="2" charset="-122"/>
              </a:rPr>
              <a:t>一、初创时期（</a:t>
            </a:r>
            <a:r>
              <a:rPr lang="en-US" altLang="zh-CN" b="1" dirty="0" smtClean="0">
                <a:latin typeface="宋体" panose="02010600030101010101" pitchFamily="2" charset="-122"/>
                <a:ea typeface="宋体" panose="02010600030101010101" pitchFamily="2" charset="-122"/>
              </a:rPr>
              <a:t>20</a:t>
            </a:r>
            <a:r>
              <a:rPr lang="zh-CN" altLang="en-US" b="1" dirty="0" smtClean="0">
                <a:latin typeface="宋体" panose="02010600030101010101" pitchFamily="2" charset="-122"/>
                <a:ea typeface="宋体" panose="02010600030101010101" pitchFamily="2" charset="-122"/>
              </a:rPr>
              <a:t>世纪</a:t>
            </a:r>
            <a:r>
              <a:rPr lang="en-US" altLang="zh-CN" b="1" dirty="0" smtClean="0">
                <a:latin typeface="宋体" panose="02010600030101010101" pitchFamily="2" charset="-122"/>
                <a:ea typeface="宋体" panose="02010600030101010101" pitchFamily="2" charset="-122"/>
              </a:rPr>
              <a:t>20</a:t>
            </a:r>
            <a:r>
              <a:rPr lang="zh-CN" altLang="en-US" b="1" dirty="0" smtClean="0">
                <a:latin typeface="宋体" panose="02010600030101010101" pitchFamily="2" charset="-122"/>
                <a:ea typeface="宋体" panose="02010600030101010101" pitchFamily="2" charset="-122"/>
              </a:rPr>
              <a:t>年代以前）</a:t>
            </a:r>
            <a:endParaRPr lang="zh-CN" altLang="en-US" b="1" dirty="0">
              <a:latin typeface="宋体" panose="02010600030101010101" pitchFamily="2" charset="-122"/>
              <a:ea typeface="宋体" panose="02010600030101010101" pitchFamily="2" charset="-122"/>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88" y="2871769"/>
            <a:ext cx="12839104" cy="4126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381720" y="7469088"/>
            <a:ext cx="12313368" cy="584775"/>
          </a:xfrm>
          <a:prstGeom prst="rect">
            <a:avLst/>
          </a:prstGeom>
        </p:spPr>
        <p:txBody>
          <a:bodyPr wrap="square">
            <a:spAutoFit/>
          </a:bodyPr>
          <a:lstStyle/>
          <a:p>
            <a:r>
              <a:rPr lang="zh-CN" altLang="en-US" sz="3200" dirty="0"/>
              <a:t>国内：</a:t>
            </a:r>
            <a:r>
              <a:rPr lang="en-US" altLang="zh-CN" sz="3200" dirty="0"/>
              <a:t>1980</a:t>
            </a:r>
            <a:r>
              <a:rPr lang="zh-CN" altLang="en-US" sz="3200" dirty="0"/>
              <a:t>年初，心理学家潘菽主编的</a:t>
            </a:r>
            <a:r>
              <a:rPr lang="en-US" altLang="zh-CN" sz="3200" dirty="0"/>
              <a:t>《</a:t>
            </a:r>
            <a:r>
              <a:rPr lang="zh-CN" altLang="en-US" sz="3200" dirty="0"/>
              <a:t>教育心理学</a:t>
            </a:r>
            <a:r>
              <a:rPr lang="en-US" altLang="zh-CN" sz="3200" dirty="0"/>
              <a:t>》</a:t>
            </a:r>
            <a:r>
              <a:rPr lang="zh-CN" altLang="en-US" sz="3200" dirty="0"/>
              <a:t>正式出版</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矩形 5"/>
          <p:cNvSpPr/>
          <p:nvPr/>
        </p:nvSpPr>
        <p:spPr>
          <a:xfrm>
            <a:off x="425492" y="866988"/>
            <a:ext cx="12097344" cy="8402300"/>
          </a:xfrm>
          <a:prstGeom prst="rect">
            <a:avLst/>
          </a:prstGeom>
        </p:spPr>
        <p:txBody>
          <a:bodyPr wrap="square">
            <a:spAutoFit/>
          </a:bodyPr>
          <a:lstStyle/>
          <a:p>
            <a:pPr>
              <a:lnSpc>
                <a:spcPct val="150000"/>
              </a:lnSpc>
            </a:pPr>
            <a:r>
              <a:rPr lang="en-US" altLang="zh-CN" b="1" dirty="0"/>
              <a:t>4. </a:t>
            </a:r>
            <a:r>
              <a:rPr lang="zh-CN" altLang="en-US" b="1" dirty="0"/>
              <a:t>程序教学</a:t>
            </a:r>
          </a:p>
          <a:p>
            <a:pPr>
              <a:lnSpc>
                <a:spcPct val="150000"/>
              </a:lnSpc>
            </a:pPr>
            <a:r>
              <a:rPr lang="zh-CN" altLang="en-US" dirty="0" smtClean="0"/>
              <a:t>（</a:t>
            </a:r>
            <a:r>
              <a:rPr lang="en-US" altLang="zh-CN" dirty="0" smtClean="0"/>
              <a:t>1</a:t>
            </a:r>
            <a:r>
              <a:rPr lang="zh-CN" altLang="en-US" dirty="0" smtClean="0"/>
              <a:t>）创始者：普莱西</a:t>
            </a:r>
            <a:endParaRPr lang="en-US" altLang="zh-CN" dirty="0" smtClean="0"/>
          </a:p>
          <a:p>
            <a:pPr>
              <a:lnSpc>
                <a:spcPct val="150000"/>
              </a:lnSpc>
            </a:pPr>
            <a:r>
              <a:rPr lang="zh-CN" altLang="en-US" dirty="0" smtClean="0"/>
              <a:t>（</a:t>
            </a:r>
            <a:r>
              <a:rPr lang="en-US" altLang="zh-CN" dirty="0" smtClean="0"/>
              <a:t>2</a:t>
            </a:r>
            <a:r>
              <a:rPr lang="zh-CN" altLang="en-US" dirty="0" smtClean="0"/>
              <a:t>）贡献</a:t>
            </a:r>
            <a:r>
              <a:rPr lang="zh-CN" altLang="en-US" dirty="0"/>
              <a:t>最大</a:t>
            </a:r>
            <a:r>
              <a:rPr lang="zh-CN" altLang="en-US" dirty="0" smtClean="0"/>
              <a:t>者：斯金纳</a:t>
            </a:r>
            <a:endParaRPr lang="en-US" altLang="zh-CN" dirty="0" smtClean="0"/>
          </a:p>
          <a:p>
            <a:pPr>
              <a:lnSpc>
                <a:spcPct val="150000"/>
              </a:lnSpc>
            </a:pPr>
            <a:r>
              <a:rPr lang="zh-CN" altLang="en-US" dirty="0" smtClean="0"/>
              <a:t>（</a:t>
            </a:r>
            <a:r>
              <a:rPr lang="en-US" altLang="zh-CN" dirty="0" smtClean="0"/>
              <a:t>3</a:t>
            </a:r>
            <a:r>
              <a:rPr lang="zh-CN" altLang="en-US" dirty="0" smtClean="0"/>
              <a:t>）五</a:t>
            </a:r>
            <a:r>
              <a:rPr lang="zh-CN" altLang="en-US" dirty="0"/>
              <a:t>个原则：</a:t>
            </a:r>
            <a:r>
              <a:rPr lang="zh-CN" altLang="en-US" b="1" dirty="0"/>
              <a:t>小步子，自定步调，积极反应，及时强化（反馈），低错误率</a:t>
            </a:r>
            <a:r>
              <a:rPr lang="zh-CN" altLang="en-US" dirty="0"/>
              <a:t>。 </a:t>
            </a:r>
            <a:endParaRPr lang="en-US" altLang="zh-CN" dirty="0" smtClean="0"/>
          </a:p>
          <a:p>
            <a:pPr>
              <a:lnSpc>
                <a:spcPct val="150000"/>
              </a:lnSpc>
            </a:pPr>
            <a:r>
              <a:rPr lang="zh-CN" altLang="en-US" dirty="0" smtClean="0"/>
              <a:t>（</a:t>
            </a:r>
            <a:r>
              <a:rPr lang="en-US" altLang="zh-CN" dirty="0"/>
              <a:t>4</a:t>
            </a:r>
            <a:r>
              <a:rPr lang="zh-CN" altLang="en-US" dirty="0" smtClean="0"/>
              <a:t>）基本做法</a:t>
            </a:r>
            <a:r>
              <a:rPr lang="zh-CN" altLang="en-US" dirty="0"/>
              <a:t>是：</a:t>
            </a:r>
          </a:p>
          <a:p>
            <a:pPr>
              <a:lnSpc>
                <a:spcPct val="150000"/>
              </a:lnSpc>
            </a:pPr>
            <a:r>
              <a:rPr lang="en-US" altLang="zh-CN" dirty="0" smtClean="0"/>
              <a:t>1</a:t>
            </a:r>
            <a:r>
              <a:rPr lang="zh-CN" altLang="en-US" dirty="0"/>
              <a:t>）把教材内容细分成</a:t>
            </a:r>
            <a:r>
              <a:rPr lang="zh-CN" altLang="en-US" b="1" u="sng" dirty="0"/>
              <a:t>很多的小单元</a:t>
            </a:r>
            <a:r>
              <a:rPr lang="zh-CN" altLang="en-US" dirty="0"/>
              <a:t>；</a:t>
            </a:r>
          </a:p>
          <a:p>
            <a:pPr>
              <a:lnSpc>
                <a:spcPct val="150000"/>
              </a:lnSpc>
            </a:pPr>
            <a:r>
              <a:rPr lang="en-US" altLang="zh-CN" dirty="0" smtClean="0"/>
              <a:t>2</a:t>
            </a:r>
            <a:r>
              <a:rPr lang="zh-CN" altLang="en-US" dirty="0"/>
              <a:t>）按照这些单元的逻辑顺序排列起来，构成由易到难的</a:t>
            </a:r>
            <a:r>
              <a:rPr lang="zh-CN" altLang="en-US" b="1" u="sng" dirty="0"/>
              <a:t>很多层次或小步子</a:t>
            </a:r>
            <a:r>
              <a:rPr lang="zh-CN" altLang="en-US" dirty="0"/>
              <a:t>，让学生循序渐进，依次</a:t>
            </a:r>
            <a:r>
              <a:rPr lang="zh-CN" altLang="en-US" dirty="0" smtClean="0"/>
              <a:t>进行</a:t>
            </a:r>
            <a:r>
              <a:rPr lang="zh-CN" altLang="en-US" dirty="0"/>
              <a:t>学习；</a:t>
            </a:r>
          </a:p>
          <a:p>
            <a:pPr>
              <a:lnSpc>
                <a:spcPct val="150000"/>
              </a:lnSpc>
            </a:pPr>
            <a:r>
              <a:rPr lang="en-US" altLang="zh-CN" dirty="0" smtClean="0"/>
              <a:t>3</a:t>
            </a:r>
            <a:r>
              <a:rPr lang="zh-CN" altLang="en-US" dirty="0"/>
              <a:t>）学生回答问题后教师要</a:t>
            </a:r>
            <a:r>
              <a:rPr lang="zh-CN" altLang="en-US" b="1" u="sng" dirty="0"/>
              <a:t>立即反馈</a:t>
            </a:r>
            <a:r>
              <a:rPr lang="zh-CN" altLang="en-US" dirty="0"/>
              <a:t>，出示正确答案</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矩形 5"/>
          <p:cNvSpPr/>
          <p:nvPr/>
        </p:nvSpPr>
        <p:spPr>
          <a:xfrm>
            <a:off x="425492" y="866988"/>
            <a:ext cx="12097344" cy="5078313"/>
          </a:xfrm>
          <a:prstGeom prst="rect">
            <a:avLst/>
          </a:prstGeom>
        </p:spPr>
        <p:txBody>
          <a:bodyPr wrap="square">
            <a:spAutoFit/>
          </a:bodyPr>
          <a:lstStyle/>
          <a:p>
            <a:pPr>
              <a:lnSpc>
                <a:spcPct val="150000"/>
              </a:lnSpc>
            </a:pPr>
            <a:r>
              <a:rPr lang="zh-CN" altLang="en-US" b="1" dirty="0"/>
              <a:t>（四）班杜拉的</a:t>
            </a:r>
            <a:r>
              <a:rPr lang="zh-CN" altLang="en-US" b="1" dirty="0" smtClean="0"/>
              <a:t>社会学习理论</a:t>
            </a:r>
            <a:endParaRPr lang="en-US" altLang="zh-CN" b="1" dirty="0" smtClean="0"/>
          </a:p>
          <a:p>
            <a:pPr>
              <a:lnSpc>
                <a:spcPct val="150000"/>
              </a:lnSpc>
            </a:pPr>
            <a:r>
              <a:rPr lang="en-US" altLang="zh-CN" b="1" dirty="0"/>
              <a:t>1. </a:t>
            </a:r>
            <a:r>
              <a:rPr lang="zh-CN" altLang="en-US" b="1" dirty="0"/>
              <a:t>观察学习的概念及分类</a:t>
            </a:r>
          </a:p>
          <a:p>
            <a:pPr>
              <a:lnSpc>
                <a:spcPct val="150000"/>
              </a:lnSpc>
            </a:pPr>
            <a:r>
              <a:rPr lang="zh-CN" altLang="en-US" dirty="0"/>
              <a:t>观察学习，又称为替代学习，是人的学习最重要的形式，是指通过</a:t>
            </a:r>
            <a:r>
              <a:rPr lang="zh-CN" altLang="en-US" b="1" u="sng" dirty="0"/>
              <a:t>对他人及其强化性结果的观察</a:t>
            </a:r>
            <a:r>
              <a:rPr lang="zh-CN" altLang="en-US" dirty="0"/>
              <a:t>，</a:t>
            </a:r>
            <a:r>
              <a:rPr lang="zh-CN" altLang="en-US" dirty="0" smtClean="0"/>
              <a:t>一个人</a:t>
            </a:r>
            <a:r>
              <a:rPr lang="zh-CN" altLang="en-US" dirty="0"/>
              <a:t>获得某些新的反应，或者矫正原有的行为反应，而在这一过程中，学习者作为观察者并没有外显的操作</a:t>
            </a:r>
            <a:r>
              <a:rPr lang="zh-CN" altLang="en-US" dirty="0" smtClean="0"/>
              <a:t>。</a:t>
            </a:r>
            <a:endParaRPr lang="en-US" altLang="zh-CN" dirty="0" smtClean="0"/>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425492" y="866988"/>
            <a:ext cx="12097344" cy="8402300"/>
          </a:xfrm>
          <a:prstGeom prst="rect">
            <a:avLst/>
          </a:prstGeom>
        </p:spPr>
        <p:txBody>
          <a:bodyPr wrap="square">
            <a:spAutoFit/>
          </a:bodyPr>
          <a:lstStyle/>
          <a:p>
            <a:pPr>
              <a:lnSpc>
                <a:spcPct val="150000"/>
              </a:lnSpc>
            </a:pPr>
            <a:r>
              <a:rPr lang="zh-CN" altLang="en-US" b="1" dirty="0"/>
              <a:t>（四）班杜拉的</a:t>
            </a:r>
            <a:r>
              <a:rPr lang="zh-CN" altLang="en-US" b="1" dirty="0" smtClean="0"/>
              <a:t>社会学习理论</a:t>
            </a:r>
            <a:endParaRPr lang="en-US" altLang="zh-CN" b="1" dirty="0" smtClean="0"/>
          </a:p>
          <a:p>
            <a:pPr>
              <a:lnSpc>
                <a:spcPct val="150000"/>
              </a:lnSpc>
            </a:pPr>
            <a:r>
              <a:rPr lang="en-US" altLang="zh-CN" b="1" dirty="0"/>
              <a:t>1. </a:t>
            </a:r>
            <a:r>
              <a:rPr lang="zh-CN" altLang="en-US" b="1" dirty="0"/>
              <a:t>观察学习的概念及分类</a:t>
            </a:r>
          </a:p>
          <a:p>
            <a:pPr>
              <a:lnSpc>
                <a:spcPct val="150000"/>
              </a:lnSpc>
            </a:pPr>
            <a:r>
              <a:rPr lang="zh-CN" altLang="en-US" dirty="0" smtClean="0"/>
              <a:t>观察学习</a:t>
            </a:r>
            <a:r>
              <a:rPr lang="zh-CN" altLang="en-US" dirty="0"/>
              <a:t>可分为三类：</a:t>
            </a:r>
          </a:p>
          <a:p>
            <a:pPr>
              <a:lnSpc>
                <a:spcPct val="150000"/>
              </a:lnSpc>
            </a:pPr>
            <a:r>
              <a:rPr lang="zh-CN" altLang="en-US" b="1" dirty="0"/>
              <a:t>①直接的观察学习</a:t>
            </a:r>
            <a:r>
              <a:rPr lang="zh-CN" altLang="en-US" dirty="0"/>
              <a:t>：它是对示范行为的简单模仿，如幼儿的大部分模仿行为。</a:t>
            </a:r>
          </a:p>
          <a:p>
            <a:pPr>
              <a:lnSpc>
                <a:spcPct val="150000"/>
              </a:lnSpc>
            </a:pPr>
            <a:r>
              <a:rPr lang="zh-CN" altLang="en-US" b="1" dirty="0"/>
              <a:t>②抽象性观察学习</a:t>
            </a:r>
            <a:r>
              <a:rPr lang="zh-CN" altLang="en-US" dirty="0"/>
              <a:t>：它是指观察者从对他人行为的观察中获得一定的行为规则或原理，从而能根据</a:t>
            </a:r>
            <a:r>
              <a:rPr lang="zh-CN" altLang="en-US" dirty="0" smtClean="0"/>
              <a:t>这些</a:t>
            </a:r>
            <a:r>
              <a:rPr lang="zh-CN" altLang="en-US" dirty="0"/>
              <a:t>规则或原理表现出某种类似的行为。</a:t>
            </a:r>
          </a:p>
          <a:p>
            <a:pPr>
              <a:lnSpc>
                <a:spcPct val="150000"/>
              </a:lnSpc>
            </a:pPr>
            <a:r>
              <a:rPr lang="zh-CN" altLang="en-US" b="1" dirty="0"/>
              <a:t>③创造性观察学习</a:t>
            </a:r>
            <a:r>
              <a:rPr lang="zh-CN" altLang="en-US" dirty="0"/>
              <a:t>：指观察者通过对各个不同榜样的行为特点进行新的组合，从而形成一种全新的</a:t>
            </a:r>
            <a:r>
              <a:rPr lang="zh-CN" altLang="en-US" dirty="0" smtClean="0"/>
              <a:t>行为</a:t>
            </a:r>
            <a:r>
              <a:rPr lang="zh-CN" altLang="en-US" dirty="0"/>
              <a:t>方式</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425492" y="866988"/>
            <a:ext cx="12097344" cy="7571303"/>
          </a:xfrm>
          <a:prstGeom prst="rect">
            <a:avLst/>
          </a:prstGeom>
        </p:spPr>
        <p:txBody>
          <a:bodyPr wrap="square">
            <a:spAutoFit/>
          </a:bodyPr>
          <a:lstStyle/>
          <a:p>
            <a:pPr>
              <a:lnSpc>
                <a:spcPct val="150000"/>
              </a:lnSpc>
            </a:pPr>
            <a:r>
              <a:rPr lang="en-US" altLang="zh-CN" b="1" dirty="0" smtClean="0"/>
              <a:t>2</a:t>
            </a:r>
            <a:r>
              <a:rPr lang="en-US" altLang="zh-CN" b="1" dirty="0"/>
              <a:t>. </a:t>
            </a:r>
            <a:r>
              <a:rPr lang="zh-CN" altLang="en-US" b="1" dirty="0"/>
              <a:t>观察学习的过程</a:t>
            </a:r>
          </a:p>
          <a:p>
            <a:pPr>
              <a:lnSpc>
                <a:spcPct val="150000"/>
              </a:lnSpc>
            </a:pPr>
            <a:r>
              <a:rPr lang="zh-CN" altLang="en-US" b="1" dirty="0"/>
              <a:t>（</a:t>
            </a:r>
            <a:r>
              <a:rPr lang="en-US" altLang="zh-CN" b="1" dirty="0"/>
              <a:t>1</a:t>
            </a:r>
            <a:r>
              <a:rPr lang="zh-CN" altLang="en-US" b="1" dirty="0"/>
              <a:t>）注意过程。</a:t>
            </a:r>
            <a:r>
              <a:rPr lang="zh-CN" altLang="en-US" dirty="0"/>
              <a:t>学习者注意和知觉榜样情境的各个方面。</a:t>
            </a:r>
          </a:p>
          <a:p>
            <a:pPr>
              <a:lnSpc>
                <a:spcPct val="150000"/>
              </a:lnSpc>
            </a:pPr>
            <a:r>
              <a:rPr lang="zh-CN" altLang="en-US" b="1" dirty="0"/>
              <a:t>（</a:t>
            </a:r>
            <a:r>
              <a:rPr lang="en-US" altLang="zh-CN" b="1" dirty="0"/>
              <a:t>2</a:t>
            </a:r>
            <a:r>
              <a:rPr lang="zh-CN" altLang="en-US" b="1" dirty="0"/>
              <a:t>）保持过程。</a:t>
            </a:r>
            <a:r>
              <a:rPr lang="zh-CN" altLang="en-US" dirty="0"/>
              <a:t>学习者记住他们从榜样情境中了解的</a:t>
            </a:r>
            <a:r>
              <a:rPr lang="zh-CN" altLang="en-US" dirty="0" smtClean="0"/>
              <a:t>行为</a:t>
            </a:r>
            <a:r>
              <a:rPr lang="zh-CN" altLang="en-US" b="1" dirty="0" smtClean="0"/>
              <a:t>（</a:t>
            </a:r>
            <a:r>
              <a:rPr lang="en-US" altLang="zh-CN" b="1" dirty="0"/>
              <a:t>3</a:t>
            </a:r>
            <a:r>
              <a:rPr lang="zh-CN" altLang="en-US" b="1" dirty="0"/>
              <a:t>）复制过程。</a:t>
            </a:r>
            <a:r>
              <a:rPr lang="zh-CN" altLang="en-US" dirty="0"/>
              <a:t>学习者复制从榜样情境中所观察到的</a:t>
            </a:r>
            <a:r>
              <a:rPr lang="zh-CN" altLang="en-US" dirty="0" smtClean="0"/>
              <a:t>行为</a:t>
            </a:r>
            <a:endParaRPr lang="zh-CN" altLang="en-US" dirty="0"/>
          </a:p>
          <a:p>
            <a:pPr>
              <a:lnSpc>
                <a:spcPct val="150000"/>
              </a:lnSpc>
            </a:pPr>
            <a:r>
              <a:rPr lang="zh-CN" altLang="en-US" b="1" dirty="0"/>
              <a:t>（</a:t>
            </a:r>
            <a:r>
              <a:rPr lang="en-US" altLang="zh-CN" b="1" dirty="0"/>
              <a:t>4</a:t>
            </a:r>
            <a:r>
              <a:rPr lang="zh-CN" altLang="en-US" b="1" dirty="0"/>
              <a:t>）动机过程。</a:t>
            </a:r>
            <a:r>
              <a:rPr lang="zh-CN" altLang="en-US" dirty="0"/>
              <a:t>学习者因表现所观察到的行为而受到</a:t>
            </a:r>
            <a:r>
              <a:rPr lang="zh-CN" altLang="en-US" dirty="0" smtClean="0"/>
              <a:t>激励</a:t>
            </a:r>
            <a:endParaRPr lang="en-US" altLang="zh-CN" dirty="0" smtClean="0"/>
          </a:p>
          <a:p>
            <a:pPr>
              <a:lnSpc>
                <a:spcPct val="150000"/>
              </a:lnSpc>
            </a:pPr>
            <a:r>
              <a:rPr lang="en-US" altLang="zh-CN" b="1" dirty="0"/>
              <a:t>3. </a:t>
            </a:r>
            <a:r>
              <a:rPr lang="zh-CN" altLang="en-US" b="1" dirty="0"/>
              <a:t>班杜拉对强化的分类</a:t>
            </a:r>
          </a:p>
          <a:p>
            <a:pPr>
              <a:lnSpc>
                <a:spcPct val="150000"/>
              </a:lnSpc>
            </a:pPr>
            <a:r>
              <a:rPr lang="zh-CN" altLang="en-US" b="1" dirty="0"/>
              <a:t>（</a:t>
            </a:r>
            <a:r>
              <a:rPr lang="en-US" altLang="zh-CN" b="1" dirty="0"/>
              <a:t>1</a:t>
            </a:r>
            <a:r>
              <a:rPr lang="zh-CN" altLang="en-US" b="1" dirty="0"/>
              <a:t>）直接强化</a:t>
            </a:r>
            <a:r>
              <a:rPr lang="zh-CN" altLang="en-US" b="1" dirty="0" smtClean="0"/>
              <a:t>。</a:t>
            </a:r>
            <a:endParaRPr lang="zh-CN" altLang="en-US" b="1" dirty="0"/>
          </a:p>
          <a:p>
            <a:pPr>
              <a:lnSpc>
                <a:spcPct val="150000"/>
              </a:lnSpc>
            </a:pPr>
            <a:r>
              <a:rPr lang="zh-CN" altLang="en-US" b="1" dirty="0"/>
              <a:t>（</a:t>
            </a:r>
            <a:r>
              <a:rPr lang="en-US" altLang="zh-CN" b="1" dirty="0"/>
              <a:t>2</a:t>
            </a:r>
            <a:r>
              <a:rPr lang="zh-CN" altLang="en-US" b="1" dirty="0"/>
              <a:t>）替代性强化</a:t>
            </a:r>
            <a:r>
              <a:rPr lang="zh-CN" altLang="en-US" b="1" dirty="0" smtClean="0"/>
              <a:t>。</a:t>
            </a:r>
            <a:endParaRPr lang="en-US" altLang="zh-CN" b="1" dirty="0" smtClean="0"/>
          </a:p>
          <a:p>
            <a:pPr>
              <a:lnSpc>
                <a:spcPct val="150000"/>
              </a:lnSpc>
            </a:pPr>
            <a:r>
              <a:rPr lang="zh-CN" altLang="en-US" b="1" dirty="0"/>
              <a:t>（</a:t>
            </a:r>
            <a:r>
              <a:rPr lang="en-US" altLang="zh-CN" b="1" dirty="0"/>
              <a:t>3</a:t>
            </a:r>
            <a:r>
              <a:rPr lang="zh-CN" altLang="en-US" b="1" dirty="0"/>
              <a:t>）自我强化。</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237704" y="484312"/>
            <a:ext cx="5022529" cy="1045223"/>
          </a:xfrm>
          <a:prstGeom prst="rect">
            <a:avLst/>
          </a:prstGeom>
        </p:spPr>
        <p:txBody>
          <a:bodyPr wrap="none">
            <a:spAutoFit/>
          </a:bodyPr>
          <a:lstStyle/>
          <a:p>
            <a:pPr indent="203200" algn="just">
              <a:lnSpc>
                <a:spcPct val="172000"/>
              </a:lnSpc>
              <a:spcBef>
                <a:spcPts val="1300"/>
              </a:spcBef>
              <a:spcAft>
                <a:spcPts val="1300"/>
              </a:spcAft>
            </a:pPr>
            <a:r>
              <a:rPr lang="zh-CN" altLang="zh-CN" b="1" kern="100" dirty="0">
                <a:latin typeface="Calibri" panose="020F0502020204030204" pitchFamily="34" charset="0"/>
                <a:ea typeface="方正卡通简体"/>
              </a:rPr>
              <a:t>二、认知学派学习理论</a:t>
            </a:r>
            <a:endParaRPr lang="zh-CN" altLang="zh-CN" b="1" kern="100" dirty="0">
              <a:effectLst/>
              <a:latin typeface="Calibri" panose="020F0502020204030204" pitchFamily="34" charset="0"/>
              <a:ea typeface="方正卡通简体"/>
            </a:endParaRPr>
          </a:p>
        </p:txBody>
      </p:sp>
      <p:sp>
        <p:nvSpPr>
          <p:cNvPr id="3" name="矩形 2"/>
          <p:cNvSpPr/>
          <p:nvPr/>
        </p:nvSpPr>
        <p:spPr>
          <a:xfrm>
            <a:off x="0" y="1418250"/>
            <a:ext cx="13004800" cy="847283"/>
          </a:xfrm>
          <a:prstGeom prst="rect">
            <a:avLst/>
          </a:prstGeom>
        </p:spPr>
        <p:txBody>
          <a:bodyPr wrap="square">
            <a:spAutoFit/>
          </a:bodyPr>
          <a:lstStyle/>
          <a:p>
            <a:pPr indent="177800" algn="just">
              <a:lnSpc>
                <a:spcPct val="157000"/>
              </a:lnSpc>
              <a:spcBef>
                <a:spcPts val="600"/>
              </a:spcBef>
              <a:spcAft>
                <a:spcPts val="600"/>
              </a:spcAft>
            </a:pPr>
            <a:r>
              <a:rPr lang="zh-CN" altLang="zh-CN" b="1" kern="100" dirty="0">
                <a:latin typeface="Times" panose="02020603050405020304" pitchFamily="18" charset="0"/>
                <a:ea typeface="方正魏碑_GBK"/>
                <a:cs typeface="Times New Roman" panose="02020603050405020304" pitchFamily="18" charset="0"/>
              </a:rPr>
              <a:t>（一）苛勒的完形—顿悟学习</a:t>
            </a:r>
            <a:r>
              <a:rPr lang="zh-CN" altLang="zh-CN" b="1" kern="100" dirty="0" smtClean="0">
                <a:latin typeface="Times" panose="02020603050405020304" pitchFamily="18" charset="0"/>
                <a:ea typeface="方正魏碑_GBK"/>
                <a:cs typeface="Times New Roman" panose="02020603050405020304" pitchFamily="18" charset="0"/>
              </a:rPr>
              <a:t>理论</a:t>
            </a:r>
            <a:endParaRPr lang="en-US" altLang="zh-CN" b="1" kern="100" dirty="0" smtClean="0">
              <a:latin typeface="Times" panose="02020603050405020304" pitchFamily="18" charset="0"/>
              <a:ea typeface="方正魏碑_GBK"/>
              <a:cs typeface="Times New Roman" panose="02020603050405020304" pitchFamily="18" charset="0"/>
            </a:endParaRPr>
          </a:p>
        </p:txBody>
      </p:sp>
      <p:sp>
        <p:nvSpPr>
          <p:cNvPr id="5" name="矩形 4"/>
          <p:cNvSpPr/>
          <p:nvPr/>
        </p:nvSpPr>
        <p:spPr>
          <a:xfrm>
            <a:off x="4472" y="7253064"/>
            <a:ext cx="13000328" cy="2308324"/>
          </a:xfrm>
          <a:prstGeom prst="rect">
            <a:avLst/>
          </a:prstGeom>
        </p:spPr>
        <p:txBody>
          <a:bodyPr wrap="square">
            <a:spAutoFit/>
          </a:bodyPr>
          <a:lstStyle/>
          <a:p>
            <a:pPr>
              <a:lnSpc>
                <a:spcPct val="150000"/>
              </a:lnSpc>
            </a:pPr>
            <a:r>
              <a:rPr lang="zh-CN" altLang="zh-CN" sz="3200" dirty="0"/>
              <a:t>（</a:t>
            </a:r>
            <a:r>
              <a:rPr lang="en-US" altLang="zh-CN" sz="3200" dirty="0"/>
              <a:t>1</a:t>
            </a:r>
            <a:r>
              <a:rPr lang="zh-CN" altLang="zh-CN" sz="3200" dirty="0"/>
              <a:t>）学习是通过</a:t>
            </a:r>
            <a:r>
              <a:rPr lang="zh-CN" altLang="zh-CN" sz="3200" b="1" dirty="0">
                <a:solidFill>
                  <a:srgbClr val="FF0000"/>
                </a:solidFill>
              </a:rPr>
              <a:t>顿悟</a:t>
            </a:r>
            <a:r>
              <a:rPr lang="zh-CN" altLang="zh-CN" sz="3200" dirty="0"/>
              <a:t>过程实现的。</a:t>
            </a:r>
            <a:endParaRPr lang="en-US" altLang="zh-CN" sz="3200" dirty="0"/>
          </a:p>
          <a:p>
            <a:pPr>
              <a:lnSpc>
                <a:spcPct val="150000"/>
              </a:lnSpc>
            </a:pPr>
            <a:r>
              <a:rPr lang="zh-CN" altLang="zh-CN" sz="3200" dirty="0"/>
              <a:t>（</a:t>
            </a:r>
            <a:r>
              <a:rPr lang="en-US" altLang="zh-CN" sz="3200" dirty="0"/>
              <a:t>2</a:t>
            </a:r>
            <a:r>
              <a:rPr lang="zh-CN" altLang="zh-CN" sz="3200" dirty="0"/>
              <a:t>）学习的实质是在主体内部构造</a:t>
            </a:r>
            <a:r>
              <a:rPr lang="zh-CN" altLang="zh-CN" sz="3200" b="1" dirty="0">
                <a:solidFill>
                  <a:srgbClr val="FF0000"/>
                </a:solidFill>
              </a:rPr>
              <a:t>完形</a:t>
            </a:r>
            <a:r>
              <a:rPr lang="zh-CN" altLang="zh-CN" sz="3200" dirty="0" smtClean="0"/>
              <a:t>。</a:t>
            </a:r>
            <a:endParaRPr lang="en-US" altLang="zh-CN" sz="3200" dirty="0" smtClean="0"/>
          </a:p>
          <a:p>
            <a:pPr>
              <a:lnSpc>
                <a:spcPct val="150000"/>
              </a:lnSpc>
            </a:pPr>
            <a:r>
              <a:rPr lang="zh-CN" altLang="zh-CN" sz="3200" dirty="0"/>
              <a:t>（</a:t>
            </a:r>
            <a:r>
              <a:rPr lang="en-US" altLang="zh-CN" sz="3200" dirty="0"/>
              <a:t>3</a:t>
            </a:r>
            <a:r>
              <a:rPr lang="zh-CN" altLang="zh-CN" sz="3200" dirty="0"/>
              <a:t>）刺激与反应之间的联系不是直接的，而需以</a:t>
            </a:r>
            <a:r>
              <a:rPr lang="zh-CN" altLang="zh-CN" sz="3200" b="1" dirty="0">
                <a:solidFill>
                  <a:srgbClr val="FF0000"/>
                </a:solidFill>
              </a:rPr>
              <a:t>意识</a:t>
            </a:r>
            <a:r>
              <a:rPr lang="zh-CN" altLang="zh-CN" sz="3200" dirty="0"/>
              <a:t>为中介</a:t>
            </a:r>
            <a:r>
              <a:rPr lang="zh-CN" altLang="zh-CN" sz="3200" dirty="0" smtClean="0"/>
              <a:t>。</a:t>
            </a:r>
            <a:endParaRPr lang="zh-CN" altLang="zh-CN" sz="3200"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3130" y="2265533"/>
            <a:ext cx="6768752" cy="5055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122336" y="700336"/>
            <a:ext cx="6386685" cy="962123"/>
          </a:xfrm>
          <a:prstGeom prst="rect">
            <a:avLst/>
          </a:prstGeom>
        </p:spPr>
        <p:txBody>
          <a:bodyPr wrap="none">
            <a:spAutoFit/>
          </a:bodyPr>
          <a:lstStyle/>
          <a:p>
            <a:pPr indent="177800" algn="just">
              <a:lnSpc>
                <a:spcPct val="157000"/>
              </a:lnSpc>
              <a:spcBef>
                <a:spcPts val="600"/>
              </a:spcBef>
              <a:spcAft>
                <a:spcPts val="600"/>
              </a:spcAft>
            </a:pPr>
            <a:r>
              <a:rPr lang="zh-CN" altLang="zh-CN" b="1" kern="100" dirty="0">
                <a:latin typeface="Times" panose="02020603050405020304" pitchFamily="18" charset="0"/>
                <a:ea typeface="方正魏碑_GBK"/>
                <a:cs typeface="Times New Roman" panose="02020603050405020304" pitchFamily="18" charset="0"/>
              </a:rPr>
              <a:t>（二）托尔曼的符号学习理论</a:t>
            </a:r>
            <a:endParaRPr lang="zh-CN" altLang="zh-CN" b="1" kern="100" dirty="0">
              <a:effectLst/>
              <a:latin typeface="Times" panose="02020603050405020304" pitchFamily="18" charset="0"/>
              <a:ea typeface="方正魏碑_GBK"/>
              <a:cs typeface="Times New Roman" panose="02020603050405020304" pitchFamily="18"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768" y="1996480"/>
            <a:ext cx="6453845" cy="694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7222480" y="844352"/>
            <a:ext cx="5760640" cy="8402300"/>
          </a:xfrm>
          <a:prstGeom prst="rect">
            <a:avLst/>
          </a:prstGeom>
        </p:spPr>
        <p:txBody>
          <a:bodyPr wrap="square">
            <a:spAutoFit/>
          </a:bodyPr>
          <a:lstStyle/>
          <a:p>
            <a:pPr>
              <a:lnSpc>
                <a:spcPct val="150000"/>
              </a:lnSpc>
            </a:pPr>
            <a:r>
              <a:rPr lang="zh-CN" altLang="en-US" dirty="0"/>
              <a:t>第一，学习是有目的的行为，是</a:t>
            </a:r>
            <a:r>
              <a:rPr lang="zh-CN" altLang="en-US" b="1" dirty="0"/>
              <a:t>期望</a:t>
            </a:r>
            <a:r>
              <a:rPr lang="zh-CN" altLang="en-US" dirty="0"/>
              <a:t>的获得。</a:t>
            </a:r>
          </a:p>
          <a:p>
            <a:pPr>
              <a:lnSpc>
                <a:spcPct val="150000"/>
              </a:lnSpc>
            </a:pPr>
            <a:r>
              <a:rPr lang="zh-CN" altLang="en-US" dirty="0"/>
              <a:t>第二，学习是对“符号</a:t>
            </a:r>
            <a:r>
              <a:rPr lang="en-US" altLang="zh-CN" dirty="0"/>
              <a:t>—</a:t>
            </a:r>
            <a:r>
              <a:rPr lang="zh-CN" altLang="en-US" dirty="0"/>
              <a:t>完形”的认知，是形成“</a:t>
            </a:r>
            <a:r>
              <a:rPr lang="zh-CN" altLang="en-US" b="1" dirty="0">
                <a:solidFill>
                  <a:srgbClr val="FF0000"/>
                </a:solidFill>
              </a:rPr>
              <a:t>认知地图</a:t>
            </a:r>
            <a:r>
              <a:rPr lang="zh-CN" altLang="en-US" dirty="0">
                <a:solidFill>
                  <a:srgbClr val="FF0000"/>
                </a:solidFill>
              </a:rPr>
              <a:t>”</a:t>
            </a:r>
            <a:r>
              <a:rPr lang="zh-CN" altLang="en-US" dirty="0"/>
              <a:t>（也就是目标</a:t>
            </a:r>
            <a:r>
              <a:rPr lang="en-US" altLang="zh-CN" dirty="0"/>
              <a:t>—</a:t>
            </a:r>
            <a:r>
              <a:rPr lang="zh-CN" altLang="en-US" dirty="0"/>
              <a:t>对象</a:t>
            </a:r>
            <a:r>
              <a:rPr lang="en-US" altLang="zh-CN" dirty="0"/>
              <a:t>—</a:t>
            </a:r>
            <a:r>
              <a:rPr lang="zh-CN" altLang="en-US" dirty="0"/>
              <a:t>手段三者联系在一起的认知结构）的过程。</a:t>
            </a:r>
          </a:p>
          <a:p>
            <a:pPr>
              <a:lnSpc>
                <a:spcPct val="150000"/>
              </a:lnSpc>
            </a:pPr>
            <a:r>
              <a:rPr lang="zh-CN" altLang="en-US" dirty="0"/>
              <a:t>第三，在外部刺激（</a:t>
            </a:r>
            <a:r>
              <a:rPr lang="en-US" altLang="zh-CN" dirty="0"/>
              <a:t>S</a:t>
            </a:r>
            <a:r>
              <a:rPr lang="zh-CN" altLang="en-US" dirty="0"/>
              <a:t>）和行为反应（</a:t>
            </a:r>
            <a:r>
              <a:rPr lang="en-US" altLang="zh-CN" dirty="0"/>
              <a:t>R</a:t>
            </a:r>
            <a:r>
              <a:rPr lang="zh-CN" altLang="en-US" dirty="0"/>
              <a:t>）之间存在</a:t>
            </a:r>
            <a:r>
              <a:rPr lang="zh-CN" altLang="en-US" b="1" dirty="0">
                <a:solidFill>
                  <a:srgbClr val="FF0000"/>
                </a:solidFill>
              </a:rPr>
              <a:t>中介变量（</a:t>
            </a:r>
            <a:r>
              <a:rPr lang="en-US" altLang="zh-CN" b="1" dirty="0">
                <a:solidFill>
                  <a:srgbClr val="FF0000"/>
                </a:solidFill>
              </a:rPr>
              <a:t>O</a:t>
            </a:r>
            <a:r>
              <a:rPr lang="zh-CN" altLang="en-US" b="1" dirty="0">
                <a:solidFill>
                  <a:srgbClr val="FF0000"/>
                </a:solidFill>
              </a:rPr>
              <a:t>）</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122336" y="700336"/>
            <a:ext cx="6386685" cy="962123"/>
          </a:xfrm>
          <a:prstGeom prst="rect">
            <a:avLst/>
          </a:prstGeom>
        </p:spPr>
        <p:txBody>
          <a:bodyPr wrap="none">
            <a:spAutoFit/>
          </a:bodyPr>
          <a:lstStyle/>
          <a:p>
            <a:pPr indent="177800" algn="just">
              <a:lnSpc>
                <a:spcPct val="157000"/>
              </a:lnSpc>
              <a:spcBef>
                <a:spcPts val="600"/>
              </a:spcBef>
              <a:spcAft>
                <a:spcPts val="600"/>
              </a:spcAft>
            </a:pPr>
            <a:r>
              <a:rPr lang="zh-CN" altLang="zh-CN" b="1" kern="100" dirty="0">
                <a:latin typeface="Times" panose="02020603050405020304" pitchFamily="18" charset="0"/>
                <a:ea typeface="方正魏碑_GBK"/>
                <a:cs typeface="Times New Roman" panose="02020603050405020304" pitchFamily="18" charset="0"/>
              </a:rPr>
              <a:t>（二）托尔曼的符号学习理论</a:t>
            </a:r>
            <a:endParaRPr lang="zh-CN" altLang="zh-CN" b="1" kern="100" dirty="0">
              <a:effectLst/>
              <a:latin typeface="Times" panose="02020603050405020304" pitchFamily="18" charset="0"/>
              <a:ea typeface="方正魏碑_GBK"/>
              <a:cs typeface="Times New Roman" panose="02020603050405020304" pitchFamily="18" charset="0"/>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5936" y="1682625"/>
            <a:ext cx="8352928" cy="5892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539726" y="7829128"/>
            <a:ext cx="12097344" cy="1754326"/>
          </a:xfrm>
          <a:prstGeom prst="rect">
            <a:avLst/>
          </a:prstGeom>
        </p:spPr>
        <p:txBody>
          <a:bodyPr wrap="square">
            <a:spAutoFit/>
          </a:bodyPr>
          <a:lstStyle/>
          <a:p>
            <a:pPr>
              <a:lnSpc>
                <a:spcPct val="150000"/>
              </a:lnSpc>
            </a:pPr>
            <a:r>
              <a:rPr lang="zh-CN" altLang="en-US" b="1" dirty="0"/>
              <a:t>第四，</a:t>
            </a:r>
            <a:r>
              <a:rPr lang="zh-CN" altLang="en-US" b="1" dirty="0">
                <a:solidFill>
                  <a:srgbClr val="FF0000"/>
                </a:solidFill>
              </a:rPr>
              <a:t>潜伏学习</a:t>
            </a:r>
            <a:r>
              <a:rPr lang="zh-CN" altLang="en-US" dirty="0"/>
              <a:t>， 托尔曼认为外在的强化并不是学习产生的必要元素，不强化也会出现学习。</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55934" y="919544"/>
            <a:ext cx="12483170" cy="7648248"/>
          </a:xfrm>
          <a:prstGeom prst="rect">
            <a:avLst/>
          </a:prstGeom>
        </p:spPr>
        <p:txBody>
          <a:bodyPr wrap="square">
            <a:spAutoFit/>
          </a:bodyPr>
          <a:lstStyle/>
          <a:p>
            <a:pPr indent="177800" algn="just">
              <a:lnSpc>
                <a:spcPct val="150000"/>
              </a:lnSpc>
              <a:spcBef>
                <a:spcPts val="600"/>
              </a:spcBef>
              <a:spcAft>
                <a:spcPts val="600"/>
              </a:spcAft>
            </a:pPr>
            <a:r>
              <a:rPr lang="zh-CN" altLang="zh-CN" b="1" kern="100" dirty="0">
                <a:latin typeface="+mn-ea"/>
                <a:ea typeface="+mn-ea"/>
                <a:cs typeface="Times New Roman" panose="02020603050405020304" pitchFamily="18" charset="0"/>
              </a:rPr>
              <a:t>（三）布鲁纳的认知结构</a:t>
            </a:r>
            <a:r>
              <a:rPr lang="zh-CN" altLang="zh-CN" b="1" kern="100" dirty="0" smtClean="0">
                <a:latin typeface="+mn-ea"/>
                <a:ea typeface="+mn-ea"/>
                <a:cs typeface="Times New Roman" panose="02020603050405020304" pitchFamily="18" charset="0"/>
              </a:rPr>
              <a:t>学习理论</a:t>
            </a:r>
            <a:endParaRPr lang="en-US" altLang="zh-CN" b="1" kern="100" dirty="0" smtClean="0">
              <a:latin typeface="+mn-ea"/>
              <a:ea typeface="+mn-ea"/>
              <a:cs typeface="Times New Roman" panose="02020603050405020304" pitchFamily="18" charset="0"/>
            </a:endParaRPr>
          </a:p>
          <a:p>
            <a:pPr>
              <a:lnSpc>
                <a:spcPct val="150000"/>
              </a:lnSpc>
            </a:pPr>
            <a:r>
              <a:rPr lang="en-US" altLang="zh-CN" b="1" dirty="0"/>
              <a:t>1.</a:t>
            </a:r>
            <a:r>
              <a:rPr lang="zh-CN" altLang="zh-CN" b="1" dirty="0"/>
              <a:t>学习观</a:t>
            </a:r>
            <a:endParaRPr lang="zh-CN" altLang="zh-CN" dirty="0"/>
          </a:p>
          <a:p>
            <a:pPr indent="457200">
              <a:lnSpc>
                <a:spcPct val="150000"/>
              </a:lnSpc>
            </a:pPr>
            <a:r>
              <a:rPr lang="zh-CN" altLang="en-US" dirty="0" smtClean="0"/>
              <a:t>实质：</a:t>
            </a:r>
            <a:r>
              <a:rPr lang="zh-CN" altLang="zh-CN" dirty="0" smtClean="0"/>
              <a:t>学习</a:t>
            </a:r>
            <a:r>
              <a:rPr lang="zh-CN" altLang="zh-CN" dirty="0"/>
              <a:t>的</a:t>
            </a:r>
            <a:r>
              <a:rPr lang="zh-CN" altLang="zh-CN" dirty="0">
                <a:solidFill>
                  <a:srgbClr val="FF0000"/>
                </a:solidFill>
              </a:rPr>
              <a:t>实质</a:t>
            </a:r>
            <a:r>
              <a:rPr lang="zh-CN" altLang="zh-CN" dirty="0"/>
              <a:t>是主动地形成认知结构</a:t>
            </a:r>
            <a:r>
              <a:rPr lang="zh-CN" altLang="zh-CN" dirty="0" smtClean="0"/>
              <a:t>；</a:t>
            </a:r>
            <a:endParaRPr lang="en-US" altLang="zh-CN" dirty="0" smtClean="0"/>
          </a:p>
          <a:p>
            <a:pPr indent="457200">
              <a:lnSpc>
                <a:spcPct val="150000"/>
              </a:lnSpc>
            </a:pPr>
            <a:r>
              <a:rPr lang="zh-CN" altLang="en-US" dirty="0" smtClean="0"/>
              <a:t>过程：</a:t>
            </a:r>
            <a:r>
              <a:rPr lang="zh-CN" altLang="zh-CN" dirty="0" smtClean="0"/>
              <a:t>学习</a:t>
            </a:r>
            <a:r>
              <a:rPr lang="zh-CN" altLang="zh-CN" dirty="0"/>
              <a:t>包括获得、转化和评价三个</a:t>
            </a:r>
            <a:r>
              <a:rPr lang="zh-CN" altLang="zh-CN" dirty="0">
                <a:solidFill>
                  <a:srgbClr val="FF0000"/>
                </a:solidFill>
              </a:rPr>
              <a:t>过程</a:t>
            </a:r>
            <a:r>
              <a:rPr lang="zh-CN" altLang="zh-CN" dirty="0" smtClean="0"/>
              <a:t>。</a:t>
            </a:r>
            <a:endParaRPr lang="en-US" altLang="zh-CN" b="1" dirty="0" smtClean="0"/>
          </a:p>
          <a:p>
            <a:pPr>
              <a:lnSpc>
                <a:spcPct val="150000"/>
              </a:lnSpc>
            </a:pPr>
            <a:r>
              <a:rPr lang="en-US" altLang="zh-CN" b="1" dirty="0" smtClean="0"/>
              <a:t>2</a:t>
            </a:r>
            <a:r>
              <a:rPr lang="en-US" altLang="zh-CN" b="1" dirty="0"/>
              <a:t>.</a:t>
            </a:r>
            <a:r>
              <a:rPr lang="zh-CN" altLang="zh-CN" b="1" dirty="0"/>
              <a:t>教学观</a:t>
            </a:r>
            <a:endParaRPr lang="zh-CN" altLang="zh-CN" dirty="0"/>
          </a:p>
          <a:p>
            <a:pPr indent="457200">
              <a:lnSpc>
                <a:spcPct val="150000"/>
              </a:lnSpc>
            </a:pPr>
            <a:r>
              <a:rPr lang="zh-CN" altLang="en-US" b="1" dirty="0" smtClean="0"/>
              <a:t>目的：</a:t>
            </a:r>
            <a:r>
              <a:rPr lang="zh-CN" altLang="zh-CN" dirty="0" smtClean="0"/>
              <a:t>教学</a:t>
            </a:r>
            <a:r>
              <a:rPr lang="zh-CN" altLang="zh-CN" dirty="0"/>
              <a:t>的</a:t>
            </a:r>
            <a:r>
              <a:rPr lang="zh-CN" altLang="zh-CN" dirty="0">
                <a:solidFill>
                  <a:srgbClr val="FF0000"/>
                </a:solidFill>
              </a:rPr>
              <a:t>目的</a:t>
            </a:r>
            <a:r>
              <a:rPr lang="zh-CN" altLang="zh-CN" dirty="0"/>
              <a:t>在于理解学科的基本结构</a:t>
            </a:r>
            <a:r>
              <a:rPr lang="zh-CN" altLang="zh-CN" dirty="0" smtClean="0"/>
              <a:t>；</a:t>
            </a:r>
            <a:endParaRPr lang="en-US" altLang="zh-CN" dirty="0" smtClean="0"/>
          </a:p>
          <a:p>
            <a:pPr>
              <a:lnSpc>
                <a:spcPct val="150000"/>
              </a:lnSpc>
            </a:pPr>
            <a:r>
              <a:rPr lang="zh-CN" altLang="en-US" dirty="0" smtClean="0"/>
              <a:t>    所</a:t>
            </a:r>
            <a:r>
              <a:rPr lang="zh-CN" altLang="en-US" dirty="0"/>
              <a:t>谓</a:t>
            </a:r>
            <a:r>
              <a:rPr lang="zh-CN" altLang="en-US" b="1" dirty="0"/>
              <a:t>学科的基本结构</a:t>
            </a:r>
            <a:r>
              <a:rPr lang="zh-CN" altLang="en-US" dirty="0"/>
              <a:t>，是指学科的基本概念、基本原理、基本态度和方法。</a:t>
            </a:r>
            <a:endParaRPr lang="en-US" altLang="zh-CN" dirty="0" smtClean="0"/>
          </a:p>
          <a:p>
            <a:pPr>
              <a:lnSpc>
                <a:spcPct val="150000"/>
              </a:lnSpc>
            </a:pPr>
            <a:r>
              <a:rPr lang="zh-CN" altLang="en-US" b="1" dirty="0" smtClean="0"/>
              <a:t>方法：</a:t>
            </a:r>
            <a:r>
              <a:rPr lang="zh-CN" altLang="zh-CN" dirty="0" smtClean="0"/>
              <a:t>提倡</a:t>
            </a:r>
            <a:r>
              <a:rPr lang="zh-CN" altLang="zh-CN" dirty="0">
                <a:solidFill>
                  <a:srgbClr val="FF0000"/>
                </a:solidFill>
              </a:rPr>
              <a:t>发现</a:t>
            </a:r>
            <a:r>
              <a:rPr lang="zh-CN" altLang="zh-CN" dirty="0"/>
              <a:t>学习</a:t>
            </a:r>
            <a:r>
              <a:rPr lang="zh-CN" altLang="zh-CN" dirty="0" smtClean="0"/>
              <a:t>；</a:t>
            </a:r>
            <a:endParaRPr lang="en-US" altLang="zh-CN" dirty="0" smtClean="0"/>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525736" y="772344"/>
            <a:ext cx="12025336" cy="8241039"/>
          </a:xfrm>
          <a:prstGeom prst="rect">
            <a:avLst/>
          </a:prstGeom>
        </p:spPr>
        <p:txBody>
          <a:bodyPr wrap="square">
            <a:spAutoFit/>
          </a:bodyPr>
          <a:lstStyle/>
          <a:p>
            <a:pPr indent="177800" algn="just">
              <a:lnSpc>
                <a:spcPct val="157000"/>
              </a:lnSpc>
              <a:spcBef>
                <a:spcPts val="600"/>
              </a:spcBef>
              <a:spcAft>
                <a:spcPts val="600"/>
              </a:spcAft>
            </a:pPr>
            <a:r>
              <a:rPr lang="zh-CN" altLang="zh-CN" b="1" kern="100" dirty="0">
                <a:latin typeface="Times" panose="02020603050405020304" pitchFamily="18" charset="0"/>
                <a:ea typeface="方正魏碑_GBK"/>
                <a:cs typeface="Times New Roman" panose="02020603050405020304" pitchFamily="18" charset="0"/>
              </a:rPr>
              <a:t>（四）奥苏贝尔的认知同化学习理论（有意义接受学习</a:t>
            </a:r>
            <a:r>
              <a:rPr lang="zh-CN" altLang="zh-CN" b="1" kern="100" dirty="0" smtClean="0">
                <a:latin typeface="Times" panose="02020603050405020304" pitchFamily="18" charset="0"/>
                <a:ea typeface="方正魏碑_GBK"/>
                <a:cs typeface="Times New Roman" panose="02020603050405020304" pitchFamily="18" charset="0"/>
              </a:rPr>
              <a:t>）</a:t>
            </a:r>
            <a:endParaRPr lang="en-US" altLang="zh-CN" b="1" kern="100" dirty="0" smtClean="0">
              <a:latin typeface="Times" panose="02020603050405020304" pitchFamily="18" charset="0"/>
              <a:ea typeface="方正魏碑_GBK"/>
              <a:cs typeface="Times New Roman" panose="02020603050405020304" pitchFamily="18" charset="0"/>
            </a:endParaRPr>
          </a:p>
          <a:p>
            <a:r>
              <a:rPr lang="en-US" altLang="zh-CN" b="1" dirty="0"/>
              <a:t>1.</a:t>
            </a:r>
            <a:r>
              <a:rPr lang="zh-CN" altLang="zh-CN" b="1" dirty="0"/>
              <a:t>学习分类</a:t>
            </a:r>
          </a:p>
          <a:p>
            <a:pPr indent="457200" algn="just">
              <a:lnSpc>
                <a:spcPct val="150000"/>
              </a:lnSpc>
            </a:pPr>
            <a:r>
              <a:rPr lang="zh-CN" altLang="en-US" sz="3200" dirty="0">
                <a:latin typeface="宋体" panose="02010600030101010101" pitchFamily="2" charset="-122"/>
                <a:ea typeface="宋体" panose="02010600030101010101" pitchFamily="2" charset="-122"/>
              </a:rPr>
              <a:t>（</a:t>
            </a:r>
            <a:r>
              <a:rPr lang="en-US" altLang="zh-CN" sz="3200" dirty="0">
                <a:latin typeface="宋体" panose="02010600030101010101" pitchFamily="2" charset="-122"/>
                <a:ea typeface="宋体" panose="02010600030101010101" pitchFamily="2" charset="-122"/>
              </a:rPr>
              <a:t>1</a:t>
            </a:r>
            <a:r>
              <a:rPr lang="zh-CN" altLang="en-US" sz="3200" dirty="0">
                <a:latin typeface="宋体" panose="02010600030101010101" pitchFamily="2" charset="-122"/>
                <a:ea typeface="宋体" panose="02010600030101010101" pitchFamily="2" charset="-122"/>
              </a:rPr>
              <a:t>）根据学习进行的方式，将学习分为接受学习和发现学习。接受学习是指将学生要学习的概念、原理等内容以结论的方式呈现在学生面前，教师传授，学生接受。发现学习是指学生要学习的概念、原理等内容不直接呈现，需要学生通过独立思考、探索、发现而获得</a:t>
            </a:r>
            <a:r>
              <a:rPr lang="zh-CN" altLang="en-US" sz="3200" dirty="0" smtClean="0">
                <a:latin typeface="宋体" panose="02010600030101010101" pitchFamily="2" charset="-122"/>
                <a:ea typeface="宋体" panose="02010600030101010101" pitchFamily="2" charset="-122"/>
              </a:rPr>
              <a:t>。</a:t>
            </a:r>
            <a:endParaRPr lang="en-US" altLang="zh-CN" sz="3200" dirty="0" smtClean="0">
              <a:latin typeface="宋体" panose="02010600030101010101" pitchFamily="2" charset="-122"/>
              <a:ea typeface="宋体" panose="02010600030101010101" pitchFamily="2" charset="-122"/>
            </a:endParaRPr>
          </a:p>
          <a:p>
            <a:pPr indent="457200" algn="just">
              <a:lnSpc>
                <a:spcPct val="150000"/>
              </a:lnSpc>
            </a:pPr>
            <a:r>
              <a:rPr lang="zh-CN" altLang="en-US" sz="3200" dirty="0" smtClean="0">
                <a:latin typeface="宋体" panose="02010600030101010101" pitchFamily="2" charset="-122"/>
                <a:ea typeface="宋体" panose="02010600030101010101" pitchFamily="2" charset="-122"/>
              </a:rPr>
              <a:t>（</a:t>
            </a:r>
            <a:r>
              <a:rPr lang="en-US" altLang="zh-CN" sz="3200" dirty="0">
                <a:latin typeface="宋体" panose="02010600030101010101" pitchFamily="2" charset="-122"/>
                <a:ea typeface="宋体" panose="02010600030101010101" pitchFamily="2" charset="-122"/>
              </a:rPr>
              <a:t>2</a:t>
            </a:r>
            <a:r>
              <a:rPr lang="zh-CN" altLang="en-US" sz="3200" dirty="0">
                <a:latin typeface="宋体" panose="02010600030101010101" pitchFamily="2" charset="-122"/>
                <a:ea typeface="宋体" panose="02010600030101010101" pitchFamily="2" charset="-122"/>
              </a:rPr>
              <a:t>）根据学习材料与学习者原有知识的关系，将学习分为机械学习和有意义学习。机械学习是指当前的学习没有与已有知识建立某种有意义的联系。有意义学习是指当前的学习与已有知识建立起实质性的、有意义的联系。</a:t>
            </a:r>
            <a:endParaRPr lang="zh-CN" altLang="zh-CN" sz="4000" b="1" kern="100" dirty="0">
              <a:effectLst/>
              <a:latin typeface="Times" panose="02020603050405020304" pitchFamily="18" charset="0"/>
              <a:ea typeface="方正魏碑_GBK"/>
              <a:cs typeface="Times New Roman" panose="02020603050405020304" pitchFamily="18" charset="0"/>
            </a:endParaRP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525736" y="772344"/>
            <a:ext cx="12025336" cy="7687041"/>
          </a:xfrm>
          <a:prstGeom prst="rect">
            <a:avLst/>
          </a:prstGeom>
        </p:spPr>
        <p:txBody>
          <a:bodyPr wrap="square">
            <a:spAutoFit/>
          </a:bodyPr>
          <a:lstStyle/>
          <a:p>
            <a:pPr indent="177800" algn="just">
              <a:lnSpc>
                <a:spcPct val="157000"/>
              </a:lnSpc>
              <a:spcBef>
                <a:spcPts val="600"/>
              </a:spcBef>
              <a:spcAft>
                <a:spcPts val="600"/>
              </a:spcAft>
            </a:pPr>
            <a:r>
              <a:rPr lang="zh-CN" altLang="zh-CN" b="1" kern="100" dirty="0">
                <a:latin typeface="Times" panose="02020603050405020304" pitchFamily="18" charset="0"/>
                <a:ea typeface="方正魏碑_GBK"/>
                <a:cs typeface="Times New Roman" panose="02020603050405020304" pitchFamily="18" charset="0"/>
              </a:rPr>
              <a:t>（四）奥苏贝尔的认知同化学习理论（有意义接受学习</a:t>
            </a:r>
            <a:r>
              <a:rPr lang="zh-CN" altLang="zh-CN" b="1" kern="100" dirty="0" smtClean="0">
                <a:latin typeface="Times" panose="02020603050405020304" pitchFamily="18" charset="0"/>
                <a:ea typeface="方正魏碑_GBK"/>
                <a:cs typeface="Times New Roman" panose="02020603050405020304" pitchFamily="18" charset="0"/>
              </a:rPr>
              <a:t>）</a:t>
            </a:r>
            <a:endParaRPr lang="en-US" altLang="zh-CN" b="1" kern="100" dirty="0" smtClean="0">
              <a:latin typeface="Times" panose="02020603050405020304" pitchFamily="18" charset="0"/>
              <a:ea typeface="方正魏碑_GBK"/>
              <a:cs typeface="Times New Roman" panose="02020603050405020304" pitchFamily="18" charset="0"/>
            </a:endParaRPr>
          </a:p>
          <a:p>
            <a:pPr indent="457200" algn="just">
              <a:lnSpc>
                <a:spcPct val="150000"/>
              </a:lnSpc>
            </a:pPr>
            <a:r>
              <a:rPr lang="zh-CN" altLang="en-US" dirty="0" smtClean="0">
                <a:latin typeface="宋体" panose="02010600030101010101" pitchFamily="2" charset="-122"/>
                <a:ea typeface="宋体" panose="02010600030101010101" pitchFamily="2" charset="-122"/>
              </a:rPr>
              <a:t>有</a:t>
            </a:r>
            <a:r>
              <a:rPr lang="zh-CN" altLang="en-US" dirty="0">
                <a:latin typeface="宋体" panose="02010600030101010101" pitchFamily="2" charset="-122"/>
                <a:ea typeface="宋体" panose="02010600030101010101" pitchFamily="2" charset="-122"/>
              </a:rPr>
              <a:t>意义学习的实质是将新知识与已有知识建立起</a:t>
            </a:r>
            <a:r>
              <a:rPr lang="zh-CN" altLang="en-US" b="1" dirty="0">
                <a:solidFill>
                  <a:srgbClr val="FF0000"/>
                </a:solidFill>
                <a:latin typeface="宋体" panose="02010600030101010101" pitchFamily="2" charset="-122"/>
                <a:ea typeface="宋体" panose="02010600030101010101" pitchFamily="2" charset="-122"/>
              </a:rPr>
              <a:t>非人为（内在的）</a:t>
            </a:r>
            <a:r>
              <a:rPr lang="zh-CN" altLang="en-US" dirty="0">
                <a:latin typeface="宋体" panose="02010600030101010101" pitchFamily="2" charset="-122"/>
                <a:ea typeface="宋体" panose="02010600030101010101" pitchFamily="2" charset="-122"/>
              </a:rPr>
              <a:t>的和</a:t>
            </a:r>
            <a:r>
              <a:rPr lang="zh-CN" altLang="en-US" b="1" dirty="0">
                <a:solidFill>
                  <a:srgbClr val="FF0000"/>
                </a:solidFill>
                <a:latin typeface="宋体" panose="02010600030101010101" pitchFamily="2" charset="-122"/>
                <a:ea typeface="宋体" panose="02010600030101010101" pitchFamily="2" charset="-122"/>
              </a:rPr>
              <a:t>实质性（非字面）</a:t>
            </a:r>
            <a:r>
              <a:rPr lang="zh-CN" altLang="en-US" dirty="0">
                <a:latin typeface="宋体" panose="02010600030101010101" pitchFamily="2" charset="-122"/>
                <a:ea typeface="宋体" panose="02010600030101010101" pitchFamily="2" charset="-122"/>
              </a:rPr>
              <a:t>的联系。所谓实质性的联系，即非字面的联系，是指表达的语词虽然不同，但却是等值的。一旦新旧知识建立这种实质性的联系，学习者就可以用不同形式表达相同的意思。所谓非人为的联系，即有内在联系而非任意性的联想或联系，指新知识与原有认知结构中的有关观念建立了某种合理或逻辑基础上的联系。</a:t>
            </a:r>
            <a:endParaRPr lang="zh-CN" altLang="zh-CN" sz="4400" b="1" kern="100" dirty="0">
              <a:effectLst/>
              <a:latin typeface="Times" panose="02020603050405020304" pitchFamily="18" charset="0"/>
              <a:ea typeface="方正魏碑_GBK"/>
              <a:cs typeface="Times New Roman" panose="02020603050405020304" pitchFamily="18" charset="0"/>
            </a:endParaRPr>
          </a:p>
        </p:txBody>
      </p:sp>
    </p:spTree>
    <p:extLst>
      <p:ext uri="{BB962C8B-B14F-4D97-AF65-F5344CB8AC3E}">
        <p14:creationId xmlns:p14="http://schemas.microsoft.com/office/powerpoint/2010/main" val="27452794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3040252" y="782797"/>
            <a:ext cx="7128792" cy="707886"/>
          </a:xfrm>
          <a:prstGeom prst="rect">
            <a:avLst/>
          </a:prstGeom>
          <a:noFill/>
        </p:spPr>
        <p:txBody>
          <a:bodyPr wrap="square" rtlCol="0">
            <a:spAutoFit/>
          </a:bodyPr>
          <a:lstStyle/>
          <a:p>
            <a:r>
              <a:rPr lang="zh-CN" altLang="en-US" sz="4000" b="1" dirty="0" smtClean="0">
                <a:latin typeface="宋体" panose="02010600030101010101" pitchFamily="2" charset="-122"/>
                <a:ea typeface="宋体" panose="02010600030101010101" pitchFamily="2" charset="-122"/>
              </a:rPr>
              <a:t>第二节 教育心理学的发展历程</a:t>
            </a:r>
            <a:endParaRPr lang="zh-CN" altLang="en-US" sz="4000" b="1" dirty="0">
              <a:latin typeface="宋体" panose="02010600030101010101" pitchFamily="2" charset="-122"/>
              <a:ea typeface="宋体" panose="02010600030101010101" pitchFamily="2" charset="-122"/>
            </a:endParaRPr>
          </a:p>
        </p:txBody>
      </p:sp>
      <p:pic>
        <p:nvPicPr>
          <p:cNvPr id="5" name="图片 1" descr="C:\Users\Administrator\Documents\WeChat Files\wxid_okfqk0dya4bt22\FileStorage\Temp\1675087893534.png"/>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a:xfrm>
            <a:off x="445135" y="2068830"/>
            <a:ext cx="12114530" cy="6729730"/>
          </a:xfrm>
          <a:prstGeom prst="rect">
            <a:avLst/>
          </a:prstGeom>
          <a:noFill/>
          <a:ln>
            <a:noFill/>
          </a:ln>
        </p:spPr>
      </p:pic>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图片 2" descr="机械学习图.png"/>
          <p:cNvPicPr/>
          <p:nvPr/>
        </p:nvPicPr>
        <p:blipFill>
          <a:blip r:embed="rId4" cstate="print">
            <a:clrChange>
              <a:clrFrom>
                <a:srgbClr val="FFFFFF">
                  <a:alpha val="100000"/>
                </a:srgbClr>
              </a:clrFrom>
              <a:clrTo>
                <a:srgbClr val="FFFFFF">
                  <a:alpha val="100000"/>
                  <a:alpha val="0"/>
                </a:srgbClr>
              </a:clrTo>
            </a:clrChange>
          </a:blip>
          <a:stretch>
            <a:fillRect/>
          </a:stretch>
        </p:blipFill>
        <p:spPr>
          <a:xfrm>
            <a:off x="741760" y="1492424"/>
            <a:ext cx="11377264" cy="6984776"/>
          </a:xfrm>
          <a:prstGeom prst="rect">
            <a:avLst/>
          </a:prstGeom>
        </p:spPr>
      </p:pic>
    </p:spTree>
    <p:extLst>
      <p:ext uri="{BB962C8B-B14F-4D97-AF65-F5344CB8AC3E}">
        <p14:creationId xmlns:p14="http://schemas.microsoft.com/office/powerpoint/2010/main" val="2333937206"/>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309712" y="772344"/>
            <a:ext cx="12457384" cy="5632311"/>
          </a:xfrm>
          <a:prstGeom prst="rect">
            <a:avLst/>
          </a:prstGeom>
        </p:spPr>
        <p:txBody>
          <a:bodyPr wrap="square">
            <a:spAutoFit/>
          </a:bodyPr>
          <a:lstStyle/>
          <a:p>
            <a:pPr indent="267970" fontAlgn="auto">
              <a:lnSpc>
                <a:spcPct val="150000"/>
              </a:lnSpc>
            </a:pPr>
            <a:r>
              <a:rPr lang="en-US" altLang="zh-CN" sz="4000" b="1" dirty="0" smtClean="0">
                <a:latin typeface="宋体" panose="02010600030101010101" pitchFamily="2" charset="-122"/>
                <a:ea typeface="宋体" panose="02010600030101010101" pitchFamily="2" charset="-122"/>
                <a:cs typeface="微软雅黑" panose="020B0503020204020204" pitchFamily="34" charset="-122"/>
                <a:sym typeface="+mn-ea"/>
              </a:rPr>
              <a:t>3</a:t>
            </a:r>
            <a:r>
              <a:rPr lang="zh-CN" sz="4000" b="1" dirty="0">
                <a:latin typeface="宋体" panose="02010600030101010101" pitchFamily="2" charset="-122"/>
                <a:ea typeface="宋体" panose="02010600030101010101" pitchFamily="2" charset="-122"/>
                <a:cs typeface="微软雅黑" panose="020B0503020204020204" pitchFamily="34" charset="-122"/>
                <a:sym typeface="+mn-ea"/>
              </a:rPr>
              <a:t>.有意义学习的</a:t>
            </a:r>
            <a:r>
              <a:rPr lang="zh-CN" sz="4000" b="1" dirty="0">
                <a:solidFill>
                  <a:srgbClr val="FF0000"/>
                </a:solidFill>
                <a:latin typeface="宋体" panose="02010600030101010101" pitchFamily="2" charset="-122"/>
                <a:ea typeface="宋体" panose="02010600030101010101" pitchFamily="2" charset="-122"/>
                <a:cs typeface="微软雅黑" panose="020B0503020204020204" pitchFamily="34" charset="-122"/>
                <a:sym typeface="+mn-ea"/>
              </a:rPr>
              <a:t>条件</a:t>
            </a:r>
            <a:r>
              <a:rPr lang="zh-CN" sz="4000" dirty="0">
                <a:latin typeface="宋体" panose="02010600030101010101" pitchFamily="2" charset="-122"/>
                <a:ea typeface="宋体" panose="02010600030101010101" pitchFamily="2" charset="-122"/>
                <a:cs typeface="微软雅黑" panose="020B0503020204020204" pitchFamily="34" charset="-122"/>
                <a:sym typeface="+mn-ea"/>
              </a:rPr>
              <a:t>：</a:t>
            </a:r>
          </a:p>
          <a:p>
            <a:pPr indent="267970" fontAlgn="auto">
              <a:lnSpc>
                <a:spcPct val="150000"/>
              </a:lnSpc>
            </a:pPr>
            <a:r>
              <a:rPr lang="zh-CN" sz="4000" dirty="0">
                <a:latin typeface="宋体" panose="02010600030101010101" pitchFamily="2" charset="-122"/>
                <a:ea typeface="宋体" panose="02010600030101010101" pitchFamily="2" charset="-122"/>
                <a:cs typeface="微软雅黑" panose="020B0503020204020204" pitchFamily="34" charset="-122"/>
                <a:sym typeface="+mn-ea"/>
              </a:rPr>
              <a:t>①学习材料的逻辑意</a:t>
            </a:r>
            <a:r>
              <a:rPr lang="zh-CN" sz="4000" dirty="0" smtClean="0">
                <a:latin typeface="宋体" panose="02010600030101010101" pitchFamily="2" charset="-122"/>
                <a:ea typeface="宋体" panose="02010600030101010101" pitchFamily="2" charset="-122"/>
                <a:cs typeface="微软雅黑" panose="020B0503020204020204" pitchFamily="34" charset="-122"/>
                <a:sym typeface="+mn-ea"/>
              </a:rPr>
              <a:t>义</a:t>
            </a:r>
            <a:r>
              <a:rPr lang="en-US" altLang="zh-CN" sz="4000" dirty="0" smtClean="0">
                <a:latin typeface="宋体" panose="02010600030101010101" pitchFamily="2" charset="-122"/>
                <a:ea typeface="宋体" panose="02010600030101010101" pitchFamily="2" charset="-122"/>
                <a:cs typeface="微软雅黑" panose="020B0503020204020204" pitchFamily="34" charset="-122"/>
                <a:sym typeface="+mn-ea"/>
              </a:rPr>
              <a:t>    </a:t>
            </a:r>
            <a:r>
              <a:rPr lang="zh-CN" sz="4000" b="1" dirty="0" smtClean="0">
                <a:solidFill>
                  <a:srgbClr val="FF0000"/>
                </a:solidFill>
                <a:latin typeface="宋体" panose="02010600030101010101" pitchFamily="2" charset="-122"/>
                <a:ea typeface="宋体" panose="02010600030101010101" pitchFamily="2" charset="-122"/>
                <a:cs typeface="微软雅黑" panose="020B0503020204020204" pitchFamily="34" charset="-122"/>
                <a:sym typeface="+mn-ea"/>
              </a:rPr>
              <a:t>——</a:t>
            </a:r>
            <a:r>
              <a:rPr lang="zh-CN" sz="4000" b="1" dirty="0">
                <a:solidFill>
                  <a:srgbClr val="FF0000"/>
                </a:solidFill>
                <a:latin typeface="宋体" panose="02010600030101010101" pitchFamily="2" charset="-122"/>
                <a:ea typeface="宋体" panose="02010600030101010101" pitchFamily="2" charset="-122"/>
                <a:cs typeface="微软雅黑" panose="020B0503020204020204" pitchFamily="34" charset="-122"/>
                <a:sym typeface="+mn-ea"/>
              </a:rPr>
              <a:t>客观条件</a:t>
            </a:r>
            <a:endParaRPr lang="zh-CN" sz="4000" dirty="0">
              <a:solidFill>
                <a:srgbClr val="FF0000"/>
              </a:solidFill>
              <a:latin typeface="宋体" panose="02010600030101010101" pitchFamily="2" charset="-122"/>
              <a:ea typeface="宋体" panose="02010600030101010101" pitchFamily="2" charset="-122"/>
              <a:cs typeface="微软雅黑" panose="020B0503020204020204" pitchFamily="34" charset="-122"/>
              <a:sym typeface="+mn-ea"/>
            </a:endParaRPr>
          </a:p>
          <a:p>
            <a:pPr indent="267970" fontAlgn="auto">
              <a:lnSpc>
                <a:spcPct val="150000"/>
              </a:lnSpc>
            </a:pPr>
            <a:r>
              <a:rPr lang="zh-CN" sz="4000" dirty="0">
                <a:latin typeface="宋体" panose="02010600030101010101" pitchFamily="2" charset="-122"/>
                <a:ea typeface="宋体" panose="02010600030101010101" pitchFamily="2" charset="-122"/>
                <a:cs typeface="微软雅黑" panose="020B0503020204020204" pitchFamily="34" charset="-122"/>
                <a:sym typeface="+mn-ea"/>
              </a:rPr>
              <a:t>②有意义学习的心向； </a:t>
            </a:r>
            <a:r>
              <a:rPr lang="en-US" altLang="zh-CN" sz="4000" dirty="0" smtClean="0">
                <a:latin typeface="宋体" panose="02010600030101010101" pitchFamily="2" charset="-122"/>
                <a:ea typeface="宋体" panose="02010600030101010101" pitchFamily="2" charset="-122"/>
                <a:cs typeface="微软雅黑" panose="020B0503020204020204" pitchFamily="34" charset="-122"/>
                <a:sym typeface="+mn-ea"/>
              </a:rPr>
              <a:t> </a:t>
            </a:r>
            <a:r>
              <a:rPr lang="zh-CN" sz="4000" dirty="0" smtClean="0">
                <a:latin typeface="宋体" panose="02010600030101010101" pitchFamily="2" charset="-122"/>
                <a:ea typeface="宋体" panose="02010600030101010101" pitchFamily="2" charset="-122"/>
                <a:cs typeface="微软雅黑" panose="020B0503020204020204" pitchFamily="34" charset="-122"/>
                <a:sym typeface="+mn-ea"/>
              </a:rPr>
              <a:t> </a:t>
            </a:r>
            <a:r>
              <a:rPr lang="en-US" altLang="zh-CN" sz="4000" dirty="0" smtClean="0">
                <a:latin typeface="宋体" panose="02010600030101010101" pitchFamily="2" charset="-122"/>
                <a:ea typeface="宋体" panose="02010600030101010101" pitchFamily="2" charset="-122"/>
                <a:cs typeface="微软雅黑" panose="020B0503020204020204" pitchFamily="34" charset="-122"/>
                <a:sym typeface="+mn-ea"/>
              </a:rPr>
              <a:t> </a:t>
            </a:r>
            <a:r>
              <a:rPr lang="zh-CN" sz="4000" b="1" dirty="0" smtClean="0">
                <a:solidFill>
                  <a:srgbClr val="FF0000"/>
                </a:solidFill>
                <a:latin typeface="宋体" panose="02010600030101010101" pitchFamily="2" charset="-122"/>
                <a:ea typeface="宋体" panose="02010600030101010101" pitchFamily="2" charset="-122"/>
                <a:cs typeface="微软雅黑" panose="020B0503020204020204" pitchFamily="34" charset="-122"/>
                <a:sym typeface="+mn-ea"/>
              </a:rPr>
              <a:t>——</a:t>
            </a:r>
            <a:r>
              <a:rPr lang="zh-CN" sz="4000" b="1" dirty="0">
                <a:solidFill>
                  <a:srgbClr val="FF0000"/>
                </a:solidFill>
                <a:latin typeface="宋体" panose="02010600030101010101" pitchFamily="2" charset="-122"/>
                <a:ea typeface="宋体" panose="02010600030101010101" pitchFamily="2" charset="-122"/>
                <a:cs typeface="微软雅黑" panose="020B0503020204020204" pitchFamily="34" charset="-122"/>
                <a:sym typeface="+mn-ea"/>
              </a:rPr>
              <a:t>主观条件</a:t>
            </a:r>
            <a:endParaRPr lang="zh-CN" sz="4000" dirty="0">
              <a:solidFill>
                <a:srgbClr val="FF0000"/>
              </a:solidFill>
              <a:latin typeface="宋体" panose="02010600030101010101" pitchFamily="2" charset="-122"/>
              <a:ea typeface="宋体" panose="02010600030101010101" pitchFamily="2" charset="-122"/>
              <a:cs typeface="微软雅黑" panose="020B0503020204020204" pitchFamily="34" charset="-122"/>
              <a:sym typeface="+mn-ea"/>
            </a:endParaRPr>
          </a:p>
          <a:p>
            <a:pPr indent="267970" fontAlgn="auto">
              <a:lnSpc>
                <a:spcPct val="150000"/>
              </a:lnSpc>
            </a:pPr>
            <a:r>
              <a:rPr lang="zh-CN" sz="4000" dirty="0">
                <a:latin typeface="宋体" panose="02010600030101010101" pitchFamily="2" charset="-122"/>
                <a:ea typeface="宋体" panose="02010600030101010101" pitchFamily="2" charset="-122"/>
                <a:cs typeface="微软雅黑" panose="020B0503020204020204" pitchFamily="34" charset="-122"/>
                <a:sym typeface="+mn-ea"/>
              </a:rPr>
              <a:t>③学习者认知结构中必须具有适当的知识，以便与新知识进行联系</a:t>
            </a:r>
            <a:r>
              <a:rPr lang="zh-CN" sz="4000" dirty="0" smtClean="0">
                <a:latin typeface="宋体" panose="02010600030101010101" pitchFamily="2" charset="-122"/>
                <a:ea typeface="宋体" panose="02010600030101010101" pitchFamily="2" charset="-122"/>
                <a:cs typeface="微软雅黑" panose="020B0503020204020204" pitchFamily="34" charset="-122"/>
                <a:sym typeface="+mn-ea"/>
              </a:rPr>
              <a:t>。</a:t>
            </a:r>
            <a:r>
              <a:rPr lang="en-US" altLang="zh-CN" sz="4000" dirty="0" smtClean="0">
                <a:latin typeface="宋体" panose="02010600030101010101" pitchFamily="2" charset="-122"/>
                <a:ea typeface="宋体" panose="02010600030101010101" pitchFamily="2" charset="-122"/>
                <a:cs typeface="微软雅黑" panose="020B0503020204020204" pitchFamily="34" charset="-122"/>
                <a:sym typeface="+mn-ea"/>
              </a:rPr>
              <a:t>           </a:t>
            </a:r>
            <a:r>
              <a:rPr lang="zh-CN" sz="4000" b="1" dirty="0" smtClean="0">
                <a:solidFill>
                  <a:srgbClr val="FF0000"/>
                </a:solidFill>
                <a:latin typeface="宋体" panose="02010600030101010101" pitchFamily="2" charset="-122"/>
                <a:ea typeface="宋体" panose="02010600030101010101" pitchFamily="2" charset="-122"/>
                <a:cs typeface="微软雅黑" panose="020B0503020204020204" pitchFamily="34" charset="-122"/>
                <a:sym typeface="+mn-ea"/>
              </a:rPr>
              <a:t>——</a:t>
            </a:r>
            <a:r>
              <a:rPr lang="zh-CN" sz="4000" b="1" dirty="0">
                <a:solidFill>
                  <a:srgbClr val="FF0000"/>
                </a:solidFill>
                <a:latin typeface="宋体" panose="02010600030101010101" pitchFamily="2" charset="-122"/>
                <a:ea typeface="宋体" panose="02010600030101010101" pitchFamily="2" charset="-122"/>
                <a:cs typeface="微软雅黑" panose="020B0503020204020204" pitchFamily="34" charset="-122"/>
                <a:sym typeface="+mn-ea"/>
              </a:rPr>
              <a:t>主观条件</a:t>
            </a:r>
            <a:endParaRPr lang="en-US" sz="4000" b="0" dirty="0">
              <a:solidFill>
                <a:srgbClr val="FF0000"/>
              </a:solidFill>
              <a:latin typeface="宋体" panose="02010600030101010101" pitchFamily="2" charset="-122"/>
              <a:ea typeface="宋体" panose="02010600030101010101" pitchFamily="2" charset="-122"/>
              <a:cs typeface="微软雅黑" panose="020B0503020204020204" pitchFamily="34" charset="-122"/>
            </a:endParaRPr>
          </a:p>
          <a:p>
            <a:pPr indent="267970" fontAlgn="auto">
              <a:lnSpc>
                <a:spcPct val="150000"/>
              </a:lnSpc>
            </a:pPr>
            <a:r>
              <a:rPr lang="en-US" sz="4000" dirty="0">
                <a:solidFill>
                  <a:schemeClr val="tx1"/>
                </a:solidFill>
                <a:latin typeface="宋体" panose="02010600030101010101" pitchFamily="2" charset="-122"/>
                <a:ea typeface="宋体" panose="02010600030101010101" pitchFamily="2" charset="-122"/>
                <a:cs typeface="微软雅黑" panose="020B0503020204020204" pitchFamily="34" charset="-122"/>
                <a:sym typeface="+mn-ea"/>
              </a:rPr>
              <a:t>④</a:t>
            </a:r>
            <a:r>
              <a:rPr lang="zh-CN" sz="4000" dirty="0">
                <a:solidFill>
                  <a:schemeClr val="tx1"/>
                </a:solidFill>
                <a:latin typeface="宋体" panose="02010600030101010101" pitchFamily="2" charset="-122"/>
                <a:ea typeface="宋体" panose="02010600030101010101" pitchFamily="2" charset="-122"/>
                <a:cs typeface="微软雅黑" panose="020B0503020204020204" pitchFamily="34" charset="-122"/>
                <a:sym typeface="+mn-ea"/>
              </a:rPr>
              <a:t>学习者自身要积极主</a:t>
            </a:r>
            <a:r>
              <a:rPr lang="zh-CN" sz="4000" dirty="0" smtClean="0">
                <a:solidFill>
                  <a:schemeClr val="tx1"/>
                </a:solidFill>
                <a:latin typeface="宋体" panose="02010600030101010101" pitchFamily="2" charset="-122"/>
                <a:ea typeface="宋体" panose="02010600030101010101" pitchFamily="2" charset="-122"/>
                <a:cs typeface="微软雅黑" panose="020B0503020204020204" pitchFamily="34" charset="-122"/>
                <a:sym typeface="+mn-ea"/>
              </a:rPr>
              <a:t>动</a:t>
            </a:r>
            <a:r>
              <a:rPr lang="en-US" altLang="zh-CN" sz="4000" dirty="0" smtClean="0">
                <a:solidFill>
                  <a:schemeClr val="tx1"/>
                </a:solidFill>
                <a:latin typeface="宋体" panose="02010600030101010101" pitchFamily="2" charset="-122"/>
                <a:ea typeface="宋体" panose="02010600030101010101" pitchFamily="2" charset="-122"/>
                <a:cs typeface="微软雅黑" panose="020B0503020204020204" pitchFamily="34" charset="-122"/>
                <a:sym typeface="+mn-ea"/>
              </a:rPr>
              <a:t>  </a:t>
            </a:r>
            <a:r>
              <a:rPr lang="zh-CN" sz="4000" b="1" dirty="0" smtClean="0">
                <a:solidFill>
                  <a:srgbClr val="FF0000"/>
                </a:solidFill>
                <a:latin typeface="宋体" panose="02010600030101010101" pitchFamily="2" charset="-122"/>
                <a:ea typeface="宋体" panose="02010600030101010101" pitchFamily="2" charset="-122"/>
                <a:cs typeface="微软雅黑" panose="020B0503020204020204" pitchFamily="34" charset="-122"/>
                <a:sym typeface="+mn-ea"/>
              </a:rPr>
              <a:t>——</a:t>
            </a:r>
            <a:r>
              <a:rPr lang="zh-CN" sz="4000" b="1" dirty="0">
                <a:solidFill>
                  <a:srgbClr val="FF0000"/>
                </a:solidFill>
                <a:latin typeface="宋体" panose="02010600030101010101" pitchFamily="2" charset="-122"/>
                <a:ea typeface="宋体" panose="02010600030101010101" pitchFamily="2" charset="-122"/>
                <a:cs typeface="微软雅黑" panose="020B0503020204020204" pitchFamily="34" charset="-122"/>
                <a:sym typeface="+mn-ea"/>
              </a:rPr>
              <a:t>主观条</a:t>
            </a:r>
            <a:r>
              <a:rPr lang="zh-CN" sz="4000" b="1" dirty="0" smtClean="0">
                <a:solidFill>
                  <a:srgbClr val="FF0000"/>
                </a:solidFill>
                <a:latin typeface="宋体" panose="02010600030101010101" pitchFamily="2" charset="-122"/>
                <a:ea typeface="宋体" panose="02010600030101010101" pitchFamily="2" charset="-122"/>
                <a:cs typeface="微软雅黑" panose="020B0503020204020204" pitchFamily="34" charset="-122"/>
                <a:sym typeface="+mn-ea"/>
              </a:rPr>
              <a:t>件</a:t>
            </a:r>
            <a:endParaRPr lang="en-US" altLang="zh-CN" sz="4000" b="1" dirty="0" smtClean="0">
              <a:solidFill>
                <a:srgbClr val="FF0000"/>
              </a:solidFill>
              <a:latin typeface="宋体" panose="02010600030101010101" pitchFamily="2" charset="-122"/>
              <a:ea typeface="宋体" panose="02010600030101010101" pitchFamily="2" charset="-122"/>
              <a:cs typeface="微软雅黑" panose="020B0503020204020204" pitchFamily="34" charset="-122"/>
              <a:sym typeface="+mn-ea"/>
            </a:endParaRP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235838" y="772344"/>
            <a:ext cx="12387242" cy="8416920"/>
          </a:xfrm>
          <a:prstGeom prst="rect">
            <a:avLst/>
          </a:prstGeom>
        </p:spPr>
        <p:txBody>
          <a:bodyPr wrap="square">
            <a:spAutoFit/>
          </a:bodyPr>
          <a:lstStyle/>
          <a:p>
            <a:pPr indent="266700">
              <a:lnSpc>
                <a:spcPct val="150000"/>
              </a:lnSpc>
              <a:spcBef>
                <a:spcPts val="0"/>
              </a:spcBef>
              <a:spcAft>
                <a:spcPts val="0"/>
              </a:spcAft>
            </a:pPr>
            <a:r>
              <a:rPr lang="en-US" altLang="zh-CN" sz="2600" b="1" kern="100" dirty="0">
                <a:latin typeface="Calibri" panose="020F0502020204030204" pitchFamily="34" charset="0"/>
                <a:ea typeface="方正楷体"/>
              </a:rPr>
              <a:t>5.</a:t>
            </a:r>
            <a:r>
              <a:rPr lang="zh-CN" altLang="zh-CN" sz="2600" b="1" kern="100" dirty="0">
                <a:latin typeface="Calibri" panose="020F0502020204030204" pitchFamily="34" charset="0"/>
                <a:ea typeface="方正楷体"/>
              </a:rPr>
              <a:t>认知同化</a:t>
            </a:r>
            <a:r>
              <a:rPr lang="zh-CN" altLang="zh-CN" sz="2600" b="1" kern="100" dirty="0" smtClean="0">
                <a:latin typeface="Calibri" panose="020F0502020204030204" pitchFamily="34" charset="0"/>
                <a:ea typeface="方正楷体"/>
              </a:rPr>
              <a:t>过程</a:t>
            </a:r>
            <a:endParaRPr lang="en-US" altLang="zh-CN" sz="2600" b="1" kern="100" dirty="0">
              <a:latin typeface="Calibri" panose="020F0502020204030204" pitchFamily="34" charset="0"/>
              <a:ea typeface="方正楷体"/>
            </a:endParaRPr>
          </a:p>
          <a:p>
            <a:pPr indent="266700">
              <a:lnSpc>
                <a:spcPct val="150000"/>
              </a:lnSpc>
              <a:spcBef>
                <a:spcPts val="0"/>
              </a:spcBef>
              <a:spcAft>
                <a:spcPts val="0"/>
              </a:spcAft>
            </a:pPr>
            <a:r>
              <a:rPr lang="zh-CN" altLang="zh-CN" sz="2600" dirty="0" smtClean="0">
                <a:solidFill>
                  <a:srgbClr val="FF0000"/>
                </a:solidFill>
              </a:rPr>
              <a:t>（</a:t>
            </a:r>
            <a:r>
              <a:rPr lang="en-US" altLang="zh-CN" sz="2600" dirty="0">
                <a:solidFill>
                  <a:srgbClr val="FF0000"/>
                </a:solidFill>
              </a:rPr>
              <a:t>1</a:t>
            </a:r>
            <a:r>
              <a:rPr lang="zh-CN" altLang="zh-CN" sz="2600" dirty="0">
                <a:solidFill>
                  <a:srgbClr val="FF0000"/>
                </a:solidFill>
              </a:rPr>
              <a:t>）下位</a:t>
            </a:r>
            <a:r>
              <a:rPr lang="zh-CN" altLang="zh-CN" sz="2600" dirty="0" smtClean="0">
                <a:solidFill>
                  <a:srgbClr val="FF0000"/>
                </a:solidFill>
              </a:rPr>
              <a:t>学习</a:t>
            </a:r>
            <a:r>
              <a:rPr lang="zh-CN" altLang="en-US" sz="2600" dirty="0" smtClean="0">
                <a:solidFill>
                  <a:srgbClr val="FF0000"/>
                </a:solidFill>
              </a:rPr>
              <a:t>（类属学习）</a:t>
            </a:r>
            <a:r>
              <a:rPr lang="en-US" altLang="zh-CN" sz="2600" dirty="0" smtClean="0">
                <a:solidFill>
                  <a:srgbClr val="FF0000"/>
                </a:solidFill>
              </a:rPr>
              <a:t>—</a:t>
            </a:r>
            <a:r>
              <a:rPr lang="zh-CN" altLang="en-US" sz="2600" dirty="0" smtClean="0">
                <a:solidFill>
                  <a:srgbClr val="FF0000"/>
                </a:solidFill>
              </a:rPr>
              <a:t>旧包含新</a:t>
            </a:r>
            <a:endParaRPr lang="en-US" altLang="zh-CN" sz="2600" dirty="0" smtClean="0">
              <a:solidFill>
                <a:srgbClr val="FF0000"/>
              </a:solidFill>
            </a:endParaRPr>
          </a:p>
          <a:p>
            <a:pPr indent="266700">
              <a:lnSpc>
                <a:spcPct val="150000"/>
              </a:lnSpc>
              <a:spcBef>
                <a:spcPts val="0"/>
              </a:spcBef>
              <a:spcAft>
                <a:spcPts val="0"/>
              </a:spcAft>
            </a:pPr>
            <a:r>
              <a:rPr lang="zh-CN" altLang="zh-CN" sz="2600" b="1" dirty="0"/>
              <a:t>一种是派生类属</a:t>
            </a:r>
            <a:r>
              <a:rPr lang="zh-CN" altLang="zh-CN" sz="2600" dirty="0"/>
              <a:t>，即新学习的内容仅仅是学生已有的、包容面较广命题的一个例证，或是能从已有命题中直接派生出来的。</a:t>
            </a:r>
          </a:p>
          <a:p>
            <a:pPr indent="266700">
              <a:lnSpc>
                <a:spcPct val="150000"/>
              </a:lnSpc>
              <a:spcBef>
                <a:spcPts val="0"/>
              </a:spcBef>
              <a:spcAft>
                <a:spcPts val="0"/>
              </a:spcAft>
            </a:pPr>
            <a:r>
              <a:rPr lang="zh-CN" altLang="zh-CN" sz="2600" b="1" dirty="0"/>
              <a:t>另一种是相关类属</a:t>
            </a:r>
            <a:r>
              <a:rPr lang="zh-CN" altLang="zh-CN" sz="2600" dirty="0"/>
              <a:t>，即新内容纳入可以扩展、修饰或者限定学生已有的概念、命题，并使其精确化</a:t>
            </a:r>
            <a:r>
              <a:rPr lang="zh-CN" altLang="zh-CN" sz="2600" dirty="0" smtClean="0"/>
              <a:t>。</a:t>
            </a:r>
            <a:endParaRPr lang="en-US" altLang="zh-CN" sz="2600" dirty="0" smtClean="0"/>
          </a:p>
          <a:p>
            <a:pPr>
              <a:lnSpc>
                <a:spcPct val="150000"/>
              </a:lnSpc>
              <a:spcBef>
                <a:spcPts val="0"/>
              </a:spcBef>
              <a:spcAft>
                <a:spcPts val="0"/>
              </a:spcAft>
            </a:pPr>
            <a:r>
              <a:rPr lang="zh-CN" altLang="zh-CN" sz="2600" dirty="0">
                <a:solidFill>
                  <a:srgbClr val="FF0000"/>
                </a:solidFill>
              </a:rPr>
              <a:t>（</a:t>
            </a:r>
            <a:r>
              <a:rPr lang="en-US" altLang="zh-CN" sz="2600" dirty="0">
                <a:solidFill>
                  <a:srgbClr val="FF0000"/>
                </a:solidFill>
              </a:rPr>
              <a:t>2</a:t>
            </a:r>
            <a:r>
              <a:rPr lang="zh-CN" altLang="zh-CN" sz="2600" dirty="0">
                <a:solidFill>
                  <a:srgbClr val="FF0000"/>
                </a:solidFill>
              </a:rPr>
              <a:t>）上位</a:t>
            </a:r>
            <a:r>
              <a:rPr lang="zh-CN" altLang="zh-CN" sz="2600" dirty="0" smtClean="0">
                <a:solidFill>
                  <a:srgbClr val="FF0000"/>
                </a:solidFill>
              </a:rPr>
              <a:t>学习</a:t>
            </a:r>
            <a:r>
              <a:rPr lang="zh-CN" altLang="en-US" sz="2600" dirty="0" smtClean="0">
                <a:solidFill>
                  <a:srgbClr val="FF0000"/>
                </a:solidFill>
              </a:rPr>
              <a:t>（</a:t>
            </a:r>
            <a:r>
              <a:rPr lang="zh-CN" altLang="zh-CN" sz="2600" dirty="0">
                <a:solidFill>
                  <a:srgbClr val="FF0000"/>
                </a:solidFill>
              </a:rPr>
              <a:t>总括</a:t>
            </a:r>
            <a:r>
              <a:rPr lang="zh-CN" altLang="zh-CN" sz="2600" dirty="0" smtClean="0">
                <a:solidFill>
                  <a:srgbClr val="FF0000"/>
                </a:solidFill>
              </a:rPr>
              <a:t>学习</a:t>
            </a:r>
            <a:r>
              <a:rPr lang="zh-CN" altLang="en-US" sz="2600" dirty="0" smtClean="0">
                <a:solidFill>
                  <a:srgbClr val="FF0000"/>
                </a:solidFill>
              </a:rPr>
              <a:t>）</a:t>
            </a:r>
            <a:r>
              <a:rPr lang="en-US" altLang="zh-CN" sz="2600" dirty="0" smtClean="0">
                <a:solidFill>
                  <a:srgbClr val="FF0000"/>
                </a:solidFill>
              </a:rPr>
              <a:t>—</a:t>
            </a:r>
            <a:r>
              <a:rPr lang="zh-CN" altLang="en-US" sz="2600" dirty="0" smtClean="0">
                <a:solidFill>
                  <a:srgbClr val="FF0000"/>
                </a:solidFill>
              </a:rPr>
              <a:t>新包含旧</a:t>
            </a:r>
            <a:endParaRPr lang="en-US" altLang="zh-CN" sz="2600" dirty="0" smtClean="0">
              <a:solidFill>
                <a:srgbClr val="FF0000"/>
              </a:solidFill>
            </a:endParaRPr>
          </a:p>
          <a:p>
            <a:pPr>
              <a:lnSpc>
                <a:spcPct val="150000"/>
              </a:lnSpc>
              <a:spcBef>
                <a:spcPts val="0"/>
              </a:spcBef>
              <a:spcAft>
                <a:spcPts val="0"/>
              </a:spcAft>
            </a:pPr>
            <a:r>
              <a:rPr lang="zh-CN" altLang="en-US" sz="2600" b="1" kern="100" dirty="0" smtClean="0">
                <a:effectLst/>
                <a:latin typeface="Calibri" panose="020F0502020204030204" pitchFamily="34" charset="0"/>
                <a:ea typeface="方正楷体"/>
              </a:rPr>
              <a:t>（</a:t>
            </a:r>
            <a:r>
              <a:rPr lang="en-US" altLang="zh-CN" sz="2600" b="1" kern="100" dirty="0" smtClean="0">
                <a:effectLst/>
                <a:latin typeface="Calibri" panose="020F0502020204030204" pitchFamily="34" charset="0"/>
                <a:ea typeface="方正楷体"/>
              </a:rPr>
              <a:t>3</a:t>
            </a:r>
            <a:r>
              <a:rPr lang="zh-CN" altLang="en-US" sz="2600" b="1" kern="100" dirty="0" smtClean="0">
                <a:effectLst/>
                <a:latin typeface="Calibri" panose="020F0502020204030204" pitchFamily="34" charset="0"/>
                <a:ea typeface="方正楷体"/>
              </a:rPr>
              <a:t>）</a:t>
            </a:r>
            <a:r>
              <a:rPr lang="zh-CN" altLang="zh-CN" sz="2600" dirty="0"/>
              <a:t>并列结合（组合）</a:t>
            </a:r>
            <a:r>
              <a:rPr lang="zh-CN" altLang="zh-CN" sz="2600" dirty="0" smtClean="0"/>
              <a:t>学习</a:t>
            </a:r>
            <a:r>
              <a:rPr lang="en-US" altLang="zh-CN" sz="2600" dirty="0" smtClean="0"/>
              <a:t>—</a:t>
            </a:r>
            <a:r>
              <a:rPr lang="zh-CN" altLang="en-US" sz="2600" dirty="0" smtClean="0">
                <a:solidFill>
                  <a:srgbClr val="FF0000"/>
                </a:solidFill>
              </a:rPr>
              <a:t>新旧平行关系</a:t>
            </a:r>
            <a:endParaRPr lang="en-US" altLang="zh-CN" sz="2600" b="1" dirty="0" smtClean="0"/>
          </a:p>
          <a:p>
            <a:pPr>
              <a:lnSpc>
                <a:spcPct val="150000"/>
              </a:lnSpc>
              <a:spcBef>
                <a:spcPts val="0"/>
              </a:spcBef>
              <a:spcAft>
                <a:spcPts val="0"/>
              </a:spcAft>
            </a:pPr>
            <a:r>
              <a:rPr lang="en-US" altLang="zh-CN" sz="2600" b="1" dirty="0" smtClean="0"/>
              <a:t>6</a:t>
            </a:r>
            <a:r>
              <a:rPr lang="en-US" altLang="zh-CN" sz="2600" b="1" dirty="0"/>
              <a:t>.</a:t>
            </a:r>
            <a:r>
              <a:rPr lang="zh-CN" altLang="zh-CN" sz="2600" b="1" dirty="0"/>
              <a:t>接受学习</a:t>
            </a:r>
          </a:p>
          <a:p>
            <a:pPr>
              <a:lnSpc>
                <a:spcPct val="150000"/>
              </a:lnSpc>
              <a:spcBef>
                <a:spcPts val="0"/>
              </a:spcBef>
              <a:spcAft>
                <a:spcPts val="0"/>
              </a:spcAft>
            </a:pPr>
            <a:r>
              <a:rPr lang="en-US" altLang="zh-CN" sz="2600" dirty="0" smtClean="0"/>
              <a:t>    </a:t>
            </a:r>
            <a:r>
              <a:rPr lang="zh-CN" altLang="zh-CN" sz="2600" dirty="0" smtClean="0"/>
              <a:t>是</a:t>
            </a:r>
            <a:r>
              <a:rPr lang="zh-CN" altLang="zh-CN" sz="2600" dirty="0">
                <a:solidFill>
                  <a:srgbClr val="FF0000"/>
                </a:solidFill>
              </a:rPr>
              <a:t>概念同化</a:t>
            </a:r>
            <a:r>
              <a:rPr lang="zh-CN" altLang="zh-CN" sz="2600" dirty="0"/>
              <a:t>的过程，是课堂学习的主要形式</a:t>
            </a:r>
            <a:r>
              <a:rPr lang="zh-CN" altLang="zh-CN" sz="2600" dirty="0" smtClean="0"/>
              <a:t>。</a:t>
            </a:r>
            <a:endParaRPr lang="en-US" altLang="zh-CN" sz="2600" dirty="0" smtClean="0"/>
          </a:p>
          <a:p>
            <a:pPr>
              <a:lnSpc>
                <a:spcPct val="150000"/>
              </a:lnSpc>
              <a:spcBef>
                <a:spcPts val="0"/>
              </a:spcBef>
              <a:spcAft>
                <a:spcPts val="0"/>
              </a:spcAft>
            </a:pPr>
            <a:r>
              <a:rPr lang="en-US" altLang="zh-CN" sz="2600" dirty="0" smtClean="0"/>
              <a:t>7.</a:t>
            </a:r>
            <a:r>
              <a:rPr lang="zh-CN" altLang="zh-CN" sz="2600" dirty="0"/>
              <a:t>先行</a:t>
            </a:r>
            <a:r>
              <a:rPr lang="zh-CN" altLang="zh-CN" sz="2600" dirty="0" smtClean="0"/>
              <a:t>组织者</a:t>
            </a:r>
            <a:endParaRPr lang="en-US" altLang="zh-CN" sz="2600" dirty="0" smtClean="0"/>
          </a:p>
          <a:p>
            <a:pPr>
              <a:lnSpc>
                <a:spcPct val="150000"/>
              </a:lnSpc>
              <a:spcBef>
                <a:spcPts val="0"/>
              </a:spcBef>
              <a:spcAft>
                <a:spcPts val="0"/>
              </a:spcAft>
            </a:pPr>
            <a:r>
              <a:rPr lang="en-US" altLang="zh-CN" sz="2600" dirty="0"/>
              <a:t> </a:t>
            </a:r>
            <a:r>
              <a:rPr lang="en-US" altLang="zh-CN" sz="2600" dirty="0" smtClean="0"/>
              <a:t>  </a:t>
            </a:r>
            <a:r>
              <a:rPr lang="zh-CN" altLang="zh-CN" sz="2600" dirty="0" smtClean="0"/>
              <a:t>是</a:t>
            </a:r>
            <a:r>
              <a:rPr lang="zh-CN" altLang="zh-CN" sz="2600" dirty="0"/>
              <a:t>先于学习任务本身呈现的一种</a:t>
            </a:r>
            <a:r>
              <a:rPr lang="zh-CN" altLang="zh-CN" sz="2600" dirty="0">
                <a:solidFill>
                  <a:srgbClr val="FF0000"/>
                </a:solidFill>
              </a:rPr>
              <a:t>引导性材料</a:t>
            </a:r>
            <a:r>
              <a:rPr lang="zh-CN" altLang="zh-CN" sz="2600" dirty="0"/>
              <a:t>，它的抽象、概括和综合水平高于学习任务，并且与认知结构中原有的观念和新的学习任务相关联。</a:t>
            </a:r>
            <a:r>
              <a:rPr lang="zh-CN" altLang="zh-CN" sz="2600" b="1" dirty="0">
                <a:solidFill>
                  <a:srgbClr val="7030A0"/>
                </a:solidFill>
              </a:rPr>
              <a:t>（分为陈述性组织者和比较组织者）</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165696" y="700336"/>
            <a:ext cx="12673408" cy="8102218"/>
          </a:xfrm>
          <a:prstGeom prst="rect">
            <a:avLst/>
          </a:prstGeom>
        </p:spPr>
        <p:txBody>
          <a:bodyPr wrap="square">
            <a:spAutoFit/>
          </a:bodyPr>
          <a:lstStyle/>
          <a:p>
            <a:pPr indent="0" latinLnBrk="0">
              <a:lnSpc>
                <a:spcPct val="150000"/>
              </a:lnSpc>
              <a:spcBef>
                <a:spcPts val="0"/>
              </a:spcBef>
              <a:spcAft>
                <a:spcPts val="0"/>
              </a:spcAft>
            </a:pPr>
            <a:r>
              <a:rPr lang="zh-CN" altLang="zh-CN" sz="3200" b="1" kern="100" dirty="0">
                <a:latin typeface="宋体" panose="02010600030101010101" pitchFamily="2" charset="-122"/>
                <a:ea typeface="宋体" panose="02010600030101010101" pitchFamily="2" charset="-122"/>
              </a:rPr>
              <a:t>三、 人本主义</a:t>
            </a:r>
            <a:r>
              <a:rPr lang="zh-CN" altLang="zh-CN" sz="3200" b="1" kern="100" dirty="0" smtClean="0">
                <a:latin typeface="宋体" panose="02010600030101010101" pitchFamily="2" charset="-122"/>
                <a:ea typeface="宋体" panose="02010600030101010101" pitchFamily="2" charset="-122"/>
              </a:rPr>
              <a:t>学习理论</a:t>
            </a:r>
          </a:p>
          <a:p>
            <a:pPr indent="0" latinLnBrk="0">
              <a:lnSpc>
                <a:spcPct val="150000"/>
              </a:lnSpc>
              <a:spcBef>
                <a:spcPts val="0"/>
              </a:spcBef>
              <a:spcAft>
                <a:spcPts val="0"/>
              </a:spcAft>
            </a:pPr>
            <a:r>
              <a:rPr lang="zh-CN" altLang="zh-CN" sz="3200" dirty="0" smtClean="0">
                <a:latin typeface="宋体" panose="02010600030101010101" pitchFamily="2" charset="-122"/>
                <a:ea typeface="宋体" panose="02010600030101010101" pitchFamily="2" charset="-122"/>
              </a:rPr>
              <a:t>（</a:t>
            </a:r>
            <a:r>
              <a:rPr lang="zh-CN" altLang="zh-CN" sz="3200" dirty="0">
                <a:latin typeface="宋体" panose="02010600030101010101" pitchFamily="2" charset="-122"/>
                <a:ea typeface="宋体" panose="02010600030101010101" pitchFamily="2" charset="-122"/>
              </a:rPr>
              <a:t>一）马斯洛的内在学习理论</a:t>
            </a:r>
          </a:p>
          <a:p>
            <a:pPr indent="0" latinLnBrk="0">
              <a:lnSpc>
                <a:spcPct val="150000"/>
              </a:lnSpc>
              <a:spcBef>
                <a:spcPts val="0"/>
              </a:spcBef>
              <a:spcAft>
                <a:spcPts val="0"/>
              </a:spcAft>
            </a:pPr>
            <a:r>
              <a:rPr lang="en-US" altLang="zh-CN" sz="3200" b="1" dirty="0">
                <a:latin typeface="宋体" panose="02010600030101010101" pitchFamily="2" charset="-122"/>
                <a:ea typeface="宋体" panose="02010600030101010101" pitchFamily="2" charset="-122"/>
              </a:rPr>
              <a:t>1.</a:t>
            </a:r>
            <a:r>
              <a:rPr lang="zh-CN" altLang="zh-CN" sz="3200" b="1" dirty="0">
                <a:latin typeface="宋体" panose="02010600030101010101" pitchFamily="2" charset="-122"/>
                <a:ea typeface="宋体" panose="02010600030101010101" pitchFamily="2" charset="-122"/>
              </a:rPr>
              <a:t>自我实现的人格观 </a:t>
            </a:r>
          </a:p>
          <a:p>
            <a:pPr indent="0" latinLnBrk="0">
              <a:lnSpc>
                <a:spcPct val="150000"/>
              </a:lnSpc>
              <a:spcBef>
                <a:spcPts val="0"/>
              </a:spcBef>
              <a:spcAft>
                <a:spcPts val="0"/>
              </a:spcAft>
            </a:pPr>
            <a:r>
              <a:rPr lang="en-US" altLang="zh-CN" sz="3200" dirty="0" smtClean="0">
                <a:latin typeface="宋体" panose="02010600030101010101" pitchFamily="2" charset="-122"/>
                <a:ea typeface="宋体" panose="02010600030101010101" pitchFamily="2" charset="-122"/>
              </a:rPr>
              <a:t>   </a:t>
            </a:r>
            <a:r>
              <a:rPr lang="zh-CN" altLang="zh-CN" sz="3200" dirty="0" smtClean="0">
                <a:latin typeface="宋体" panose="02010600030101010101" pitchFamily="2" charset="-122"/>
                <a:ea typeface="宋体" panose="02010600030101010101" pitchFamily="2" charset="-122"/>
              </a:rPr>
              <a:t>人本主义心理学</a:t>
            </a:r>
            <a:r>
              <a:rPr lang="zh-CN" altLang="zh-CN" sz="3200" dirty="0">
                <a:latin typeface="宋体" panose="02010600030101010101" pitchFamily="2" charset="-122"/>
                <a:ea typeface="宋体" panose="02010600030101010101" pitchFamily="2" charset="-122"/>
              </a:rPr>
              <a:t>家认为人的成长</a:t>
            </a:r>
            <a:r>
              <a:rPr lang="zh-CN" altLang="zh-CN" sz="3200" b="1" dirty="0">
                <a:latin typeface="宋体" panose="02010600030101010101" pitchFamily="2" charset="-122"/>
                <a:ea typeface="宋体" panose="02010600030101010101" pitchFamily="2" charset="-122"/>
              </a:rPr>
              <a:t>源于个体自我实现的需要</a:t>
            </a:r>
            <a:r>
              <a:rPr lang="zh-CN" altLang="zh-CN" sz="3200" dirty="0">
                <a:latin typeface="宋体" panose="02010600030101010101" pitchFamily="2" charset="-122"/>
                <a:ea typeface="宋体" panose="02010600030101010101" pitchFamily="2" charset="-122"/>
              </a:rPr>
              <a:t>，自我实现的需要是人格形成发展、扩充成熟的驱力</a:t>
            </a:r>
            <a:r>
              <a:rPr lang="zh-CN" altLang="zh-CN" sz="3200" dirty="0" smtClean="0">
                <a:latin typeface="宋体" panose="02010600030101010101" pitchFamily="2" charset="-122"/>
                <a:ea typeface="宋体" panose="02010600030101010101" pitchFamily="2" charset="-122"/>
              </a:rPr>
              <a:t>。</a:t>
            </a:r>
            <a:r>
              <a:rPr lang="zh-CN" altLang="en-US" sz="3200" dirty="0">
                <a:latin typeface="宋体" panose="02010600030101010101" pitchFamily="2" charset="-122"/>
                <a:ea typeface="宋体" panose="02010600030101010101" pitchFamily="2" charset="-122"/>
              </a:rPr>
              <a:t>而自我的正常发</a:t>
            </a:r>
            <a:r>
              <a:rPr lang="zh-CN" altLang="en-US" sz="3200" dirty="0" smtClean="0">
                <a:latin typeface="宋体" panose="02010600030101010101" pitchFamily="2" charset="-122"/>
                <a:ea typeface="宋体" panose="02010600030101010101" pitchFamily="2" charset="-122"/>
              </a:rPr>
              <a:t>展必</a:t>
            </a:r>
            <a:r>
              <a:rPr lang="zh-CN" altLang="en-US" sz="3200" dirty="0">
                <a:latin typeface="宋体" panose="02010600030101010101" pitchFamily="2" charset="-122"/>
                <a:ea typeface="宋体" panose="02010600030101010101" pitchFamily="2" charset="-122"/>
              </a:rPr>
              <a:t>须具备两个基本条件：无条件的尊重和自尊</a:t>
            </a:r>
            <a:r>
              <a:rPr lang="zh-CN" altLang="en-US" sz="3200" dirty="0" smtClean="0">
                <a:latin typeface="宋体" panose="02010600030101010101" pitchFamily="2" charset="-122"/>
                <a:ea typeface="宋体" panose="02010600030101010101" pitchFamily="2" charset="-122"/>
              </a:rPr>
              <a:t>。</a:t>
            </a:r>
            <a:endParaRPr lang="en-US" altLang="zh-CN" sz="3200" dirty="0" smtClean="0">
              <a:solidFill>
                <a:srgbClr val="FF0000"/>
              </a:solidFill>
              <a:latin typeface="宋体" panose="02010600030101010101" pitchFamily="2" charset="-122"/>
              <a:ea typeface="宋体" panose="02010600030101010101" pitchFamily="2" charset="-122"/>
            </a:endParaRPr>
          </a:p>
          <a:p>
            <a:pPr indent="0" latinLnBrk="0">
              <a:lnSpc>
                <a:spcPct val="150000"/>
              </a:lnSpc>
              <a:spcBef>
                <a:spcPts val="0"/>
              </a:spcBef>
              <a:spcAft>
                <a:spcPts val="0"/>
              </a:spcAft>
            </a:pPr>
            <a:r>
              <a:rPr lang="en-US" altLang="zh-CN" sz="3200" dirty="0" smtClean="0">
                <a:solidFill>
                  <a:srgbClr val="FF0000"/>
                </a:solidFill>
                <a:latin typeface="宋体" panose="02010600030101010101" pitchFamily="2" charset="-122"/>
                <a:ea typeface="宋体" panose="02010600030101010101" pitchFamily="2" charset="-122"/>
              </a:rPr>
              <a:t>2</a:t>
            </a:r>
            <a:r>
              <a:rPr lang="en-US" altLang="zh-CN" sz="3200" dirty="0">
                <a:solidFill>
                  <a:srgbClr val="FF0000"/>
                </a:solidFill>
                <a:latin typeface="宋体" panose="02010600030101010101" pitchFamily="2" charset="-122"/>
                <a:ea typeface="宋体" panose="02010600030101010101" pitchFamily="2" charset="-122"/>
              </a:rPr>
              <a:t>.</a:t>
            </a:r>
            <a:r>
              <a:rPr lang="zh-CN" altLang="zh-CN" sz="3200" dirty="0">
                <a:solidFill>
                  <a:srgbClr val="FF0000"/>
                </a:solidFill>
                <a:latin typeface="宋体" panose="02010600030101010101" pitchFamily="2" charset="-122"/>
                <a:ea typeface="宋体" panose="02010600030101010101" pitchFamily="2" charset="-122"/>
              </a:rPr>
              <a:t>内在学习论</a:t>
            </a:r>
          </a:p>
          <a:p>
            <a:pPr indent="0" latinLnBrk="0">
              <a:lnSpc>
                <a:spcPct val="150000"/>
              </a:lnSpc>
              <a:spcBef>
                <a:spcPts val="0"/>
              </a:spcBef>
              <a:spcAft>
                <a:spcPts val="0"/>
              </a:spcAft>
            </a:pPr>
            <a:r>
              <a:rPr lang="en-US" altLang="zh-CN" sz="3200" dirty="0" smtClean="0">
                <a:latin typeface="宋体" panose="02010600030101010101" pitchFamily="2" charset="-122"/>
                <a:ea typeface="宋体" panose="02010600030101010101" pitchFamily="2" charset="-122"/>
              </a:rPr>
              <a:t>  </a:t>
            </a:r>
            <a:r>
              <a:rPr lang="zh-CN" altLang="zh-CN" sz="3200" dirty="0" smtClean="0">
                <a:latin typeface="宋体" panose="02010600030101010101" pitchFamily="2" charset="-122"/>
                <a:ea typeface="宋体" panose="02010600030101010101" pitchFamily="2" charset="-122"/>
              </a:rPr>
              <a:t>马斯洛</a:t>
            </a:r>
            <a:r>
              <a:rPr lang="zh-CN" altLang="zh-CN" sz="3200" dirty="0">
                <a:latin typeface="宋体" panose="02010600030101010101" pitchFamily="2" charset="-122"/>
                <a:ea typeface="宋体" panose="02010600030101010101" pitchFamily="2" charset="-122"/>
              </a:rPr>
              <a:t>认为，外在学习是单纯依赖强化和条件作用的学习，其着眼点在于灌输而不在于理解，属于一种被动的、机械的、传统教育的模式</a:t>
            </a:r>
            <a:r>
              <a:rPr lang="zh-CN" altLang="zh-CN" sz="3200" dirty="0" smtClean="0">
                <a:latin typeface="宋体" panose="02010600030101010101" pitchFamily="2" charset="-122"/>
                <a:ea typeface="宋体" panose="02010600030101010101" pitchFamily="2" charset="-122"/>
              </a:rPr>
              <a:t>。</a:t>
            </a:r>
            <a:r>
              <a:rPr lang="zh-CN" altLang="en-US" sz="3200" dirty="0">
                <a:latin typeface="宋体" panose="02010600030101010101" pitchFamily="2" charset="-122"/>
                <a:ea typeface="宋体" panose="02010600030101010101" pitchFamily="2" charset="-122"/>
              </a:rPr>
              <a:t>所谓</a:t>
            </a:r>
            <a:r>
              <a:rPr lang="zh-CN" altLang="en-US" sz="3200" b="1" dirty="0">
                <a:latin typeface="宋体" panose="02010600030101010101" pitchFamily="2" charset="-122"/>
                <a:ea typeface="宋体" panose="02010600030101010101" pitchFamily="2" charset="-122"/>
              </a:rPr>
              <a:t>内在学习</a:t>
            </a:r>
            <a:r>
              <a:rPr lang="zh-CN" altLang="en-US" sz="3200" dirty="0">
                <a:latin typeface="宋体" panose="02010600030101010101" pitchFamily="2" charset="-122"/>
                <a:ea typeface="宋体" panose="02010600030101010101" pitchFamily="2" charset="-122"/>
              </a:rPr>
              <a:t>，就是依靠学生</a:t>
            </a:r>
            <a:r>
              <a:rPr lang="zh-CN" altLang="en-US" sz="3200" b="1" dirty="0">
                <a:latin typeface="宋体" panose="02010600030101010101" pitchFamily="2" charset="-122"/>
                <a:ea typeface="宋体" panose="02010600030101010101" pitchFamily="2" charset="-122"/>
              </a:rPr>
              <a:t>内在驱动，充分发挥潜能</a:t>
            </a:r>
            <a:r>
              <a:rPr lang="zh-CN" altLang="en-US" sz="3200" dirty="0">
                <a:latin typeface="宋体" panose="02010600030101010101" pitchFamily="2" charset="-122"/>
                <a:ea typeface="宋体" panose="02010600030101010101" pitchFamily="2" charset="-122"/>
              </a:rPr>
              <a:t>，达到自我实现的学习，这是一种自觉的、主</a:t>
            </a:r>
            <a:r>
              <a:rPr lang="zh-CN" altLang="en-US" sz="3200" dirty="0" smtClean="0">
                <a:latin typeface="宋体" panose="02010600030101010101" pitchFamily="2" charset="-122"/>
                <a:ea typeface="宋体" panose="02010600030101010101" pitchFamily="2" charset="-122"/>
              </a:rPr>
              <a:t>动的</a:t>
            </a:r>
            <a:r>
              <a:rPr lang="zh-CN" altLang="en-US" sz="3200" dirty="0">
                <a:latin typeface="宋体" panose="02010600030101010101" pitchFamily="2" charset="-122"/>
                <a:ea typeface="宋体" panose="02010600030101010101" pitchFamily="2" charset="-122"/>
              </a:rPr>
              <a:t>、创造性的学习模式。</a:t>
            </a:r>
            <a:endParaRPr lang="zh-CN" altLang="zh-CN" sz="3200" dirty="0">
              <a:latin typeface="宋体" panose="02010600030101010101" pitchFamily="2" charset="-122"/>
              <a:ea typeface="宋体" panose="02010600030101010101" pitchFamily="2" charset="-122"/>
            </a:endParaRP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82550" y="732592"/>
            <a:ext cx="12839104" cy="8632190"/>
          </a:xfrm>
          <a:prstGeom prst="rect">
            <a:avLst/>
          </a:prstGeom>
        </p:spPr>
        <p:txBody>
          <a:bodyPr wrap="square">
            <a:spAutoFit/>
          </a:bodyPr>
          <a:lstStyle/>
          <a:p>
            <a:pPr indent="304800" algn="just">
              <a:lnSpc>
                <a:spcPct val="125000"/>
              </a:lnSpc>
              <a:spcBef>
                <a:spcPts val="600"/>
              </a:spcBef>
              <a:spcAft>
                <a:spcPts val="600"/>
              </a:spcAft>
            </a:pPr>
            <a:r>
              <a:rPr lang="zh-CN" altLang="zh-CN" sz="4400" kern="100" dirty="0">
                <a:latin typeface="Times New Roman" panose="02020603050405020304" pitchFamily="18" charset="0"/>
                <a:ea typeface="黑体" panose="02010609060101010101" pitchFamily="49" charset="-122"/>
              </a:rPr>
              <a:t>（二</a:t>
            </a:r>
            <a:r>
              <a:rPr lang="zh-CN" altLang="zh-CN" sz="4400" kern="100" dirty="0" smtClean="0">
                <a:latin typeface="Times New Roman" panose="02020603050405020304" pitchFamily="18" charset="0"/>
                <a:ea typeface="黑体" panose="02010609060101010101" pitchFamily="49" charset="-122"/>
              </a:rPr>
              <a:t>）</a:t>
            </a:r>
            <a:r>
              <a:rPr lang="zh-CN" altLang="en-US" sz="4400" kern="100" dirty="0">
                <a:latin typeface="Times New Roman" panose="02020603050405020304" pitchFamily="18" charset="0"/>
                <a:ea typeface="黑体" panose="02010609060101010101" pitchFamily="49" charset="-122"/>
              </a:rPr>
              <a:t>罗杰斯的有意义的自由学习观</a:t>
            </a:r>
            <a:endParaRPr lang="zh-CN" altLang="zh-CN" sz="4400" kern="100" dirty="0">
              <a:latin typeface="Times New Roman" panose="02020603050405020304" pitchFamily="18" charset="0"/>
              <a:ea typeface="黑体" panose="02010609060101010101" pitchFamily="49" charset="-122"/>
            </a:endParaRPr>
          </a:p>
          <a:p>
            <a:pPr indent="266700" algn="just">
              <a:lnSpc>
                <a:spcPct val="125000"/>
              </a:lnSpc>
              <a:spcAft>
                <a:spcPts val="0"/>
              </a:spcAft>
            </a:pPr>
            <a:r>
              <a:rPr lang="en-US" altLang="zh-CN" b="1" kern="100" dirty="0">
                <a:latin typeface="宋体" panose="02010600030101010101" pitchFamily="2" charset="-122"/>
                <a:ea typeface="宋体" panose="02010600030101010101" pitchFamily="2" charset="-122"/>
              </a:rPr>
              <a:t>1.</a:t>
            </a:r>
            <a:r>
              <a:rPr lang="zh-CN" altLang="zh-CN" b="1" kern="100" dirty="0">
                <a:latin typeface="宋体" panose="02010600030101010101" pitchFamily="2" charset="-122"/>
                <a:ea typeface="宋体" panose="02010600030101010101" pitchFamily="2" charset="-122"/>
              </a:rPr>
              <a:t>知情统一的教学目标</a:t>
            </a:r>
            <a:r>
              <a:rPr lang="zh-CN" altLang="zh-CN" b="1" kern="100" dirty="0" smtClean="0">
                <a:latin typeface="宋体" panose="02010600030101010101" pitchFamily="2" charset="-122"/>
                <a:ea typeface="宋体" panose="02010600030101010101" pitchFamily="2" charset="-122"/>
              </a:rPr>
              <a:t>观</a:t>
            </a:r>
            <a:endParaRPr lang="en-US" altLang="zh-CN" b="1" kern="100" dirty="0" smtClean="0">
              <a:latin typeface="宋体" panose="02010600030101010101" pitchFamily="2" charset="-122"/>
              <a:ea typeface="宋体" panose="02010600030101010101" pitchFamily="2" charset="-122"/>
            </a:endParaRPr>
          </a:p>
          <a:p>
            <a:pPr indent="266700" algn="just">
              <a:lnSpc>
                <a:spcPct val="125000"/>
              </a:lnSpc>
              <a:spcAft>
                <a:spcPts val="0"/>
              </a:spcAft>
            </a:pPr>
            <a:r>
              <a:rPr lang="zh-CN" altLang="zh-CN" dirty="0">
                <a:latin typeface="宋体" panose="02010600030101010101" pitchFamily="2" charset="-122"/>
                <a:ea typeface="宋体" panose="02010600030101010101" pitchFamily="2" charset="-122"/>
              </a:rPr>
              <a:t> 罗杰斯认为，</a:t>
            </a:r>
            <a:r>
              <a:rPr lang="zh-CN" altLang="zh-CN" dirty="0">
                <a:solidFill>
                  <a:srgbClr val="FF0000"/>
                </a:solidFill>
                <a:latin typeface="宋体" panose="02010600030101010101" pitchFamily="2" charset="-122"/>
                <a:ea typeface="宋体" panose="02010600030101010101" pitchFamily="2" charset="-122"/>
              </a:rPr>
              <a:t>情感和认知</a:t>
            </a:r>
            <a:r>
              <a:rPr lang="zh-CN" altLang="zh-CN" dirty="0">
                <a:latin typeface="宋体" panose="02010600030101010101" pitchFamily="2" charset="-122"/>
                <a:ea typeface="宋体" panose="02010600030101010101" pitchFamily="2" charset="-122"/>
              </a:rPr>
              <a:t>是人类精神世界中不可分割的有机组成部分，彼此是融为一体的。因此，罗杰斯的教育理想就是要培养“</a:t>
            </a:r>
            <a:r>
              <a:rPr lang="zh-CN" altLang="zh-CN" dirty="0">
                <a:solidFill>
                  <a:srgbClr val="FF0000"/>
                </a:solidFill>
                <a:latin typeface="宋体" panose="02010600030101010101" pitchFamily="2" charset="-122"/>
                <a:ea typeface="宋体" panose="02010600030101010101" pitchFamily="2" charset="-122"/>
              </a:rPr>
              <a:t>躯体、心智、情感、精神、心力融汇一体</a:t>
            </a:r>
            <a:r>
              <a:rPr lang="zh-CN" altLang="zh-CN" dirty="0">
                <a:latin typeface="宋体" panose="02010600030101010101" pitchFamily="2" charset="-122"/>
                <a:ea typeface="宋体" panose="02010600030101010101" pitchFamily="2" charset="-122"/>
              </a:rPr>
              <a:t>”的人，也就是既用认知的方式也用情感的方式行事的知情合一的人</a:t>
            </a:r>
            <a:r>
              <a:rPr lang="zh-CN" altLang="zh-CN" dirty="0" smtClean="0">
                <a:latin typeface="宋体" panose="02010600030101010101" pitchFamily="2" charset="-122"/>
                <a:ea typeface="宋体" panose="02010600030101010101" pitchFamily="2" charset="-122"/>
              </a:rPr>
              <a:t>。</a:t>
            </a:r>
            <a:endParaRPr lang="en-US" altLang="zh-CN" b="1" dirty="0" smtClean="0">
              <a:latin typeface="宋体" panose="02010600030101010101" pitchFamily="2" charset="-122"/>
              <a:ea typeface="宋体" panose="02010600030101010101" pitchFamily="2" charset="-122"/>
            </a:endParaRPr>
          </a:p>
          <a:p>
            <a:pPr indent="266700" algn="just">
              <a:lnSpc>
                <a:spcPct val="125000"/>
              </a:lnSpc>
              <a:spcAft>
                <a:spcPts val="0"/>
              </a:spcAft>
            </a:pPr>
            <a:r>
              <a:rPr lang="en-US" altLang="zh-CN" b="1" dirty="0" smtClean="0">
                <a:latin typeface="宋体" panose="02010600030101010101" pitchFamily="2" charset="-122"/>
                <a:ea typeface="宋体" panose="02010600030101010101" pitchFamily="2" charset="-122"/>
              </a:rPr>
              <a:t>2</a:t>
            </a:r>
            <a:r>
              <a:rPr lang="en-US" altLang="zh-CN" b="1" dirty="0">
                <a:latin typeface="宋体" panose="02010600030101010101" pitchFamily="2" charset="-122"/>
                <a:ea typeface="宋体" panose="02010600030101010101" pitchFamily="2" charset="-122"/>
              </a:rPr>
              <a:t>.</a:t>
            </a:r>
            <a:r>
              <a:rPr lang="zh-CN" altLang="zh-CN" b="1" dirty="0">
                <a:latin typeface="宋体" panose="02010600030101010101" pitchFamily="2" charset="-122"/>
                <a:ea typeface="宋体" panose="02010600030101010101" pitchFamily="2" charset="-122"/>
              </a:rPr>
              <a:t>有意义的自由学习观</a:t>
            </a:r>
          </a:p>
          <a:p>
            <a:pPr indent="266700" algn="just">
              <a:lnSpc>
                <a:spcPct val="125000"/>
              </a:lnSpc>
              <a:spcAft>
                <a:spcPts val="0"/>
              </a:spcAft>
            </a:pPr>
            <a:r>
              <a:rPr lang="en-US" altLang="zh-CN" dirty="0" smtClean="0">
                <a:latin typeface="宋体" panose="02010600030101010101" pitchFamily="2" charset="-122"/>
                <a:ea typeface="宋体" panose="02010600030101010101" pitchFamily="2" charset="-122"/>
              </a:rPr>
              <a:t>  </a:t>
            </a:r>
            <a:r>
              <a:rPr lang="zh-CN" altLang="zh-CN" dirty="0" smtClean="0">
                <a:latin typeface="宋体" panose="02010600030101010101" pitchFamily="2" charset="-122"/>
                <a:ea typeface="宋体" panose="02010600030101010101" pitchFamily="2" charset="-122"/>
              </a:rPr>
              <a:t>有</a:t>
            </a:r>
            <a:r>
              <a:rPr lang="zh-CN" altLang="zh-CN" dirty="0">
                <a:latin typeface="宋体" panose="02010600030101010101" pitchFamily="2" charset="-122"/>
                <a:ea typeface="宋体" panose="02010600030101010101" pitchFamily="2" charset="-122"/>
              </a:rPr>
              <a:t>意义学习关注学习</a:t>
            </a:r>
            <a:r>
              <a:rPr lang="zh-CN" altLang="zh-CN" dirty="0">
                <a:solidFill>
                  <a:srgbClr val="FF0000"/>
                </a:solidFill>
                <a:latin typeface="宋体" panose="02010600030101010101" pitchFamily="2" charset="-122"/>
                <a:ea typeface="宋体" panose="02010600030101010101" pitchFamily="2" charset="-122"/>
              </a:rPr>
              <a:t>内容与个人</a:t>
            </a:r>
            <a:r>
              <a:rPr lang="zh-CN" altLang="zh-CN" dirty="0">
                <a:latin typeface="宋体" panose="02010600030101010101" pitchFamily="2" charset="-122"/>
                <a:ea typeface="宋体" panose="02010600030101010101" pitchFamily="2" charset="-122"/>
              </a:rPr>
              <a:t>之间的</a:t>
            </a:r>
            <a:r>
              <a:rPr lang="zh-CN" altLang="zh-CN" dirty="0" smtClean="0">
                <a:latin typeface="宋体" panose="02010600030101010101" pitchFamily="2" charset="-122"/>
                <a:ea typeface="宋体" panose="02010600030101010101" pitchFamily="2" charset="-122"/>
              </a:rPr>
              <a:t>关系</a:t>
            </a:r>
            <a:endParaRPr lang="en-US" altLang="zh-CN" dirty="0" smtClean="0">
              <a:latin typeface="宋体" panose="02010600030101010101" pitchFamily="2" charset="-122"/>
              <a:ea typeface="宋体" panose="02010600030101010101" pitchFamily="2" charset="-122"/>
            </a:endParaRPr>
          </a:p>
          <a:p>
            <a:r>
              <a:rPr lang="zh-CN" altLang="zh-CN" dirty="0">
                <a:latin typeface="宋体" panose="02010600030101010101" pitchFamily="2" charset="-122"/>
                <a:ea typeface="宋体" panose="02010600030101010101" pitchFamily="2" charset="-122"/>
              </a:rPr>
              <a:t>有意义学习包含四个要素：</a:t>
            </a:r>
          </a:p>
          <a:p>
            <a:r>
              <a:rPr lang="zh-CN" altLang="zh-CN" dirty="0">
                <a:latin typeface="宋体" panose="02010600030101010101" pitchFamily="2" charset="-122"/>
                <a:ea typeface="宋体" panose="02010600030101010101" pitchFamily="2" charset="-122"/>
              </a:rPr>
              <a:t>（</a:t>
            </a:r>
            <a:r>
              <a:rPr lang="en-US" altLang="zh-CN" dirty="0">
                <a:latin typeface="宋体" panose="02010600030101010101" pitchFamily="2" charset="-122"/>
                <a:ea typeface="宋体" panose="02010600030101010101" pitchFamily="2" charset="-122"/>
              </a:rPr>
              <a:t>1</a:t>
            </a:r>
            <a:r>
              <a:rPr lang="zh-CN" altLang="zh-CN" dirty="0">
                <a:latin typeface="宋体" panose="02010600030101010101" pitchFamily="2" charset="-122"/>
                <a:ea typeface="宋体" panose="02010600030101010101" pitchFamily="2" charset="-122"/>
              </a:rPr>
              <a:t>）“学习”是学习者</a:t>
            </a:r>
            <a:r>
              <a:rPr lang="zh-CN" altLang="zh-CN" b="1" dirty="0">
                <a:solidFill>
                  <a:srgbClr val="FF0000"/>
                </a:solidFill>
                <a:latin typeface="宋体" panose="02010600030101010101" pitchFamily="2" charset="-122"/>
                <a:ea typeface="宋体" panose="02010600030101010101" pitchFamily="2" charset="-122"/>
              </a:rPr>
              <a:t>自我参与</a:t>
            </a:r>
            <a:r>
              <a:rPr lang="zh-CN" altLang="zh-CN" dirty="0">
                <a:latin typeface="宋体" panose="02010600030101010101" pitchFamily="2" charset="-122"/>
                <a:ea typeface="宋体" panose="02010600030101010101" pitchFamily="2" charset="-122"/>
              </a:rPr>
              <a:t>的</a:t>
            </a:r>
            <a:r>
              <a:rPr lang="zh-CN" altLang="zh-CN" dirty="0" smtClean="0">
                <a:latin typeface="宋体" panose="02010600030101010101" pitchFamily="2" charset="-122"/>
                <a:ea typeface="宋体" panose="02010600030101010101" pitchFamily="2" charset="-122"/>
              </a:rPr>
              <a:t>过程</a:t>
            </a:r>
            <a:r>
              <a:rPr lang="zh-CN" altLang="en-US" dirty="0" smtClean="0">
                <a:latin typeface="宋体" panose="02010600030101010101" pitchFamily="2" charset="-122"/>
                <a:ea typeface="宋体" panose="02010600030101010101" pitchFamily="2" charset="-122"/>
              </a:rPr>
              <a:t>；</a:t>
            </a:r>
            <a:endParaRPr lang="en-US" altLang="zh-CN" dirty="0" smtClean="0">
              <a:latin typeface="宋体" panose="02010600030101010101" pitchFamily="2" charset="-122"/>
              <a:ea typeface="宋体" panose="02010600030101010101" pitchFamily="2" charset="-122"/>
            </a:endParaRPr>
          </a:p>
          <a:p>
            <a:r>
              <a:rPr lang="zh-CN" altLang="zh-CN" dirty="0">
                <a:latin typeface="宋体" panose="02010600030101010101" pitchFamily="2" charset="-122"/>
                <a:ea typeface="宋体" panose="02010600030101010101" pitchFamily="2" charset="-122"/>
              </a:rPr>
              <a:t>（</a:t>
            </a:r>
            <a:r>
              <a:rPr lang="en-US" altLang="zh-CN" dirty="0">
                <a:latin typeface="宋体" panose="02010600030101010101" pitchFamily="2" charset="-122"/>
                <a:ea typeface="宋体" panose="02010600030101010101" pitchFamily="2" charset="-122"/>
              </a:rPr>
              <a:t>2</a:t>
            </a:r>
            <a:r>
              <a:rPr lang="zh-CN" altLang="zh-CN" dirty="0">
                <a:latin typeface="宋体" panose="02010600030101010101" pitchFamily="2" charset="-122"/>
                <a:ea typeface="宋体" panose="02010600030101010101" pitchFamily="2" charset="-122"/>
              </a:rPr>
              <a:t>）学习是学习者</a:t>
            </a:r>
            <a:r>
              <a:rPr lang="zh-CN" altLang="zh-CN" b="1" dirty="0">
                <a:solidFill>
                  <a:srgbClr val="FF0000"/>
                </a:solidFill>
                <a:latin typeface="宋体" panose="02010600030101010101" pitchFamily="2" charset="-122"/>
                <a:ea typeface="宋体" panose="02010600030101010101" pitchFamily="2" charset="-122"/>
              </a:rPr>
              <a:t>自我发起</a:t>
            </a:r>
            <a:r>
              <a:rPr lang="zh-CN" altLang="zh-CN" dirty="0" smtClean="0">
                <a:latin typeface="宋体" panose="02010600030101010101" pitchFamily="2" charset="-122"/>
                <a:ea typeface="宋体" panose="02010600030101010101" pitchFamily="2" charset="-122"/>
              </a:rPr>
              <a:t>的</a:t>
            </a:r>
            <a:r>
              <a:rPr lang="zh-CN" altLang="en-US" dirty="0" smtClean="0">
                <a:latin typeface="宋体" panose="02010600030101010101" pitchFamily="2" charset="-122"/>
                <a:ea typeface="宋体" panose="02010600030101010101" pitchFamily="2" charset="-122"/>
              </a:rPr>
              <a:t>；</a:t>
            </a:r>
            <a:endParaRPr lang="en-US" altLang="zh-CN" dirty="0" smtClean="0">
              <a:latin typeface="宋体" panose="02010600030101010101" pitchFamily="2" charset="-122"/>
              <a:ea typeface="宋体" panose="02010600030101010101" pitchFamily="2" charset="-122"/>
            </a:endParaRPr>
          </a:p>
          <a:p>
            <a:r>
              <a:rPr lang="zh-CN" altLang="zh-CN" dirty="0">
                <a:latin typeface="宋体" panose="02010600030101010101" pitchFamily="2" charset="-122"/>
                <a:ea typeface="宋体" panose="02010600030101010101" pitchFamily="2" charset="-122"/>
              </a:rPr>
              <a:t>（</a:t>
            </a:r>
            <a:r>
              <a:rPr lang="en-US" altLang="zh-CN" dirty="0">
                <a:latin typeface="宋体" panose="02010600030101010101" pitchFamily="2" charset="-122"/>
                <a:ea typeface="宋体" panose="02010600030101010101" pitchFamily="2" charset="-122"/>
              </a:rPr>
              <a:t>3</a:t>
            </a:r>
            <a:r>
              <a:rPr lang="zh-CN" altLang="zh-CN" dirty="0">
                <a:latin typeface="宋体" panose="02010600030101010101" pitchFamily="2" charset="-122"/>
                <a:ea typeface="宋体" panose="02010600030101010101" pitchFamily="2" charset="-122"/>
              </a:rPr>
              <a:t>）学习是</a:t>
            </a:r>
            <a:r>
              <a:rPr lang="zh-CN" altLang="zh-CN" b="1" dirty="0">
                <a:solidFill>
                  <a:srgbClr val="FF0000"/>
                </a:solidFill>
                <a:latin typeface="宋体" panose="02010600030101010101" pitchFamily="2" charset="-122"/>
                <a:ea typeface="宋体" panose="02010600030101010101" pitchFamily="2" charset="-122"/>
              </a:rPr>
              <a:t>全面发展</a:t>
            </a:r>
            <a:r>
              <a:rPr lang="zh-CN" altLang="zh-CN" dirty="0" smtClean="0">
                <a:latin typeface="宋体" panose="02010600030101010101" pitchFamily="2" charset="-122"/>
                <a:ea typeface="宋体" panose="02010600030101010101" pitchFamily="2" charset="-122"/>
              </a:rPr>
              <a:t>的</a:t>
            </a:r>
            <a:r>
              <a:rPr lang="zh-CN" altLang="en-US" dirty="0" smtClean="0">
                <a:latin typeface="宋体" panose="02010600030101010101" pitchFamily="2" charset="-122"/>
                <a:ea typeface="宋体" panose="02010600030101010101" pitchFamily="2" charset="-122"/>
              </a:rPr>
              <a:t>；</a:t>
            </a:r>
            <a:endParaRPr lang="en-US" altLang="zh-CN" dirty="0" smtClean="0">
              <a:latin typeface="宋体" panose="02010600030101010101" pitchFamily="2" charset="-122"/>
              <a:ea typeface="宋体" panose="02010600030101010101" pitchFamily="2" charset="-122"/>
            </a:endParaRPr>
          </a:p>
          <a:p>
            <a:r>
              <a:rPr lang="zh-CN" altLang="zh-CN" dirty="0">
                <a:latin typeface="宋体" panose="02010600030101010101" pitchFamily="2" charset="-122"/>
                <a:ea typeface="宋体" panose="02010600030101010101" pitchFamily="2" charset="-122"/>
              </a:rPr>
              <a:t>（</a:t>
            </a:r>
            <a:r>
              <a:rPr lang="en-US" altLang="zh-CN" dirty="0">
                <a:latin typeface="宋体" panose="02010600030101010101" pitchFamily="2" charset="-122"/>
                <a:ea typeface="宋体" panose="02010600030101010101" pitchFamily="2" charset="-122"/>
              </a:rPr>
              <a:t>4</a:t>
            </a:r>
            <a:r>
              <a:rPr lang="zh-CN" altLang="zh-CN" dirty="0">
                <a:latin typeface="宋体" panose="02010600030101010101" pitchFamily="2" charset="-122"/>
                <a:ea typeface="宋体" panose="02010600030101010101" pitchFamily="2" charset="-122"/>
              </a:rPr>
              <a:t>）学习的结果由学习者</a:t>
            </a:r>
            <a:r>
              <a:rPr lang="zh-CN" altLang="zh-CN" b="1" dirty="0">
                <a:solidFill>
                  <a:srgbClr val="FF0000"/>
                </a:solidFill>
                <a:latin typeface="宋体" panose="02010600030101010101" pitchFamily="2" charset="-122"/>
                <a:ea typeface="宋体" panose="02010600030101010101" pitchFamily="2" charset="-122"/>
              </a:rPr>
              <a:t>自我评价</a:t>
            </a:r>
            <a:r>
              <a:rPr lang="zh-CN" altLang="en-US" dirty="0" smtClean="0">
                <a:latin typeface="宋体" panose="02010600030101010101" pitchFamily="2" charset="-122"/>
                <a:ea typeface="宋体" panose="02010600030101010101" pitchFamily="2" charset="-122"/>
              </a:rPr>
              <a:t>。</a:t>
            </a:r>
            <a:endParaRPr lang="zh-CN" altLang="zh-CN" kern="100" dirty="0">
              <a:effectLst/>
              <a:latin typeface="宋体" panose="02010600030101010101" pitchFamily="2" charset="-122"/>
              <a:ea typeface="宋体" panose="02010600030101010101" pitchFamily="2" charset="-122"/>
            </a:endParaRP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7757" y="929124"/>
            <a:ext cx="12873355" cy="8648521"/>
          </a:xfrm>
          <a:prstGeom prst="rect">
            <a:avLst/>
          </a:prstGeom>
        </p:spPr>
        <p:txBody>
          <a:bodyPr wrap="square">
            <a:spAutoFit/>
          </a:bodyPr>
          <a:lstStyle/>
          <a:p>
            <a:pPr indent="266700" algn="just" latinLnBrk="0">
              <a:lnSpc>
                <a:spcPct val="150000"/>
              </a:lnSpc>
              <a:spcBef>
                <a:spcPts val="600"/>
              </a:spcBef>
              <a:spcAft>
                <a:spcPts val="600"/>
              </a:spcAft>
            </a:pPr>
            <a:r>
              <a:rPr lang="en-US" altLang="zh-CN" sz="3200" b="1" kern="100" dirty="0">
                <a:latin typeface="Calibri" panose="020F0502020204030204" pitchFamily="34" charset="0"/>
                <a:ea typeface="方正楷体"/>
              </a:rPr>
              <a:t>3.</a:t>
            </a:r>
            <a:r>
              <a:rPr lang="zh-CN" altLang="zh-CN" sz="3200" b="1" kern="100" dirty="0">
                <a:solidFill>
                  <a:srgbClr val="FF0000"/>
                </a:solidFill>
                <a:latin typeface="Calibri" panose="020F0502020204030204" pitchFamily="34" charset="0"/>
                <a:ea typeface="方正楷体"/>
              </a:rPr>
              <a:t>学生中心的教学</a:t>
            </a:r>
            <a:r>
              <a:rPr lang="zh-CN" altLang="zh-CN" sz="3200" b="1" kern="100" dirty="0" smtClean="0">
                <a:solidFill>
                  <a:srgbClr val="FF0000"/>
                </a:solidFill>
                <a:latin typeface="Calibri" panose="020F0502020204030204" pitchFamily="34" charset="0"/>
                <a:ea typeface="方正楷体"/>
              </a:rPr>
              <a:t>观</a:t>
            </a:r>
            <a:r>
              <a:rPr lang="zh-CN" altLang="en-US" sz="3200" b="1" kern="100" dirty="0" smtClean="0">
                <a:solidFill>
                  <a:srgbClr val="FF0000"/>
                </a:solidFill>
                <a:latin typeface="Calibri" panose="020F0502020204030204" pitchFamily="34" charset="0"/>
                <a:ea typeface="方正楷体"/>
              </a:rPr>
              <a:t>（非指导性教学）</a:t>
            </a:r>
            <a:endParaRPr lang="en-US" altLang="zh-CN" sz="3200" b="1" kern="100" dirty="0" smtClean="0">
              <a:solidFill>
                <a:srgbClr val="FF0000"/>
              </a:solidFill>
              <a:latin typeface="Calibri" panose="020F0502020204030204" pitchFamily="34" charset="0"/>
              <a:ea typeface="方正楷体"/>
            </a:endParaRPr>
          </a:p>
          <a:p>
            <a:pPr indent="266700" algn="just" latinLnBrk="0">
              <a:lnSpc>
                <a:spcPct val="150000"/>
              </a:lnSpc>
              <a:spcBef>
                <a:spcPts val="600"/>
              </a:spcBef>
              <a:spcAft>
                <a:spcPts val="600"/>
              </a:spcAft>
            </a:pPr>
            <a:r>
              <a:rPr lang="zh-CN" altLang="en-US" sz="3200" dirty="0" smtClean="0"/>
              <a:t>（</a:t>
            </a:r>
            <a:r>
              <a:rPr lang="en-US" altLang="zh-CN" sz="3200" dirty="0" smtClean="0"/>
              <a:t>1</a:t>
            </a:r>
            <a:r>
              <a:rPr lang="zh-CN" altLang="en-US" sz="3200" dirty="0" smtClean="0"/>
              <a:t>）</a:t>
            </a:r>
            <a:r>
              <a:rPr lang="zh-CN" altLang="zh-CN" sz="3200" dirty="0" smtClean="0"/>
              <a:t>教师</a:t>
            </a:r>
            <a:r>
              <a:rPr lang="zh-CN" altLang="zh-CN" sz="3200" dirty="0"/>
              <a:t>的</a:t>
            </a:r>
            <a:r>
              <a:rPr lang="zh-CN" altLang="zh-CN" sz="3200" dirty="0" smtClean="0"/>
              <a:t>任务是</a:t>
            </a:r>
            <a:r>
              <a:rPr lang="zh-CN" altLang="zh-CN" sz="3200" dirty="0"/>
              <a:t>为学生提供各种学习的</a:t>
            </a:r>
            <a:r>
              <a:rPr lang="zh-CN" altLang="zh-CN" sz="3200" dirty="0">
                <a:solidFill>
                  <a:srgbClr val="FF0000"/>
                </a:solidFill>
              </a:rPr>
              <a:t>资源</a:t>
            </a:r>
            <a:r>
              <a:rPr lang="zh-CN" altLang="zh-CN" sz="3200" dirty="0"/>
              <a:t>，提供一种促进学习的</a:t>
            </a:r>
            <a:r>
              <a:rPr lang="zh-CN" altLang="zh-CN" sz="3200" dirty="0">
                <a:solidFill>
                  <a:srgbClr val="FF0000"/>
                </a:solidFill>
              </a:rPr>
              <a:t>气氛</a:t>
            </a:r>
            <a:r>
              <a:rPr lang="zh-CN" altLang="zh-CN" sz="3200" dirty="0"/>
              <a:t>，让</a:t>
            </a:r>
            <a:r>
              <a:rPr lang="zh-CN" altLang="zh-CN" sz="3200" b="1" dirty="0">
                <a:solidFill>
                  <a:srgbClr val="FF0000"/>
                </a:solidFill>
              </a:rPr>
              <a:t>学生自己决定如何学习</a:t>
            </a:r>
            <a:r>
              <a:rPr lang="zh-CN" altLang="zh-CN" sz="3200" dirty="0" smtClean="0"/>
              <a:t>。</a:t>
            </a:r>
            <a:endParaRPr lang="en-US" altLang="zh-CN" sz="3200" dirty="0" smtClean="0"/>
          </a:p>
          <a:p>
            <a:pPr indent="266700" algn="just" latinLnBrk="0">
              <a:lnSpc>
                <a:spcPct val="150000"/>
              </a:lnSpc>
              <a:spcBef>
                <a:spcPts val="600"/>
              </a:spcBef>
              <a:spcAft>
                <a:spcPts val="600"/>
              </a:spcAft>
            </a:pPr>
            <a:r>
              <a:rPr lang="zh-CN" altLang="en-US" sz="3200" dirty="0" smtClean="0"/>
              <a:t>（</a:t>
            </a:r>
            <a:r>
              <a:rPr lang="en-US" altLang="zh-CN" sz="3200" dirty="0" smtClean="0"/>
              <a:t>2</a:t>
            </a:r>
            <a:r>
              <a:rPr lang="zh-CN" altLang="en-US" sz="3200" dirty="0">
                <a:solidFill>
                  <a:srgbClr val="FF0000"/>
                </a:solidFill>
              </a:rPr>
              <a:t>）“壶与杯”</a:t>
            </a:r>
            <a:r>
              <a:rPr lang="zh-CN" altLang="en-US" sz="3200" dirty="0"/>
              <a:t>的教育理</a:t>
            </a:r>
            <a:r>
              <a:rPr lang="zh-CN" altLang="en-US" sz="3200" dirty="0" smtClean="0"/>
              <a:t>论。</a:t>
            </a:r>
            <a:r>
              <a:rPr lang="zh-CN" altLang="zh-CN" sz="3200" dirty="0" smtClean="0"/>
              <a:t>罗杰斯</a:t>
            </a:r>
            <a:r>
              <a:rPr lang="zh-CN" altLang="zh-CN" sz="3200" dirty="0"/>
              <a:t>主张废除“教师”这一角色，代之以“</a:t>
            </a:r>
            <a:r>
              <a:rPr lang="zh-CN" altLang="zh-CN" sz="3200" dirty="0">
                <a:solidFill>
                  <a:srgbClr val="FF0000"/>
                </a:solidFill>
              </a:rPr>
              <a:t>学习的促进者</a:t>
            </a:r>
            <a:r>
              <a:rPr lang="zh-CN" altLang="zh-CN" sz="3200" dirty="0" smtClean="0"/>
              <a:t>” </a:t>
            </a:r>
            <a:r>
              <a:rPr lang="en-US" altLang="zh-CN" sz="3200" dirty="0" smtClean="0"/>
              <a:t>  </a:t>
            </a:r>
          </a:p>
          <a:p>
            <a:pPr indent="266700" algn="just" latinLnBrk="0">
              <a:lnSpc>
                <a:spcPct val="150000"/>
              </a:lnSpc>
              <a:spcBef>
                <a:spcPts val="600"/>
              </a:spcBef>
              <a:spcAft>
                <a:spcPts val="600"/>
              </a:spcAft>
            </a:pPr>
            <a:r>
              <a:rPr lang="zh-CN" altLang="en-US" sz="3200" dirty="0" smtClean="0"/>
              <a:t>（</a:t>
            </a:r>
            <a:r>
              <a:rPr lang="en-US" altLang="zh-CN" sz="3200" dirty="0" smtClean="0"/>
              <a:t>3</a:t>
            </a:r>
            <a:r>
              <a:rPr lang="zh-CN" altLang="en-US" sz="3200" dirty="0" smtClean="0"/>
              <a:t>）</a:t>
            </a:r>
            <a:r>
              <a:rPr lang="zh-CN" altLang="zh-CN" sz="3200" dirty="0" smtClean="0"/>
              <a:t>促进</a:t>
            </a:r>
            <a:r>
              <a:rPr lang="zh-CN" altLang="zh-CN" sz="3200" dirty="0"/>
              <a:t>学习的心理气氛因素有</a:t>
            </a:r>
            <a:r>
              <a:rPr lang="zh-CN" altLang="zh-CN" sz="3200" dirty="0" smtClean="0"/>
              <a:t>：</a:t>
            </a:r>
            <a:endParaRPr lang="en-US" altLang="zh-CN" sz="3200" dirty="0" smtClean="0"/>
          </a:p>
          <a:p>
            <a:pPr indent="266700" algn="just" latinLnBrk="0">
              <a:lnSpc>
                <a:spcPct val="150000"/>
              </a:lnSpc>
              <a:spcBef>
                <a:spcPts val="600"/>
              </a:spcBef>
              <a:spcAft>
                <a:spcPts val="600"/>
              </a:spcAft>
            </a:pPr>
            <a:r>
              <a:rPr lang="zh-CN" altLang="zh-CN" b="1" dirty="0">
                <a:solidFill>
                  <a:srgbClr val="FF0000"/>
                </a:solidFill>
                <a:latin typeface="宋体" panose="02010600030101010101" pitchFamily="2" charset="-122"/>
                <a:ea typeface="宋体" panose="02010600030101010101" pitchFamily="2" charset="-122"/>
              </a:rPr>
              <a:t>①真诚一致。②无条件的积极关注。③同理心。</a:t>
            </a:r>
            <a:endParaRPr lang="en-US" altLang="zh-CN" b="1" dirty="0">
              <a:solidFill>
                <a:srgbClr val="FF0000"/>
              </a:solidFill>
              <a:latin typeface="宋体" panose="02010600030101010101" pitchFamily="2" charset="-122"/>
              <a:ea typeface="宋体" panose="02010600030101010101" pitchFamily="2" charset="-122"/>
            </a:endParaRPr>
          </a:p>
          <a:p>
            <a:pPr indent="266700" algn="just" latinLnBrk="0">
              <a:lnSpc>
                <a:spcPct val="150000"/>
              </a:lnSpc>
              <a:spcBef>
                <a:spcPts val="600"/>
              </a:spcBef>
              <a:spcAft>
                <a:spcPts val="600"/>
              </a:spcAft>
            </a:pPr>
            <a:r>
              <a:rPr lang="zh-CN" altLang="en-US" sz="3200" kern="100" dirty="0" smtClean="0">
                <a:latin typeface="Calibri" panose="020F0502020204030204" pitchFamily="34" charset="0"/>
                <a:ea typeface="方正楷体"/>
              </a:rPr>
              <a:t>（</a:t>
            </a:r>
            <a:r>
              <a:rPr lang="en-US" altLang="zh-CN" sz="3200" kern="100" dirty="0" smtClean="0">
                <a:latin typeface="Calibri" panose="020F0502020204030204" pitchFamily="34" charset="0"/>
                <a:ea typeface="方正楷体"/>
              </a:rPr>
              <a:t>4</a:t>
            </a:r>
            <a:r>
              <a:rPr lang="zh-CN" altLang="en-US" sz="3200" kern="100" dirty="0" smtClean="0">
                <a:latin typeface="Calibri" panose="020F0502020204030204" pitchFamily="34" charset="0"/>
                <a:ea typeface="方正楷体"/>
              </a:rPr>
              <a:t>）非</a:t>
            </a:r>
            <a:r>
              <a:rPr lang="zh-CN" altLang="en-US" sz="3200" kern="100" dirty="0">
                <a:latin typeface="Calibri" panose="020F0502020204030204" pitchFamily="34" charset="0"/>
                <a:ea typeface="方正楷体"/>
              </a:rPr>
              <a:t>指导教学模式的基本要求</a:t>
            </a:r>
          </a:p>
          <a:p>
            <a:pPr indent="266700" algn="just" latinLnBrk="0">
              <a:lnSpc>
                <a:spcPct val="150000"/>
              </a:lnSpc>
              <a:spcBef>
                <a:spcPts val="600"/>
              </a:spcBef>
              <a:spcAft>
                <a:spcPts val="600"/>
              </a:spcAft>
            </a:pPr>
            <a:r>
              <a:rPr lang="zh-CN" altLang="en-US" sz="2800" b="1" kern="100" dirty="0">
                <a:latin typeface="+mn-ea"/>
                <a:ea typeface="+mn-ea"/>
              </a:rPr>
              <a:t>①以学生为本               </a:t>
            </a:r>
            <a:r>
              <a:rPr lang="zh-CN" altLang="en-US" sz="2800" b="1" kern="100" dirty="0" smtClean="0">
                <a:latin typeface="+mn-ea"/>
                <a:ea typeface="+mn-ea"/>
              </a:rPr>
              <a:t>②</a:t>
            </a:r>
            <a:r>
              <a:rPr lang="zh-CN" altLang="en-US" sz="2800" b="1" kern="100" dirty="0">
                <a:latin typeface="+mn-ea"/>
                <a:ea typeface="+mn-ea"/>
              </a:rPr>
              <a:t>让学生自发地学习</a:t>
            </a:r>
          </a:p>
          <a:p>
            <a:pPr indent="266700" algn="just" latinLnBrk="0">
              <a:lnSpc>
                <a:spcPct val="150000"/>
              </a:lnSpc>
              <a:spcBef>
                <a:spcPts val="600"/>
              </a:spcBef>
              <a:spcAft>
                <a:spcPts val="600"/>
              </a:spcAft>
            </a:pPr>
            <a:r>
              <a:rPr lang="zh-CN" altLang="en-US" sz="2800" b="1" kern="100" dirty="0">
                <a:latin typeface="+mn-ea"/>
                <a:ea typeface="+mn-ea"/>
              </a:rPr>
              <a:t>③排除对学习者自身的威</a:t>
            </a:r>
            <a:r>
              <a:rPr lang="zh-CN" altLang="en-US" sz="2800" b="1" kern="100" dirty="0" smtClean="0">
                <a:latin typeface="+mn-ea"/>
                <a:ea typeface="+mn-ea"/>
              </a:rPr>
              <a:t>胁   ④</a:t>
            </a:r>
            <a:r>
              <a:rPr lang="zh-CN" altLang="en-US" sz="2800" b="1" kern="100" dirty="0">
                <a:latin typeface="+mn-ea"/>
                <a:ea typeface="+mn-ea"/>
              </a:rPr>
              <a:t>给学生安全感</a:t>
            </a:r>
            <a:r>
              <a:rPr lang="en-US" altLang="zh-CN" sz="2800" b="1" kern="100" dirty="0">
                <a:latin typeface="+mn-ea"/>
                <a:ea typeface="+mn-ea"/>
              </a:rPr>
              <a:t>-</a:t>
            </a:r>
            <a:r>
              <a:rPr lang="zh-CN" altLang="en-US" sz="2800" b="1" kern="100" dirty="0">
                <a:solidFill>
                  <a:srgbClr val="FF0000"/>
                </a:solidFill>
                <a:latin typeface="+mn-ea"/>
                <a:ea typeface="+mn-ea"/>
              </a:rPr>
              <a:t>这是非指导性教学的精</a:t>
            </a:r>
            <a:r>
              <a:rPr lang="zh-CN" altLang="en-US" sz="2800" b="1" kern="100" dirty="0" smtClean="0">
                <a:solidFill>
                  <a:srgbClr val="FF0000"/>
                </a:solidFill>
                <a:latin typeface="+mn-ea"/>
                <a:ea typeface="+mn-ea"/>
              </a:rPr>
              <a:t>髓</a:t>
            </a:r>
            <a:endParaRPr lang="zh-CN" altLang="en-US" sz="2800" b="1" kern="100" dirty="0">
              <a:latin typeface="+mn-ea"/>
              <a:ea typeface="+mn-ea"/>
            </a:endParaRP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193071" y="844352"/>
            <a:ext cx="12479064" cy="884922"/>
          </a:xfrm>
          <a:prstGeom prst="rect">
            <a:avLst/>
          </a:prstGeom>
        </p:spPr>
        <p:txBody>
          <a:bodyPr wrap="square">
            <a:spAutoFit/>
          </a:bodyPr>
          <a:lstStyle/>
          <a:p>
            <a:pPr indent="203200">
              <a:lnSpc>
                <a:spcPct val="172000"/>
              </a:lnSpc>
            </a:pPr>
            <a:r>
              <a:rPr lang="zh-CN" altLang="zh-CN" b="1" dirty="0">
                <a:latin typeface="宋体" panose="02010600030101010101" pitchFamily="2" charset="-122"/>
                <a:ea typeface="宋体" panose="02010600030101010101" pitchFamily="2" charset="-122"/>
              </a:rPr>
              <a:t>四、建构</a:t>
            </a:r>
            <a:r>
              <a:rPr lang="zh-CN" altLang="zh-CN" b="1" dirty="0" smtClean="0">
                <a:latin typeface="宋体" panose="02010600030101010101" pitchFamily="2" charset="-122"/>
                <a:ea typeface="宋体" panose="02010600030101010101" pitchFamily="2" charset="-122"/>
              </a:rPr>
              <a:t>主义</a:t>
            </a:r>
            <a:r>
              <a:rPr lang="zh-CN" altLang="en-US" b="1" dirty="0" smtClean="0">
                <a:latin typeface="宋体" panose="02010600030101010101" pitchFamily="2" charset="-122"/>
                <a:ea typeface="宋体" panose="02010600030101010101" pitchFamily="2" charset="-122"/>
              </a:rPr>
              <a:t>（</a:t>
            </a:r>
            <a:r>
              <a:rPr lang="zh-CN" altLang="en-US" b="1" dirty="0">
                <a:solidFill>
                  <a:srgbClr val="333333"/>
                </a:solidFill>
                <a:latin typeface="宋体" panose="02010600030101010101" pitchFamily="2" charset="-122"/>
                <a:ea typeface="宋体" panose="02010600030101010101" pitchFamily="2" charset="-122"/>
              </a:rPr>
              <a:t>结构主义</a:t>
            </a:r>
            <a:r>
              <a:rPr lang="zh-CN" altLang="en-US" b="1" dirty="0" smtClean="0">
                <a:latin typeface="宋体" panose="02010600030101010101" pitchFamily="2" charset="-122"/>
                <a:ea typeface="宋体" panose="02010600030101010101" pitchFamily="2" charset="-122"/>
              </a:rPr>
              <a:t>）</a:t>
            </a:r>
            <a:r>
              <a:rPr lang="zh-CN" altLang="zh-CN" b="1" dirty="0" smtClean="0">
                <a:latin typeface="宋体" panose="02010600030101010101" pitchFamily="2" charset="-122"/>
                <a:ea typeface="宋体" panose="02010600030101010101" pitchFamily="2" charset="-122"/>
              </a:rPr>
              <a:t>学习理论</a:t>
            </a:r>
            <a:r>
              <a:rPr lang="en-US" altLang="zh-CN" b="1" dirty="0" smtClean="0">
                <a:latin typeface="宋体" panose="02010600030101010101" pitchFamily="2" charset="-122"/>
                <a:ea typeface="宋体" panose="02010600030101010101" pitchFamily="2" charset="-122"/>
              </a:rPr>
              <a:t>——</a:t>
            </a:r>
            <a:r>
              <a:rPr lang="zh-CN" altLang="en-US" b="1" dirty="0" smtClean="0">
                <a:solidFill>
                  <a:srgbClr val="FF0000"/>
                </a:solidFill>
                <a:latin typeface="宋体" panose="02010600030101010101" pitchFamily="2" charset="-122"/>
                <a:ea typeface="宋体" panose="02010600030101010101" pitchFamily="2" charset="-122"/>
              </a:rPr>
              <a:t>奠基人：皮亚杰</a:t>
            </a:r>
            <a:endParaRPr lang="en-US" altLang="zh-CN" b="1" dirty="0">
              <a:solidFill>
                <a:srgbClr val="FF0000"/>
              </a:solidFill>
              <a:latin typeface="宋体" panose="02010600030101010101" pitchFamily="2" charset="-122"/>
              <a:ea typeface="宋体" panose="02010600030101010101" pitchFamily="2" charset="-122"/>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567" y="2082180"/>
            <a:ext cx="12595779" cy="6611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88" y="1420416"/>
            <a:ext cx="12764021" cy="684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文本框 9"/>
          <p:cNvSpPr txBox="1"/>
          <p:nvPr/>
        </p:nvSpPr>
        <p:spPr>
          <a:xfrm>
            <a:off x="4126136" y="700336"/>
            <a:ext cx="5343052" cy="829945"/>
          </a:xfrm>
          <a:prstGeom prst="rect">
            <a:avLst/>
          </a:prstGeom>
          <a:noFill/>
        </p:spPr>
        <p:txBody>
          <a:bodyPr wrap="square" rtlCol="0">
            <a:spAutoFit/>
          </a:bodyPr>
          <a:lstStyle/>
          <a:p>
            <a:r>
              <a:rPr kumimoji="1" lang="zh-CN" altLang="en-US" sz="4800" dirty="0">
                <a:solidFill>
                  <a:srgbClr val="00D1B3"/>
                </a:solidFill>
                <a:latin typeface="微软雅黑" panose="020B0503020204020204" pitchFamily="34" charset="-122"/>
                <a:ea typeface="微软雅黑" panose="020B0503020204020204" pitchFamily="34" charset="-122"/>
                <a:cs typeface="Source Han Sans CN Medium" charset="-122"/>
              </a:rPr>
              <a:t>第四章 知识与技能</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9642" y="1637215"/>
            <a:ext cx="10069302" cy="7908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82120" y="628328"/>
            <a:ext cx="3890809" cy="823623"/>
          </a:xfrm>
          <a:prstGeom prst="rect">
            <a:avLst/>
          </a:prstGeom>
        </p:spPr>
        <p:txBody>
          <a:bodyPr wrap="none">
            <a:spAutoFit/>
          </a:bodyPr>
          <a:lstStyle/>
          <a:p>
            <a:pPr algn="ctr">
              <a:lnSpc>
                <a:spcPct val="132000"/>
              </a:lnSpc>
              <a:spcBef>
                <a:spcPts val="1200"/>
              </a:spcBef>
              <a:spcAft>
                <a:spcPts val="320"/>
              </a:spcAft>
            </a:pPr>
            <a:r>
              <a:rPr lang="zh-CN" altLang="zh-CN" b="1" kern="100" dirty="0">
                <a:latin typeface="Cambria" panose="02040503050406030204" pitchFamily="18" charset="0"/>
                <a:ea typeface="方正粗倩简体"/>
                <a:cs typeface="Times New Roman" panose="02020603050405020304" pitchFamily="18" charset="0"/>
              </a:rPr>
              <a:t>第一节　知识学习</a:t>
            </a:r>
            <a:endParaRPr lang="zh-CN" altLang="zh-CN" b="1" kern="100" dirty="0">
              <a:effectLst/>
              <a:latin typeface="Cambria" panose="02040503050406030204" pitchFamily="18" charset="0"/>
              <a:ea typeface="方正粗倩简体"/>
              <a:cs typeface="Times New Roman" panose="02020603050405020304" pitchFamily="18" charset="0"/>
            </a:endParaRPr>
          </a:p>
        </p:txBody>
      </p:sp>
      <p:sp>
        <p:nvSpPr>
          <p:cNvPr id="3" name="矩形 2"/>
          <p:cNvSpPr/>
          <p:nvPr/>
        </p:nvSpPr>
        <p:spPr>
          <a:xfrm>
            <a:off x="0" y="1204392"/>
            <a:ext cx="12551072" cy="1349087"/>
          </a:xfrm>
          <a:prstGeom prst="rect">
            <a:avLst/>
          </a:prstGeom>
        </p:spPr>
        <p:txBody>
          <a:bodyPr wrap="square">
            <a:spAutoFit/>
          </a:bodyPr>
          <a:lstStyle/>
          <a:p>
            <a:pPr indent="0" algn="just" latinLnBrk="0">
              <a:lnSpc>
                <a:spcPct val="100000"/>
              </a:lnSpc>
              <a:spcBef>
                <a:spcPts val="1300"/>
              </a:spcBef>
              <a:spcAft>
                <a:spcPts val="1300"/>
              </a:spcAft>
            </a:pPr>
            <a:r>
              <a:rPr lang="zh-CN" altLang="zh-CN" b="1" kern="100" dirty="0">
                <a:latin typeface="Calibri" panose="020F0502020204030204" pitchFamily="34" charset="0"/>
                <a:ea typeface="方正卡通简体"/>
              </a:rPr>
              <a:t>一、知识</a:t>
            </a:r>
            <a:r>
              <a:rPr lang="zh-CN" altLang="zh-CN" b="1" kern="100" dirty="0" smtClean="0">
                <a:latin typeface="Calibri" panose="020F0502020204030204" pitchFamily="34" charset="0"/>
                <a:ea typeface="方正卡通简体"/>
              </a:rPr>
              <a:t>概述</a:t>
            </a:r>
            <a:endParaRPr lang="en-US" altLang="zh-CN" b="1" kern="100" dirty="0">
              <a:latin typeface="Calibri" panose="020F0502020204030204" pitchFamily="34" charset="0"/>
              <a:ea typeface="方正卡通简体"/>
            </a:endParaRPr>
          </a:p>
          <a:p>
            <a:pPr indent="0" algn="just" latinLnBrk="0">
              <a:lnSpc>
                <a:spcPct val="100000"/>
              </a:lnSpc>
              <a:spcBef>
                <a:spcPts val="1300"/>
              </a:spcBef>
              <a:spcAft>
                <a:spcPts val="1300"/>
              </a:spcAft>
            </a:pPr>
            <a:r>
              <a:rPr lang="zh-CN" altLang="zh-CN" sz="2400" b="1" kern="100" dirty="0" smtClean="0">
                <a:latin typeface="Times" panose="02020603050405020304" pitchFamily="18" charset="0"/>
                <a:ea typeface="方正魏碑_GBK"/>
                <a:cs typeface="Times New Roman" panose="02020603050405020304" pitchFamily="18" charset="0"/>
              </a:rPr>
              <a:t>（</a:t>
            </a:r>
            <a:r>
              <a:rPr lang="zh-CN" altLang="zh-CN" sz="2400" b="1" kern="100" dirty="0">
                <a:latin typeface="Times" panose="02020603050405020304" pitchFamily="18" charset="0"/>
                <a:ea typeface="方正魏碑_GBK"/>
                <a:cs typeface="Times New Roman" panose="02020603050405020304" pitchFamily="18" charset="0"/>
              </a:rPr>
              <a:t>一</a:t>
            </a:r>
            <a:r>
              <a:rPr lang="zh-CN" altLang="zh-CN" sz="2400" b="1" kern="100" dirty="0" smtClean="0">
                <a:latin typeface="Times" panose="02020603050405020304" pitchFamily="18" charset="0"/>
                <a:ea typeface="方正魏碑_GBK"/>
                <a:cs typeface="Times New Roman" panose="02020603050405020304" pitchFamily="18" charset="0"/>
              </a:rPr>
              <a:t>）</a:t>
            </a:r>
            <a:r>
              <a:rPr lang="zh-CN" altLang="zh-CN" sz="2400" b="1" dirty="0" smtClean="0"/>
              <a:t>知</a:t>
            </a:r>
            <a:r>
              <a:rPr lang="zh-CN" altLang="zh-CN" sz="2400" b="1" dirty="0"/>
              <a:t>识的类</a:t>
            </a:r>
            <a:r>
              <a:rPr lang="zh-CN" altLang="zh-CN" sz="2400" b="1" dirty="0" smtClean="0"/>
              <a:t>型</a:t>
            </a:r>
            <a:endParaRPr lang="zh-CN" altLang="zh-CN" sz="2400" b="1" dirty="0"/>
          </a:p>
        </p:txBody>
      </p:sp>
      <p:pic>
        <p:nvPicPr>
          <p:cNvPr id="4" name="图片 3"/>
          <p:cNvPicPr>
            <a:picLocks noChangeAspect="1"/>
          </p:cNvPicPr>
          <p:nvPr/>
        </p:nvPicPr>
        <p:blipFill>
          <a:blip r:embed="rId4">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tretch>
            <a:fillRect/>
          </a:stretch>
        </p:blipFill>
        <p:spPr>
          <a:xfrm>
            <a:off x="0" y="2932584"/>
            <a:ext cx="13004800" cy="6209030"/>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文本框 9"/>
          <p:cNvSpPr txBox="1"/>
          <p:nvPr/>
        </p:nvSpPr>
        <p:spPr>
          <a:xfrm>
            <a:off x="2959548" y="822735"/>
            <a:ext cx="7843965" cy="829945"/>
          </a:xfrm>
          <a:prstGeom prst="rect">
            <a:avLst/>
          </a:prstGeom>
          <a:noFill/>
        </p:spPr>
        <p:txBody>
          <a:bodyPr wrap="square" rtlCol="0">
            <a:spAutoFit/>
          </a:bodyPr>
          <a:lstStyle/>
          <a:p>
            <a:r>
              <a:rPr kumimoji="1" lang="zh-CN" altLang="en-US" sz="4800" dirty="0">
                <a:solidFill>
                  <a:schemeClr val="tx1"/>
                </a:solidFill>
                <a:latin typeface="华文中宋" pitchFamily="2" charset="-122"/>
                <a:ea typeface="华文中宋" pitchFamily="2" charset="-122"/>
                <a:cs typeface="Source Han Sans CN Medium" charset="-122"/>
              </a:rPr>
              <a:t>第二章 心理发展与教育</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36" y="1924472"/>
            <a:ext cx="5256584" cy="2706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6175" y="4084712"/>
            <a:ext cx="8328625" cy="5472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4">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tretch>
            <a:fillRect/>
          </a:stretch>
        </p:blipFill>
        <p:spPr>
          <a:xfrm>
            <a:off x="0" y="700336"/>
            <a:ext cx="13000328" cy="9053264"/>
          </a:xfrm>
          <a:prstGeom prst="rect">
            <a:avLst/>
          </a:prstGeom>
        </p:spPr>
      </p:pic>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144016" y="700336"/>
            <a:ext cx="12695088" cy="8753678"/>
          </a:xfrm>
          <a:prstGeom prst="rect">
            <a:avLst/>
          </a:prstGeom>
        </p:spPr>
        <p:txBody>
          <a:bodyPr wrap="square">
            <a:spAutoFit/>
          </a:bodyPr>
          <a:lstStyle/>
          <a:p>
            <a:pPr indent="203200" algn="just">
              <a:lnSpc>
                <a:spcPct val="150000"/>
              </a:lnSpc>
              <a:spcBef>
                <a:spcPts val="1300"/>
              </a:spcBef>
              <a:spcAft>
                <a:spcPts val="1300"/>
              </a:spcAft>
            </a:pPr>
            <a:r>
              <a:rPr lang="zh-CN" altLang="zh-CN" sz="3200" b="1" kern="100" dirty="0">
                <a:latin typeface="Calibri" panose="020F0502020204030204" pitchFamily="34" charset="0"/>
                <a:ea typeface="方正卡通简体"/>
              </a:rPr>
              <a:t>二、陈述性知识</a:t>
            </a:r>
            <a:r>
              <a:rPr lang="zh-CN" altLang="zh-CN" sz="3200" b="1" kern="100" dirty="0" smtClean="0">
                <a:latin typeface="Calibri" panose="020F0502020204030204" pitchFamily="34" charset="0"/>
                <a:ea typeface="方正卡通简体"/>
              </a:rPr>
              <a:t>学习</a:t>
            </a:r>
            <a:endParaRPr lang="en-US" altLang="zh-CN" sz="3200" b="1" kern="100" dirty="0" smtClean="0">
              <a:latin typeface="Calibri" panose="020F0502020204030204" pitchFamily="34" charset="0"/>
              <a:ea typeface="方正卡通简体"/>
            </a:endParaRPr>
          </a:p>
          <a:p>
            <a:pPr>
              <a:lnSpc>
                <a:spcPct val="150000"/>
              </a:lnSpc>
            </a:pPr>
            <a:r>
              <a:rPr lang="zh-CN" altLang="zh-CN" sz="2800" b="1" dirty="0">
                <a:latin typeface="+mn-ea"/>
                <a:ea typeface="+mn-ea"/>
              </a:rPr>
              <a:t>（一）陈述性知识的主要表征形式</a:t>
            </a:r>
            <a:endParaRPr lang="zh-CN" altLang="zh-CN" sz="2800" dirty="0">
              <a:latin typeface="+mn-ea"/>
              <a:ea typeface="+mn-ea"/>
            </a:endParaRPr>
          </a:p>
          <a:p>
            <a:pPr>
              <a:lnSpc>
                <a:spcPct val="150000"/>
              </a:lnSpc>
            </a:pPr>
            <a:r>
              <a:rPr lang="zh-CN" altLang="zh-CN" sz="2800" b="1" dirty="0">
                <a:solidFill>
                  <a:srgbClr val="FF0000"/>
                </a:solidFill>
                <a:latin typeface="+mn-ea"/>
                <a:ea typeface="+mn-ea"/>
              </a:rPr>
              <a:t>①概念</a:t>
            </a:r>
            <a:endParaRPr lang="zh-CN" altLang="zh-CN" sz="2800" dirty="0">
              <a:solidFill>
                <a:srgbClr val="FF0000"/>
              </a:solidFill>
              <a:latin typeface="+mn-ea"/>
              <a:ea typeface="+mn-ea"/>
            </a:endParaRPr>
          </a:p>
          <a:p>
            <a:pPr>
              <a:lnSpc>
                <a:spcPct val="150000"/>
              </a:lnSpc>
            </a:pPr>
            <a:r>
              <a:rPr lang="en-US" altLang="zh-CN" sz="2800" dirty="0" smtClean="0">
                <a:latin typeface="+mn-ea"/>
                <a:ea typeface="+mn-ea"/>
              </a:rPr>
              <a:t>  </a:t>
            </a:r>
            <a:r>
              <a:rPr lang="zh-CN" altLang="zh-CN" sz="2800" dirty="0" smtClean="0">
                <a:latin typeface="+mn-ea"/>
                <a:ea typeface="+mn-ea"/>
              </a:rPr>
              <a:t>概念</a:t>
            </a:r>
            <a:r>
              <a:rPr lang="zh-CN" altLang="zh-CN" sz="2800" dirty="0">
                <a:latin typeface="+mn-ea"/>
                <a:ea typeface="+mn-ea"/>
              </a:rPr>
              <a:t>代表着事物的基本属性和基本特征，是一种简单的表征形式。</a:t>
            </a:r>
          </a:p>
          <a:p>
            <a:pPr>
              <a:lnSpc>
                <a:spcPct val="150000"/>
              </a:lnSpc>
            </a:pPr>
            <a:r>
              <a:rPr lang="zh-CN" altLang="zh-CN" sz="2800" b="1" dirty="0">
                <a:solidFill>
                  <a:srgbClr val="FF0000"/>
                </a:solidFill>
                <a:latin typeface="+mn-ea"/>
                <a:ea typeface="+mn-ea"/>
              </a:rPr>
              <a:t>②命题和命题网络</a:t>
            </a:r>
            <a:endParaRPr lang="zh-CN" altLang="zh-CN" sz="2800" dirty="0">
              <a:solidFill>
                <a:srgbClr val="FF0000"/>
              </a:solidFill>
              <a:latin typeface="+mn-ea"/>
              <a:ea typeface="+mn-ea"/>
            </a:endParaRPr>
          </a:p>
          <a:p>
            <a:pPr>
              <a:lnSpc>
                <a:spcPct val="150000"/>
              </a:lnSpc>
            </a:pPr>
            <a:r>
              <a:rPr lang="zh-CN" altLang="en-US" sz="2800" dirty="0" smtClean="0">
                <a:latin typeface="+mn-ea"/>
                <a:ea typeface="+mn-ea"/>
              </a:rPr>
              <a:t>  命题是描述一个事实或者描述一个状态，比如桌子坏了；</a:t>
            </a:r>
            <a:endParaRPr lang="en-US" altLang="zh-CN" sz="2800" dirty="0" smtClean="0">
              <a:latin typeface="+mn-ea"/>
              <a:ea typeface="+mn-ea"/>
            </a:endParaRPr>
          </a:p>
          <a:p>
            <a:pPr>
              <a:lnSpc>
                <a:spcPct val="150000"/>
              </a:lnSpc>
            </a:pPr>
            <a:r>
              <a:rPr lang="zh-CN" altLang="en-US" sz="2800" dirty="0" smtClean="0">
                <a:latin typeface="+mn-ea"/>
                <a:ea typeface="+mn-ea"/>
              </a:rPr>
              <a:t>  命题网络是很多命题构成的。</a:t>
            </a:r>
            <a:r>
              <a:rPr lang="zh-CN" altLang="en-US" sz="2800" dirty="0" smtClean="0">
                <a:solidFill>
                  <a:srgbClr val="FF0000"/>
                </a:solidFill>
                <a:latin typeface="+mn-ea"/>
                <a:ea typeface="+mn-ea"/>
              </a:rPr>
              <a:t>命题和命题网络是陈述性知识的主要表征方式。</a:t>
            </a:r>
            <a:endParaRPr lang="en-US" altLang="zh-CN" sz="2800" dirty="0" smtClean="0">
              <a:solidFill>
                <a:srgbClr val="FF0000"/>
              </a:solidFill>
              <a:latin typeface="+mn-ea"/>
              <a:ea typeface="+mn-ea"/>
            </a:endParaRPr>
          </a:p>
          <a:p>
            <a:pPr>
              <a:lnSpc>
                <a:spcPct val="150000"/>
              </a:lnSpc>
            </a:pPr>
            <a:r>
              <a:rPr lang="zh-CN" altLang="en-US" sz="2800" b="1" dirty="0">
                <a:solidFill>
                  <a:srgbClr val="FF0000"/>
                </a:solidFill>
                <a:latin typeface="+mn-ea"/>
                <a:ea typeface="+mn-ea"/>
              </a:rPr>
              <a:t>③表象</a:t>
            </a:r>
          </a:p>
          <a:p>
            <a:pPr>
              <a:lnSpc>
                <a:spcPct val="150000"/>
              </a:lnSpc>
            </a:pPr>
            <a:r>
              <a:rPr lang="zh-CN" altLang="en-US" sz="2800" dirty="0">
                <a:solidFill>
                  <a:srgbClr val="FF0000"/>
                </a:solidFill>
                <a:latin typeface="+mn-ea"/>
                <a:ea typeface="+mn-ea"/>
              </a:rPr>
              <a:t>  </a:t>
            </a:r>
            <a:r>
              <a:rPr lang="zh-CN" altLang="en-US" sz="2800" dirty="0">
                <a:solidFill>
                  <a:schemeClr val="tx1"/>
                </a:solidFill>
                <a:latin typeface="+mn-ea"/>
                <a:ea typeface="+mn-ea"/>
              </a:rPr>
              <a:t>表象是人们头脑中形成的与现实世界的情境相类似的心理图像，是对事物的物理特性做出连续保留的一种知识形式。</a:t>
            </a:r>
          </a:p>
          <a:p>
            <a:pPr>
              <a:lnSpc>
                <a:spcPct val="150000"/>
              </a:lnSpc>
            </a:pPr>
            <a:r>
              <a:rPr lang="zh-CN" altLang="en-US" sz="2800" b="1" dirty="0">
                <a:solidFill>
                  <a:srgbClr val="FF0000"/>
                </a:solidFill>
                <a:latin typeface="+mn-ea"/>
                <a:ea typeface="+mn-ea"/>
              </a:rPr>
              <a:t>④图式</a:t>
            </a:r>
          </a:p>
          <a:p>
            <a:pPr>
              <a:lnSpc>
                <a:spcPct val="150000"/>
              </a:lnSpc>
            </a:pPr>
            <a:r>
              <a:rPr lang="zh-CN" altLang="en-US" sz="2800" dirty="0">
                <a:solidFill>
                  <a:schemeClr val="tx1"/>
                </a:solidFill>
                <a:latin typeface="+mn-ea"/>
                <a:ea typeface="+mn-ea"/>
              </a:rPr>
              <a:t>  图式是认知结构的起点和核心，是将相互联系的概念、命题和表象组织起来而形成的有组织的认知单元</a:t>
            </a:r>
            <a:r>
              <a:rPr lang="zh-CN" altLang="en-US" sz="2800" dirty="0" smtClean="0">
                <a:solidFill>
                  <a:schemeClr val="tx1"/>
                </a:solidFill>
                <a:latin typeface="+mn-ea"/>
                <a:ea typeface="+mn-ea"/>
              </a:rPr>
              <a:t>。</a:t>
            </a:r>
            <a:endParaRPr lang="zh-CN" altLang="en-US" sz="2800" dirty="0">
              <a:solidFill>
                <a:schemeClr val="tx1"/>
              </a:solidFill>
              <a:latin typeface="+mn-ea"/>
              <a:ea typeface="+mn-ea"/>
            </a:endParaRP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159638" y="836210"/>
            <a:ext cx="12607458" cy="8433078"/>
          </a:xfrm>
          <a:prstGeom prst="rect">
            <a:avLst/>
          </a:prstGeom>
        </p:spPr>
        <p:txBody>
          <a:bodyPr wrap="square">
            <a:spAutoFit/>
          </a:bodyPr>
          <a:lstStyle/>
          <a:p>
            <a:pPr indent="0" algn="just" latinLnBrk="0">
              <a:lnSpc>
                <a:spcPct val="150000"/>
              </a:lnSpc>
              <a:spcBef>
                <a:spcPts val="600"/>
              </a:spcBef>
              <a:spcAft>
                <a:spcPts val="600"/>
              </a:spcAft>
            </a:pPr>
            <a:r>
              <a:rPr lang="zh-CN" altLang="zh-CN" sz="2800" b="1" kern="100" dirty="0">
                <a:latin typeface="微软雅黑" panose="020B0503020204020204" pitchFamily="34" charset="-122"/>
                <a:ea typeface="微软雅黑" panose="020B0503020204020204" pitchFamily="34" charset="-122"/>
                <a:cs typeface="微软雅黑" panose="020B0503020204020204" pitchFamily="34" charset="-122"/>
              </a:rPr>
              <a:t>（二）陈述性知识学习的类型</a:t>
            </a:r>
          </a:p>
          <a:p>
            <a:pPr indent="0" algn="just" latinLnBrk="0">
              <a:lnSpc>
                <a:spcPct val="150000"/>
              </a:lnSpc>
              <a:spcBef>
                <a:spcPts val="600"/>
              </a:spcBef>
              <a:spcAft>
                <a:spcPts val="600"/>
              </a:spcAft>
            </a:pPr>
            <a:r>
              <a:rPr lang="en-US" altLang="zh-CN" sz="2800" b="1" kern="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zh-CN" sz="2800" b="1" kern="1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符号学习</a:t>
            </a:r>
            <a:endParaRPr lang="en-US" altLang="zh-CN" sz="2800" b="1" kern="1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just" latinLnBrk="0">
              <a:lnSpc>
                <a:spcPct val="150000"/>
              </a:lnSpc>
              <a:spcBef>
                <a:spcPts val="600"/>
              </a:spcBef>
              <a:spcAft>
                <a:spcPts val="600"/>
              </a:spcAft>
            </a:pPr>
            <a:r>
              <a:rPr lang="zh-CN" altLang="en-US" sz="2800" kern="100" dirty="0" smtClean="0">
                <a:effectLst/>
                <a:latin typeface="微软雅黑" panose="020B0503020204020204" pitchFamily="34" charset="-122"/>
                <a:ea typeface="微软雅黑" panose="020B0503020204020204" pitchFamily="34" charset="-122"/>
                <a:cs typeface="微软雅黑" panose="020B0503020204020204" pitchFamily="34" charset="-122"/>
              </a:rPr>
              <a:t>符号学习（表征学习、代表学习）：单个符号或一组符号的意义，或学习符号本身代表什么。学习某一具体事实，主要是词汇学习。</a:t>
            </a:r>
            <a:endParaRPr lang="en-US" altLang="zh-CN" sz="2800" kern="100" dirty="0" smtClean="0">
              <a:effectLst/>
              <a:latin typeface="微软雅黑" panose="020B0503020204020204" pitchFamily="34" charset="-122"/>
              <a:ea typeface="微软雅黑" panose="020B0503020204020204" pitchFamily="34" charset="-122"/>
              <a:cs typeface="微软雅黑" panose="020B0503020204020204" pitchFamily="34" charset="-122"/>
            </a:endParaRPr>
          </a:p>
          <a:p>
            <a:pPr indent="0" algn="just" latinLnBrk="0">
              <a:lnSpc>
                <a:spcPct val="150000"/>
              </a:lnSpc>
              <a:spcBef>
                <a:spcPts val="600"/>
              </a:spcBef>
              <a:spcAft>
                <a:spcPts val="600"/>
              </a:spcAft>
            </a:pPr>
            <a:r>
              <a:rPr lang="en-US" altLang="zh-CN" sz="2800" b="1" kern="1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800" b="1" kern="1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概念学习</a:t>
            </a:r>
            <a:endParaRPr lang="en-US" altLang="zh-CN" sz="2800" kern="1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just" latinLnBrk="0">
              <a:lnSpc>
                <a:spcPct val="150000"/>
              </a:lnSpc>
              <a:spcBef>
                <a:spcPts val="600"/>
              </a:spcBef>
              <a:spcAft>
                <a:spcPts val="600"/>
              </a:spcAft>
            </a:pPr>
            <a:r>
              <a:rPr lang="en-US" altLang="zh-CN" sz="2800" kern="100" dirty="0">
                <a:effectLst/>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kern="100" dirty="0" smtClean="0">
                <a:effectLst/>
                <a:latin typeface="微软雅黑" panose="020B0503020204020204" pitchFamily="34" charset="-122"/>
                <a:ea typeface="微软雅黑" panose="020B0503020204020204" pitchFamily="34" charset="-122"/>
                <a:cs typeface="微软雅黑" panose="020B0503020204020204" pitchFamily="34" charset="-122"/>
              </a:rPr>
              <a:t>同类事物具有共同的属性和关键特征。</a:t>
            </a:r>
            <a:endParaRPr lang="en-US" altLang="zh-CN" sz="2800" kern="100" dirty="0" smtClean="0">
              <a:effectLst/>
              <a:latin typeface="微软雅黑" panose="020B0503020204020204" pitchFamily="34" charset="-122"/>
              <a:ea typeface="微软雅黑" panose="020B0503020204020204" pitchFamily="34" charset="-122"/>
              <a:cs typeface="微软雅黑" panose="020B0503020204020204" pitchFamily="34" charset="-122"/>
            </a:endParaRPr>
          </a:p>
          <a:p>
            <a:pPr indent="0" algn="just" latinLnBrk="0">
              <a:lnSpc>
                <a:spcPct val="150000"/>
              </a:lnSpc>
              <a:spcBef>
                <a:spcPts val="600"/>
              </a:spcBef>
              <a:spcAft>
                <a:spcPts val="600"/>
              </a:spcAft>
            </a:pPr>
            <a:r>
              <a:rPr lang="en-US" altLang="zh-CN" sz="2800" kern="1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kern="100" dirty="0" smtClean="0">
                <a:latin typeface="微软雅黑" panose="020B0503020204020204" pitchFamily="34" charset="-122"/>
                <a:ea typeface="微软雅黑" panose="020B0503020204020204" pitchFamily="34" charset="-122"/>
                <a:cs typeface="微软雅黑" panose="020B0503020204020204" pitchFamily="34" charset="-122"/>
              </a:rPr>
              <a:t>主要是词汇或者句子呈现。</a:t>
            </a:r>
            <a:endParaRPr lang="en-US" altLang="zh-CN" sz="2800" kern="100" dirty="0" smtClean="0">
              <a:latin typeface="微软雅黑" panose="020B0503020204020204" pitchFamily="34" charset="-122"/>
              <a:ea typeface="微软雅黑" panose="020B0503020204020204" pitchFamily="34" charset="-122"/>
              <a:cs typeface="微软雅黑" panose="020B0503020204020204" pitchFamily="34" charset="-122"/>
            </a:endParaRPr>
          </a:p>
          <a:p>
            <a:pPr indent="0" algn="just" latinLnBrk="0">
              <a:lnSpc>
                <a:spcPct val="150000"/>
              </a:lnSpc>
              <a:spcBef>
                <a:spcPts val="600"/>
              </a:spcBef>
              <a:spcAft>
                <a:spcPts val="600"/>
              </a:spcAft>
            </a:pPr>
            <a:r>
              <a:rPr lang="en-US" altLang="zh-CN" sz="2800" kern="100" dirty="0">
                <a:solidFill>
                  <a:srgbClr val="C00000"/>
                </a:solidFill>
                <a:effectLst/>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kern="100" dirty="0" smtClean="0">
                <a:solidFill>
                  <a:srgbClr val="C00000"/>
                </a:solidFill>
                <a:effectLst/>
                <a:latin typeface="微软雅黑" panose="020B0503020204020204" pitchFamily="34" charset="-122"/>
                <a:ea typeface="微软雅黑" panose="020B0503020204020204" pitchFamily="34" charset="-122"/>
                <a:cs typeface="微软雅黑" panose="020B0503020204020204" pitchFamily="34" charset="-122"/>
              </a:rPr>
              <a:t>概念获得包括概念的形成（典型方式</a:t>
            </a:r>
            <a:r>
              <a:rPr lang="en-US" altLang="zh-CN" sz="2800" kern="100" dirty="0" smtClean="0">
                <a:solidFill>
                  <a:srgbClr val="C00000"/>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kern="100" dirty="0" smtClean="0">
                <a:solidFill>
                  <a:srgbClr val="C00000"/>
                </a:solidFill>
                <a:effectLst/>
                <a:latin typeface="微软雅黑" panose="020B0503020204020204" pitchFamily="34" charset="-122"/>
                <a:ea typeface="微软雅黑" panose="020B0503020204020204" pitchFamily="34" charset="-122"/>
                <a:cs typeface="微软雅黑" panose="020B0503020204020204" pitchFamily="34" charset="-122"/>
              </a:rPr>
              <a:t>发现学习）和概念的同化（主要形式</a:t>
            </a:r>
            <a:r>
              <a:rPr lang="en-US" altLang="zh-CN" sz="2800" kern="100" dirty="0" smtClean="0">
                <a:solidFill>
                  <a:srgbClr val="C00000"/>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kern="100" dirty="0" smtClean="0">
                <a:solidFill>
                  <a:srgbClr val="C00000"/>
                </a:solidFill>
                <a:effectLst/>
                <a:latin typeface="微软雅黑" panose="020B0503020204020204" pitchFamily="34" charset="-122"/>
                <a:ea typeface="微软雅黑" panose="020B0503020204020204" pitchFamily="34" charset="-122"/>
                <a:cs typeface="微软雅黑" panose="020B0503020204020204" pitchFamily="34" charset="-122"/>
              </a:rPr>
              <a:t>接受学习）。</a:t>
            </a:r>
            <a:endParaRPr lang="en-US" altLang="zh-CN" sz="2800" kern="100" dirty="0" smtClean="0">
              <a:effectLst/>
              <a:latin typeface="微软雅黑" panose="020B0503020204020204" pitchFamily="34" charset="-122"/>
              <a:ea typeface="微软雅黑" panose="020B0503020204020204" pitchFamily="34" charset="-122"/>
              <a:cs typeface="微软雅黑" panose="020B0503020204020204" pitchFamily="34" charset="-122"/>
            </a:endParaRPr>
          </a:p>
          <a:p>
            <a:pPr indent="0" algn="just" latinLnBrk="0">
              <a:lnSpc>
                <a:spcPct val="150000"/>
              </a:lnSpc>
              <a:spcBef>
                <a:spcPts val="600"/>
              </a:spcBef>
              <a:spcAft>
                <a:spcPts val="600"/>
              </a:spcAft>
            </a:pPr>
            <a:r>
              <a:rPr lang="en-US" altLang="zh-CN" sz="2800" b="1" kern="1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800" b="1" kern="1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命题学习</a:t>
            </a:r>
            <a:endParaRPr lang="en-US" altLang="zh-CN" sz="2800" kern="1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just" latinLnBrk="0">
              <a:lnSpc>
                <a:spcPct val="150000"/>
              </a:lnSpc>
              <a:spcBef>
                <a:spcPts val="600"/>
              </a:spcBef>
              <a:spcAft>
                <a:spcPts val="600"/>
              </a:spcAft>
            </a:pPr>
            <a:r>
              <a:rPr lang="en-US" altLang="zh-CN" sz="2800" kern="100" dirty="0">
                <a:effectLst/>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kern="100" dirty="0" smtClean="0">
                <a:effectLst/>
                <a:latin typeface="微软雅黑" panose="020B0503020204020204" pitchFamily="34" charset="-122"/>
                <a:ea typeface="微软雅黑" panose="020B0503020204020204" pitchFamily="34" charset="-122"/>
                <a:cs typeface="微软雅黑" panose="020B0503020204020204" pitchFamily="34" charset="-122"/>
              </a:rPr>
              <a:t>概念与概念之间的关系。主要是句子呈现。</a:t>
            </a:r>
            <a:endParaRPr lang="en-US" altLang="zh-CN" sz="3200" kern="100" dirty="0" smtClean="0">
              <a:effectLst/>
              <a:latin typeface="Calibri" panose="020F0502020204030204" pitchFamily="34" charset="0"/>
              <a:ea typeface="方正楷体"/>
            </a:endParaRPr>
          </a:p>
        </p:txBody>
      </p:sp>
    </p:spTree>
    <p:extLst>
      <p:ext uri="{BB962C8B-B14F-4D97-AF65-F5344CB8AC3E}">
        <p14:creationId xmlns:p14="http://schemas.microsoft.com/office/powerpoint/2010/main" val="2010977277"/>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453728" y="836210"/>
            <a:ext cx="12097344" cy="8648521"/>
          </a:xfrm>
          <a:prstGeom prst="rect">
            <a:avLst/>
          </a:prstGeom>
        </p:spPr>
        <p:txBody>
          <a:bodyPr wrap="square">
            <a:spAutoFit/>
          </a:bodyPr>
          <a:lstStyle/>
          <a:p>
            <a:pPr indent="457200" algn="just" latinLnBrk="0">
              <a:lnSpc>
                <a:spcPct val="150000"/>
              </a:lnSpc>
              <a:spcBef>
                <a:spcPts val="600"/>
              </a:spcBef>
              <a:spcAft>
                <a:spcPts val="600"/>
              </a:spcAft>
            </a:pPr>
            <a:r>
              <a:rPr lang="zh-CN" altLang="en-US" sz="2800" b="1" kern="100" dirty="0" smtClean="0">
                <a:latin typeface="微软雅黑" panose="020B0503020204020204" pitchFamily="34" charset="-122"/>
                <a:ea typeface="微软雅黑" panose="020B0503020204020204" pitchFamily="34" charset="-122"/>
                <a:cs typeface="微软雅黑" panose="020B0503020204020204" pitchFamily="34" charset="-122"/>
              </a:rPr>
              <a:t>命</a:t>
            </a:r>
            <a:r>
              <a:rPr lang="zh-CN" altLang="en-US" sz="2800" b="1" kern="100" dirty="0">
                <a:latin typeface="微软雅黑" panose="020B0503020204020204" pitchFamily="34" charset="-122"/>
                <a:ea typeface="微软雅黑" panose="020B0503020204020204" pitchFamily="34" charset="-122"/>
                <a:cs typeface="微软雅黑" panose="020B0503020204020204" pitchFamily="34" charset="-122"/>
              </a:rPr>
              <a:t>题反映的是不同对象之间的本质联系和内在规律</a:t>
            </a:r>
            <a:r>
              <a:rPr lang="en-US" altLang="zh-CN" sz="2800" b="1" kern="10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kern="100" dirty="0">
                <a:latin typeface="微软雅黑" panose="020B0503020204020204" pitchFamily="34" charset="-122"/>
                <a:ea typeface="微软雅黑" panose="020B0503020204020204" pitchFamily="34" charset="-122"/>
                <a:cs typeface="微软雅黑" panose="020B0503020204020204" pitchFamily="34" charset="-122"/>
              </a:rPr>
              <a:t>即表示的是概念之间的关系。一个命题是由一种关系和一组论题构成</a:t>
            </a:r>
            <a:r>
              <a:rPr lang="zh-CN" altLang="en-US" sz="2800" b="1" kern="100" dirty="0" smtClean="0">
                <a:latin typeface="微软雅黑" panose="020B0503020204020204" pitchFamily="34" charset="-122"/>
                <a:ea typeface="微软雅黑" panose="020B0503020204020204" pitchFamily="34" charset="-122"/>
                <a:cs typeface="微软雅黑" panose="020B0503020204020204" pitchFamily="34" charset="-122"/>
              </a:rPr>
              <a:t>的。关</a:t>
            </a:r>
            <a:r>
              <a:rPr lang="zh-CN" altLang="en-US" sz="2800" b="1" kern="100" dirty="0">
                <a:latin typeface="微软雅黑" panose="020B0503020204020204" pitchFamily="34" charset="-122"/>
                <a:ea typeface="微软雅黑" panose="020B0503020204020204" pitchFamily="34" charset="-122"/>
                <a:cs typeface="微软雅黑" panose="020B0503020204020204" pitchFamily="34" charset="-122"/>
              </a:rPr>
              <a:t>系一般由动词、副词和形容词表</a:t>
            </a:r>
            <a:r>
              <a:rPr lang="zh-CN" altLang="en-US" sz="2800" b="1" kern="100" dirty="0" smtClean="0">
                <a:latin typeface="微软雅黑" panose="020B0503020204020204" pitchFamily="34" charset="-122"/>
                <a:ea typeface="微软雅黑" panose="020B0503020204020204" pitchFamily="34" charset="-122"/>
                <a:cs typeface="微软雅黑" panose="020B0503020204020204" pitchFamily="34" charset="-122"/>
              </a:rPr>
              <a:t>达，有</a:t>
            </a:r>
            <a:r>
              <a:rPr lang="zh-CN" altLang="en-US" sz="2800" b="1" kern="100" dirty="0">
                <a:latin typeface="微软雅黑" panose="020B0503020204020204" pitchFamily="34" charset="-122"/>
                <a:ea typeface="微软雅黑" panose="020B0503020204020204" pitchFamily="34" charset="-122"/>
                <a:cs typeface="微软雅黑" panose="020B0503020204020204" pitchFamily="34" charset="-122"/>
              </a:rPr>
              <a:t>时也用其他关联词如介词表达</a:t>
            </a:r>
            <a:r>
              <a:rPr lang="en-US" altLang="zh-CN" sz="2800" b="1" kern="10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kern="100" dirty="0">
                <a:latin typeface="微软雅黑" panose="020B0503020204020204" pitchFamily="34" charset="-122"/>
                <a:ea typeface="微软雅黑" panose="020B0503020204020204" pitchFamily="34" charset="-122"/>
                <a:cs typeface="微软雅黑" panose="020B0503020204020204" pitchFamily="34" charset="-122"/>
              </a:rPr>
              <a:t>论题一般指概念</a:t>
            </a:r>
            <a:r>
              <a:rPr lang="en-US" altLang="zh-CN" sz="2800" b="1" kern="10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kern="100" dirty="0">
                <a:latin typeface="微软雅黑" panose="020B0503020204020204" pitchFamily="34" charset="-122"/>
                <a:ea typeface="微软雅黑" panose="020B0503020204020204" pitchFamily="34" charset="-122"/>
                <a:cs typeface="微软雅黑" panose="020B0503020204020204" pitchFamily="34" charset="-122"/>
              </a:rPr>
              <a:t>一般由名词和代词表达。例如，“北京是中国的首都”这个命题包括北京、中国的首都两个概</a:t>
            </a:r>
            <a:r>
              <a:rPr lang="zh-CN" altLang="en-US" sz="2800" b="1" kern="100" dirty="0" smtClean="0">
                <a:latin typeface="微软雅黑" panose="020B0503020204020204" pitchFamily="34" charset="-122"/>
                <a:ea typeface="微软雅黑" panose="020B0503020204020204" pitchFamily="34" charset="-122"/>
                <a:cs typeface="微软雅黑" panose="020B0503020204020204" pitchFamily="34" charset="-122"/>
              </a:rPr>
              <a:t>念，这</a:t>
            </a:r>
            <a:r>
              <a:rPr lang="zh-CN" altLang="en-US" sz="2800" b="1" kern="100" dirty="0">
                <a:latin typeface="微软雅黑" panose="020B0503020204020204" pitchFamily="34" charset="-122"/>
                <a:ea typeface="微软雅黑" panose="020B0503020204020204" pitchFamily="34" charset="-122"/>
                <a:cs typeface="微软雅黑" panose="020B0503020204020204" pitchFamily="34" charset="-122"/>
              </a:rPr>
              <a:t>两个概念通过“是”这个关系动词构成了一个命题。命题也是我们通常所说的规则、原理、原则</a:t>
            </a:r>
            <a:r>
              <a:rPr lang="zh-CN" altLang="en-US" sz="2800" b="1" kern="100" dirty="0" smtClean="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800" b="1" kern="100" dirty="0" smtClean="0">
              <a:latin typeface="微软雅黑" panose="020B0503020204020204" pitchFamily="34" charset="-122"/>
              <a:ea typeface="微软雅黑" panose="020B0503020204020204" pitchFamily="34" charset="-122"/>
              <a:cs typeface="微软雅黑" panose="020B0503020204020204" pitchFamily="34" charset="-122"/>
            </a:endParaRPr>
          </a:p>
          <a:p>
            <a:pPr indent="457200" algn="just" latinLnBrk="0">
              <a:lnSpc>
                <a:spcPct val="150000"/>
              </a:lnSpc>
              <a:spcBef>
                <a:spcPts val="600"/>
              </a:spcBef>
              <a:spcAft>
                <a:spcPts val="600"/>
              </a:spcAft>
            </a:pPr>
            <a:r>
              <a:rPr lang="zh-CN" altLang="en-US" sz="2800" b="1" kern="100" dirty="0" smtClean="0">
                <a:latin typeface="微软雅黑" panose="020B0503020204020204" pitchFamily="34" charset="-122"/>
                <a:ea typeface="微软雅黑" panose="020B0503020204020204" pitchFamily="34" charset="-122"/>
                <a:cs typeface="微软雅黑" panose="020B0503020204020204" pitchFamily="34" charset="-122"/>
              </a:rPr>
              <a:t>根</a:t>
            </a:r>
            <a:r>
              <a:rPr lang="zh-CN" altLang="en-US" sz="2800" b="1" kern="100" dirty="0">
                <a:latin typeface="微软雅黑" panose="020B0503020204020204" pitchFamily="34" charset="-122"/>
                <a:ea typeface="微软雅黑" panose="020B0503020204020204" pitchFamily="34" charset="-122"/>
                <a:cs typeface="微软雅黑" panose="020B0503020204020204" pitchFamily="34" charset="-122"/>
              </a:rPr>
              <a:t>据关系的复杂程度可将命题学习分为两类。一是只表示两个以上的特殊事物之间关系的学习，称</a:t>
            </a:r>
            <a:r>
              <a:rPr lang="zh-CN" altLang="en-US" sz="2800" b="1" kern="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非概括性命题的学习</a:t>
            </a:r>
            <a:r>
              <a:rPr lang="zh-CN" altLang="en-US" sz="2800" b="1" kern="100" dirty="0">
                <a:latin typeface="微软雅黑" panose="020B0503020204020204" pitchFamily="34" charset="-122"/>
                <a:ea typeface="微软雅黑" panose="020B0503020204020204" pitchFamily="34" charset="-122"/>
                <a:cs typeface="微软雅黑" panose="020B0503020204020204" pitchFamily="34" charset="-122"/>
              </a:rPr>
              <a:t>。如“中国的首都是北京”，这个命题旨在将两个特殊的事物“中同”和“北京</a:t>
            </a:r>
            <a:r>
              <a:rPr lang="zh-CN" altLang="en-US" sz="2800" b="1" kern="100" dirty="0" smtClean="0">
                <a:latin typeface="微软雅黑" panose="020B0503020204020204" pitchFamily="34" charset="-122"/>
                <a:ea typeface="微软雅黑" panose="020B0503020204020204" pitchFamily="34" charset="-122"/>
                <a:cs typeface="微软雅黑" panose="020B0503020204020204" pitchFamily="34" charset="-122"/>
              </a:rPr>
              <a:t>”之间的</a:t>
            </a:r>
            <a:r>
              <a:rPr lang="zh-CN" altLang="en-US" sz="2800" b="1" kern="100" dirty="0">
                <a:latin typeface="微软雅黑" panose="020B0503020204020204" pitchFamily="34" charset="-122"/>
                <a:ea typeface="微软雅黑" panose="020B0503020204020204" pitchFamily="34" charset="-122"/>
                <a:cs typeface="微软雅黑" panose="020B0503020204020204" pitchFamily="34" charset="-122"/>
              </a:rPr>
              <a:t>事实关系陈述清楚。其中，“中国”和“北京”都是特殊对象</a:t>
            </a:r>
            <a:r>
              <a:rPr lang="zh-CN" altLang="en-US" sz="2800" b="1" kern="100" dirty="0" smtClean="0">
                <a:latin typeface="微软雅黑" panose="020B0503020204020204" pitchFamily="34" charset="-122"/>
                <a:ea typeface="微软雅黑" panose="020B0503020204020204" pitchFamily="34" charset="-122"/>
                <a:cs typeface="微软雅黑" panose="020B0503020204020204" pitchFamily="34" charset="-122"/>
              </a:rPr>
              <a:t>。另一</a:t>
            </a:r>
            <a:r>
              <a:rPr lang="zh-CN" altLang="en-US" sz="2800" b="1" kern="100" dirty="0">
                <a:latin typeface="微软雅黑" panose="020B0503020204020204" pitchFamily="34" charset="-122"/>
                <a:ea typeface="微软雅黑" panose="020B0503020204020204" pitchFamily="34" charset="-122"/>
                <a:cs typeface="微软雅黑" panose="020B0503020204020204" pitchFamily="34" charset="-122"/>
              </a:rPr>
              <a:t>类是表示若干事物或性质之间的关系的学习，称</a:t>
            </a:r>
            <a:r>
              <a:rPr lang="zh-CN" altLang="en-US" sz="2800" b="1" kern="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概</a:t>
            </a:r>
            <a:r>
              <a:rPr lang="zh-CN" altLang="en-US" sz="2800" b="1" kern="1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括性</a:t>
            </a:r>
            <a:r>
              <a:rPr lang="zh-CN" altLang="en-US" sz="2800" b="1" kern="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命题学习</a:t>
            </a:r>
            <a:r>
              <a:rPr lang="zh-CN" altLang="en-US" sz="2800" b="1" kern="100" dirty="0">
                <a:latin typeface="微软雅黑" panose="020B0503020204020204" pitchFamily="34" charset="-122"/>
                <a:ea typeface="微软雅黑" panose="020B0503020204020204" pitchFamily="34" charset="-122"/>
                <a:cs typeface="微软雅黑" panose="020B0503020204020204" pitchFamily="34" charset="-122"/>
              </a:rPr>
              <a:t>。如</a:t>
            </a:r>
            <a:r>
              <a:rPr lang="zh-CN" altLang="en-US" sz="2800" b="1" kern="100" dirty="0" smtClean="0">
                <a:latin typeface="微软雅黑" panose="020B0503020204020204" pitchFamily="34" charset="-122"/>
                <a:ea typeface="微软雅黑" panose="020B0503020204020204" pitchFamily="34" charset="-122"/>
                <a:cs typeface="微软雅黑" panose="020B0503020204020204" pitchFamily="34" charset="-122"/>
              </a:rPr>
              <a:t>“圆的</a:t>
            </a:r>
            <a:r>
              <a:rPr lang="zh-CN" altLang="en-US" sz="2800" b="1" kern="100" dirty="0">
                <a:latin typeface="微软雅黑" panose="020B0503020204020204" pitchFamily="34" charset="-122"/>
                <a:ea typeface="微软雅黑" panose="020B0503020204020204" pitchFamily="34" charset="-122"/>
                <a:cs typeface="微软雅黑" panose="020B0503020204020204" pitchFamily="34" charset="-122"/>
              </a:rPr>
              <a:t>直径是半径的两倍”，它陈述的是倍数关系。奥苏贝尔认为，命题学习的本质是意义的获得，在这个过程中．个体认知结构中原有的适当观念起着决定性作用。</a:t>
            </a:r>
            <a:endParaRPr lang="en-US" altLang="zh-CN" sz="3200" kern="100" dirty="0" smtClean="0">
              <a:effectLst/>
              <a:latin typeface="Calibri" panose="020F0502020204030204" pitchFamily="34" charset="0"/>
              <a:ea typeface="方正楷体"/>
            </a:endParaRP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165696" y="628328"/>
            <a:ext cx="12529392" cy="4231928"/>
          </a:xfrm>
          <a:prstGeom prst="rect">
            <a:avLst/>
          </a:prstGeom>
        </p:spPr>
        <p:txBody>
          <a:bodyPr wrap="square">
            <a:spAutoFit/>
          </a:bodyPr>
          <a:lstStyle/>
          <a:p>
            <a:pPr algn="just">
              <a:lnSpc>
                <a:spcPct val="150000"/>
              </a:lnSpc>
              <a:spcBef>
                <a:spcPts val="600"/>
              </a:spcBef>
              <a:spcAft>
                <a:spcPts val="600"/>
              </a:spcAft>
            </a:pPr>
            <a:r>
              <a:rPr lang="zh-CN" altLang="zh-CN" b="1" kern="100" dirty="0">
                <a:latin typeface="宋体" panose="02010600030101010101" pitchFamily="2" charset="-122"/>
                <a:ea typeface="宋体" panose="02010600030101010101" pitchFamily="2" charset="-122"/>
                <a:cs typeface="微软雅黑" panose="020B0503020204020204" pitchFamily="34" charset="-122"/>
              </a:rPr>
              <a:t>（三）陈述性知识学习的一般过程</a:t>
            </a:r>
            <a:endParaRPr lang="zh-CN" altLang="zh-CN" sz="3200" b="1" kern="100" dirty="0">
              <a:latin typeface="宋体" panose="02010600030101010101" pitchFamily="2" charset="-122"/>
              <a:ea typeface="宋体" panose="02010600030101010101" pitchFamily="2" charset="-122"/>
              <a:cs typeface="微软雅黑" panose="020B0503020204020204" pitchFamily="34" charset="-122"/>
            </a:endParaRPr>
          </a:p>
          <a:p>
            <a:pPr indent="457200">
              <a:lnSpc>
                <a:spcPct val="150000"/>
              </a:lnSpc>
              <a:spcBef>
                <a:spcPts val="0"/>
              </a:spcBef>
              <a:spcAft>
                <a:spcPts val="0"/>
              </a:spcAft>
            </a:pPr>
            <a:r>
              <a:rPr lang="zh-CN" altLang="en-US" sz="2800" b="1" kern="100" dirty="0" smtClean="0">
                <a:latin typeface="宋体" panose="02010600030101010101" pitchFamily="2" charset="-122"/>
                <a:ea typeface="宋体" panose="02010600030101010101" pitchFamily="2" charset="-122"/>
                <a:cs typeface="微软雅黑" panose="020B0503020204020204" pitchFamily="34" charset="-122"/>
              </a:rPr>
              <a:t>说法一：</a:t>
            </a:r>
            <a:r>
              <a:rPr lang="zh-CN" altLang="en-US" sz="2800" kern="100" dirty="0" smtClean="0">
                <a:latin typeface="宋体" panose="02010600030101010101" pitchFamily="2" charset="-122"/>
                <a:ea typeface="宋体" panose="02010600030101010101" pitchFamily="2" charset="-122"/>
                <a:cs typeface="微软雅黑" panose="020B0503020204020204" pitchFamily="34" charset="-122"/>
              </a:rPr>
              <a:t>理</a:t>
            </a:r>
            <a:r>
              <a:rPr lang="zh-CN" altLang="en-US" sz="2800" kern="100" dirty="0">
                <a:latin typeface="宋体" panose="02010600030101010101" pitchFamily="2" charset="-122"/>
                <a:ea typeface="宋体" panose="02010600030101010101" pitchFamily="2" charset="-122"/>
                <a:cs typeface="微软雅黑" panose="020B0503020204020204" pitchFamily="34" charset="-122"/>
              </a:rPr>
              <a:t>解、巩固和应</a:t>
            </a:r>
            <a:r>
              <a:rPr lang="zh-CN" altLang="en-US" sz="2800" kern="100" dirty="0" smtClean="0">
                <a:latin typeface="宋体" panose="02010600030101010101" pitchFamily="2" charset="-122"/>
                <a:ea typeface="宋体" panose="02010600030101010101" pitchFamily="2" charset="-122"/>
                <a:cs typeface="微软雅黑" panose="020B0503020204020204" pitchFamily="34" charset="-122"/>
              </a:rPr>
              <a:t>用</a:t>
            </a:r>
            <a:endParaRPr lang="en-US" altLang="zh-CN" sz="2800" kern="100" dirty="0" smtClean="0">
              <a:latin typeface="宋体" panose="02010600030101010101" pitchFamily="2" charset="-122"/>
              <a:ea typeface="宋体" panose="02010600030101010101" pitchFamily="2" charset="-122"/>
              <a:cs typeface="微软雅黑" panose="020B0503020204020204" pitchFamily="34" charset="-122"/>
            </a:endParaRPr>
          </a:p>
          <a:p>
            <a:pPr indent="457200">
              <a:lnSpc>
                <a:spcPct val="150000"/>
              </a:lnSpc>
              <a:spcBef>
                <a:spcPts val="0"/>
              </a:spcBef>
              <a:spcAft>
                <a:spcPts val="0"/>
              </a:spcAft>
            </a:pPr>
            <a:r>
              <a:rPr lang="zh-CN" altLang="en-US" sz="2800" b="1" kern="100" dirty="0" smtClean="0">
                <a:latin typeface="宋体" panose="02010600030101010101" pitchFamily="2" charset="-122"/>
                <a:ea typeface="宋体" panose="02010600030101010101" pitchFamily="2" charset="-122"/>
                <a:cs typeface="微软雅黑" panose="020B0503020204020204" pitchFamily="34" charset="-122"/>
              </a:rPr>
              <a:t>说法二：</a:t>
            </a:r>
            <a:r>
              <a:rPr lang="zh-CN" altLang="en-US" sz="2800" kern="100" dirty="0" smtClean="0">
                <a:latin typeface="宋体" panose="02010600030101010101" pitchFamily="2" charset="-122"/>
                <a:ea typeface="宋体" panose="02010600030101010101" pitchFamily="2" charset="-122"/>
                <a:cs typeface="微软雅黑" panose="020B0503020204020204" pitchFamily="34" charset="-122"/>
              </a:rPr>
              <a:t>获</a:t>
            </a:r>
            <a:r>
              <a:rPr lang="zh-CN" altLang="en-US" sz="2800" kern="100" dirty="0">
                <a:latin typeface="宋体" panose="02010600030101010101" pitchFamily="2" charset="-122"/>
                <a:ea typeface="宋体" panose="02010600030101010101" pitchFamily="2" charset="-122"/>
                <a:cs typeface="微软雅黑" panose="020B0503020204020204" pitchFamily="34" charset="-122"/>
              </a:rPr>
              <a:t>得、保持、转</a:t>
            </a:r>
            <a:r>
              <a:rPr lang="zh-CN" altLang="en-US" sz="2800" kern="100" dirty="0" smtClean="0">
                <a:latin typeface="宋体" panose="02010600030101010101" pitchFamily="2" charset="-122"/>
                <a:ea typeface="宋体" panose="02010600030101010101" pitchFamily="2" charset="-122"/>
                <a:cs typeface="微软雅黑" panose="020B0503020204020204" pitchFamily="34" charset="-122"/>
              </a:rPr>
              <a:t>化</a:t>
            </a:r>
            <a:endParaRPr lang="en-US" altLang="zh-CN" sz="2800" kern="100" dirty="0">
              <a:latin typeface="宋体" panose="02010600030101010101" pitchFamily="2" charset="-122"/>
              <a:ea typeface="宋体" panose="02010600030101010101" pitchFamily="2" charset="-122"/>
              <a:cs typeface="微软雅黑" panose="020B0503020204020204" pitchFamily="34" charset="-122"/>
            </a:endParaRPr>
          </a:p>
          <a:p>
            <a:pPr indent="457200">
              <a:lnSpc>
                <a:spcPct val="150000"/>
              </a:lnSpc>
              <a:spcBef>
                <a:spcPts val="0"/>
              </a:spcBef>
              <a:spcAft>
                <a:spcPts val="0"/>
              </a:spcAft>
            </a:pPr>
            <a:r>
              <a:rPr lang="en-US" altLang="zh-CN" sz="2800" b="1" kern="100" dirty="0">
                <a:latin typeface="宋体" panose="02010600030101010101" pitchFamily="2" charset="-122"/>
                <a:ea typeface="宋体" panose="02010600030101010101" pitchFamily="2" charset="-122"/>
                <a:cs typeface="微软雅黑" panose="020B0503020204020204" pitchFamily="34" charset="-122"/>
              </a:rPr>
              <a:t>1. </a:t>
            </a:r>
            <a:r>
              <a:rPr lang="zh-CN" altLang="en-US" sz="2800" b="1" kern="100" dirty="0">
                <a:latin typeface="宋体" panose="02010600030101010101" pitchFamily="2" charset="-122"/>
                <a:ea typeface="宋体" panose="02010600030101010101" pitchFamily="2" charset="-122"/>
                <a:cs typeface="微软雅黑" panose="020B0503020204020204" pitchFamily="34" charset="-122"/>
              </a:rPr>
              <a:t>知识的理解</a:t>
            </a:r>
          </a:p>
          <a:p>
            <a:pPr indent="457200">
              <a:lnSpc>
                <a:spcPct val="150000"/>
              </a:lnSpc>
              <a:spcBef>
                <a:spcPts val="0"/>
              </a:spcBef>
              <a:spcAft>
                <a:spcPts val="0"/>
              </a:spcAft>
            </a:pPr>
            <a:r>
              <a:rPr lang="zh-CN" altLang="en-US" sz="2800" kern="100" dirty="0" smtClean="0">
                <a:latin typeface="宋体" panose="02010600030101010101" pitchFamily="2" charset="-122"/>
                <a:ea typeface="宋体" panose="02010600030101010101" pitchFamily="2" charset="-122"/>
                <a:cs typeface="微软雅黑" panose="020B0503020204020204" pitchFamily="34" charset="-122"/>
              </a:rPr>
              <a:t>指</a:t>
            </a:r>
            <a:r>
              <a:rPr lang="zh-CN" altLang="en-US" sz="2800" kern="100" dirty="0">
                <a:latin typeface="宋体" panose="02010600030101010101" pitchFamily="2" charset="-122"/>
                <a:ea typeface="宋体" panose="02010600030101010101" pitchFamily="2" charset="-122"/>
                <a:cs typeface="微软雅黑" panose="020B0503020204020204" pitchFamily="34" charset="-122"/>
              </a:rPr>
              <a:t>学习者了解传递知识的语言文字符号的含义，并使其在头脑中唤起相应认知内容的</a:t>
            </a:r>
            <a:r>
              <a:rPr lang="zh-CN" altLang="en-US" sz="2800" kern="100" dirty="0" smtClean="0">
                <a:latin typeface="宋体" panose="02010600030101010101" pitchFamily="2" charset="-122"/>
                <a:ea typeface="宋体" panose="02010600030101010101" pitchFamily="2" charset="-122"/>
                <a:cs typeface="微软雅黑" panose="020B0503020204020204" pitchFamily="34" charset="-122"/>
              </a:rPr>
              <a:t>过程</a:t>
            </a:r>
            <a:r>
              <a:rPr lang="zh-CN" altLang="en-US" sz="2800" kern="100" dirty="0">
                <a:latin typeface="宋体" panose="02010600030101010101" pitchFamily="2" charset="-122"/>
                <a:ea typeface="宋体" panose="02010600030101010101" pitchFamily="2" charset="-122"/>
                <a:cs typeface="微软雅黑" panose="020B0503020204020204" pitchFamily="34" charset="-122"/>
              </a:rPr>
              <a:t>。知识的理解一般是通过对</a:t>
            </a:r>
            <a:r>
              <a:rPr lang="zh-CN" altLang="en-US" sz="2800" b="1" u="sng" kern="100" dirty="0">
                <a:latin typeface="宋体" panose="02010600030101010101" pitchFamily="2" charset="-122"/>
                <a:ea typeface="宋体" panose="02010600030101010101" pitchFamily="2" charset="-122"/>
                <a:cs typeface="微软雅黑" panose="020B0503020204020204" pitchFamily="34" charset="-122"/>
              </a:rPr>
              <a:t>教材的直观</a:t>
            </a:r>
            <a:r>
              <a:rPr lang="zh-CN" altLang="en-US" sz="2800" kern="100" dirty="0">
                <a:latin typeface="宋体" panose="02010600030101010101" pitchFamily="2" charset="-122"/>
                <a:ea typeface="宋体" panose="02010600030101010101" pitchFamily="2" charset="-122"/>
                <a:cs typeface="微软雅黑" panose="020B0503020204020204" pitchFamily="34" charset="-122"/>
              </a:rPr>
              <a:t>和</a:t>
            </a:r>
            <a:r>
              <a:rPr lang="zh-CN" altLang="en-US" sz="2800" b="1" u="sng" kern="100" dirty="0">
                <a:latin typeface="宋体" panose="02010600030101010101" pitchFamily="2" charset="-122"/>
                <a:ea typeface="宋体" panose="02010600030101010101" pitchFamily="2" charset="-122"/>
                <a:cs typeface="微软雅黑" panose="020B0503020204020204" pitchFamily="34" charset="-122"/>
              </a:rPr>
              <a:t>概括化</a:t>
            </a:r>
            <a:r>
              <a:rPr lang="zh-CN" altLang="en-US" sz="2800" kern="100" dirty="0">
                <a:latin typeface="宋体" panose="02010600030101010101" pitchFamily="2" charset="-122"/>
                <a:ea typeface="宋体" panose="02010600030101010101" pitchFamily="2" charset="-122"/>
                <a:cs typeface="微软雅黑" panose="020B0503020204020204" pitchFamily="34" charset="-122"/>
              </a:rPr>
              <a:t>完成的。</a:t>
            </a:r>
            <a:endParaRPr lang="en-US" altLang="zh-CN" sz="2800" kern="100" dirty="0" smtClean="0">
              <a:latin typeface="宋体" panose="02010600030101010101" pitchFamily="2" charset="-122"/>
              <a:ea typeface="宋体" panose="02010600030101010101" pitchFamily="2" charset="-122"/>
              <a:cs typeface="微软雅黑" panose="020B0503020204020204" pitchFamily="34" charset="-122"/>
            </a:endParaRPr>
          </a:p>
        </p:txBody>
      </p:sp>
      <p:pic>
        <p:nvPicPr>
          <p:cNvPr id="2049" name="Picture 1" descr="C:\Documents and Settings\Administrator\Application Data\Tencent\Users\2771321281\QQ\WinTemp\RichOle\I479I8(E`%%WL2GQ05$``AV.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527" y="5380856"/>
            <a:ext cx="12426561" cy="36724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712" y="700336"/>
            <a:ext cx="12484840"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309712" y="6079445"/>
            <a:ext cx="12268816" cy="34778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457200"/>
            <a:r>
              <a:rPr lang="zh-CN" altLang="en-US" sz="2200" b="1" dirty="0">
                <a:solidFill>
                  <a:srgbClr val="000000"/>
                </a:solidFill>
                <a:latin typeface="宋体" panose="02010600030101010101" pitchFamily="2" charset="-122"/>
                <a:ea typeface="宋体" panose="02010600030101010101" pitchFamily="2" charset="-122"/>
              </a:rPr>
              <a:t>正例给出了概念外延范围，传递的信息最有利于概括</a:t>
            </a:r>
            <a:r>
              <a:rPr lang="zh-CN" altLang="en-US" sz="2200" dirty="0">
                <a:solidFill>
                  <a:srgbClr val="000000"/>
                </a:solidFill>
                <a:latin typeface="宋体" panose="02010600030101010101" pitchFamily="2" charset="-122"/>
                <a:ea typeface="宋体" panose="02010600030101010101" pitchFamily="2" charset="-122"/>
              </a:rPr>
              <a:t>，为了便于学生从例子中概括出共同的特征，还包括了许多的无关因素，但是这些无关因素能</a:t>
            </a:r>
            <a:r>
              <a:rPr lang="zh-CN" altLang="en-US" sz="2200" b="1" dirty="0">
                <a:solidFill>
                  <a:srgbClr val="000000"/>
                </a:solidFill>
                <a:latin typeface="宋体" panose="02010600030101010101" pitchFamily="2" charset="-122"/>
                <a:ea typeface="宋体" panose="02010600030101010101" pitchFamily="2" charset="-122"/>
              </a:rPr>
              <a:t>防止学生出现概括不</a:t>
            </a:r>
            <a:r>
              <a:rPr lang="zh-CN" altLang="en-US" sz="2200" b="1" dirty="0" smtClean="0">
                <a:solidFill>
                  <a:srgbClr val="000000"/>
                </a:solidFill>
                <a:latin typeface="宋体" panose="02010600030101010101" pitchFamily="2" charset="-122"/>
                <a:ea typeface="宋体" panose="02010600030101010101" pitchFamily="2" charset="-122"/>
              </a:rPr>
              <a:t>足</a:t>
            </a:r>
            <a:r>
              <a:rPr lang="zh-CN" altLang="en-US" sz="2200" dirty="0" smtClean="0">
                <a:solidFill>
                  <a:srgbClr val="000000"/>
                </a:solidFill>
                <a:latin typeface="宋体" panose="02010600030101010101" pitchFamily="2" charset="-122"/>
                <a:ea typeface="宋体" panose="02010600030101010101" pitchFamily="2" charset="-122"/>
              </a:rPr>
              <a:t>的</a:t>
            </a:r>
            <a:r>
              <a:rPr lang="zh-CN" altLang="en-US" sz="2200" dirty="0">
                <a:solidFill>
                  <a:srgbClr val="000000"/>
                </a:solidFill>
                <a:latin typeface="宋体" panose="02010600030101010101" pitchFamily="2" charset="-122"/>
                <a:ea typeface="宋体" panose="02010600030101010101" pitchFamily="2" charset="-122"/>
              </a:rPr>
              <a:t>情况，把属于这个概念本身的成员排除在外</a:t>
            </a:r>
            <a:r>
              <a:rPr lang="zh-CN" altLang="en-US" sz="2200" dirty="0" smtClean="0">
                <a:solidFill>
                  <a:srgbClr val="000000"/>
                </a:solidFill>
                <a:latin typeface="宋体" panose="02010600030101010101" pitchFamily="2" charset="-122"/>
                <a:ea typeface="宋体" panose="02010600030101010101" pitchFamily="2" charset="-122"/>
              </a:rPr>
              <a:t>。</a:t>
            </a:r>
            <a:endParaRPr lang="en-US" altLang="zh-CN" sz="2200" dirty="0" smtClean="0">
              <a:solidFill>
                <a:srgbClr val="000000"/>
              </a:solidFill>
              <a:latin typeface="宋体" panose="02010600030101010101" pitchFamily="2" charset="-122"/>
              <a:ea typeface="宋体" panose="02010600030101010101" pitchFamily="2" charset="-122"/>
            </a:endParaRPr>
          </a:p>
          <a:p>
            <a:pPr indent="457200"/>
            <a:r>
              <a:rPr lang="zh-CN" altLang="en-US" sz="2200" b="1" dirty="0" smtClean="0">
                <a:solidFill>
                  <a:srgbClr val="000000"/>
                </a:solidFill>
                <a:latin typeface="宋体" panose="02010600030101010101" pitchFamily="2" charset="-122"/>
                <a:ea typeface="宋体" panose="02010600030101010101" pitchFamily="2" charset="-122"/>
              </a:rPr>
              <a:t>反</a:t>
            </a:r>
            <a:r>
              <a:rPr lang="zh-CN" altLang="en-US" sz="2200" b="1" dirty="0">
                <a:solidFill>
                  <a:srgbClr val="000000"/>
                </a:solidFill>
                <a:latin typeface="宋体" panose="02010600030101010101" pitchFamily="2" charset="-122"/>
                <a:ea typeface="宋体" panose="02010600030101010101" pitchFamily="2" charset="-122"/>
              </a:rPr>
              <a:t>例</a:t>
            </a:r>
            <a:r>
              <a:rPr lang="zh-CN" altLang="en-US" sz="2200" dirty="0">
                <a:solidFill>
                  <a:srgbClr val="000000"/>
                </a:solidFill>
                <a:latin typeface="宋体" panose="02010600030101010101" pitchFamily="2" charset="-122"/>
                <a:ea typeface="宋体" panose="02010600030101010101" pitchFamily="2" charset="-122"/>
              </a:rPr>
              <a:t>与概念本身非常相关，</a:t>
            </a:r>
            <a:r>
              <a:rPr lang="zh-CN" altLang="en-US" sz="2200" b="1" dirty="0">
                <a:solidFill>
                  <a:srgbClr val="000000"/>
                </a:solidFill>
                <a:latin typeface="宋体" panose="02010600030101010101" pitchFamily="2" charset="-122"/>
                <a:ea typeface="宋体" panose="02010600030101010101" pitchFamily="2" charset="-122"/>
              </a:rPr>
              <a:t>只是少了一个或者几个关键特征</a:t>
            </a:r>
            <a:r>
              <a:rPr lang="zh-CN" altLang="en-US" sz="2200" dirty="0">
                <a:solidFill>
                  <a:srgbClr val="000000"/>
                </a:solidFill>
                <a:latin typeface="宋体" panose="02010600030101010101" pitchFamily="2" charset="-122"/>
                <a:ea typeface="宋体" panose="02010600030101010101" pitchFamily="2" charset="-122"/>
              </a:rPr>
              <a:t>，这就</a:t>
            </a:r>
            <a:r>
              <a:rPr lang="zh-CN" altLang="en-US" sz="2200" b="1" dirty="0">
                <a:solidFill>
                  <a:srgbClr val="000000"/>
                </a:solidFill>
                <a:latin typeface="宋体" panose="02010600030101010101" pitchFamily="2" charset="-122"/>
                <a:ea typeface="宋体" panose="02010600030101010101" pitchFamily="2" charset="-122"/>
              </a:rPr>
              <a:t>防止出现过度概</a:t>
            </a:r>
            <a:r>
              <a:rPr lang="zh-CN" altLang="en-US" sz="2200" b="1" dirty="0" smtClean="0">
                <a:solidFill>
                  <a:srgbClr val="000000"/>
                </a:solidFill>
                <a:latin typeface="宋体" panose="02010600030101010101" pitchFamily="2" charset="-122"/>
                <a:ea typeface="宋体" panose="02010600030101010101" pitchFamily="2" charset="-122"/>
              </a:rPr>
              <a:t>括</a:t>
            </a:r>
            <a:r>
              <a:rPr lang="zh-CN" altLang="en-US" sz="2200" dirty="0" smtClean="0">
                <a:solidFill>
                  <a:srgbClr val="000000"/>
                </a:solidFill>
                <a:latin typeface="宋体" panose="02010600030101010101" pitchFamily="2" charset="-122"/>
                <a:ea typeface="宋体" panose="02010600030101010101" pitchFamily="2" charset="-122"/>
              </a:rPr>
              <a:t>的</a:t>
            </a:r>
            <a:r>
              <a:rPr lang="zh-CN" altLang="en-US" sz="2200" dirty="0">
                <a:solidFill>
                  <a:srgbClr val="000000"/>
                </a:solidFill>
                <a:latin typeface="宋体" panose="02010600030101010101" pitchFamily="2" charset="-122"/>
                <a:ea typeface="宋体" panose="02010600030101010101" pitchFamily="2" charset="-122"/>
              </a:rPr>
              <a:t>情况，把不属于概念本身的成员包含进来。反例传递的信息最有利于辨</a:t>
            </a:r>
            <a:r>
              <a:rPr lang="zh-CN" altLang="en-US" sz="2200" dirty="0" smtClean="0">
                <a:solidFill>
                  <a:srgbClr val="000000"/>
                </a:solidFill>
                <a:latin typeface="宋体" panose="02010600030101010101" pitchFamily="2" charset="-122"/>
                <a:ea typeface="宋体" panose="02010600030101010101" pitchFamily="2" charset="-122"/>
              </a:rPr>
              <a:t>别，有</a:t>
            </a:r>
            <a:r>
              <a:rPr lang="zh-CN" altLang="en-US" sz="2200" dirty="0">
                <a:solidFill>
                  <a:srgbClr val="000000"/>
                </a:solidFill>
                <a:latin typeface="宋体" panose="02010600030101010101" pitchFamily="2" charset="-122"/>
                <a:ea typeface="宋体" panose="02010600030101010101" pitchFamily="2" charset="-122"/>
              </a:rPr>
              <a:t>助于加深对概念本质的认识。反例的适当运用，可以排除概念学习中无关特征干扰</a:t>
            </a:r>
            <a:r>
              <a:rPr lang="zh-CN" altLang="en-US" sz="2200" dirty="0" smtClean="0">
                <a:solidFill>
                  <a:srgbClr val="000000"/>
                </a:solidFill>
                <a:latin typeface="宋体" panose="02010600030101010101" pitchFamily="2" charset="-122"/>
                <a:ea typeface="宋体" panose="02010600030101010101" pitchFamily="2" charset="-122"/>
              </a:rPr>
              <a:t>。</a:t>
            </a:r>
            <a:endParaRPr lang="en-US" altLang="zh-CN" sz="2200" dirty="0" smtClean="0">
              <a:solidFill>
                <a:srgbClr val="000000"/>
              </a:solidFill>
              <a:latin typeface="宋体" panose="02010600030101010101" pitchFamily="2" charset="-122"/>
              <a:ea typeface="宋体" panose="02010600030101010101" pitchFamily="2" charset="-122"/>
            </a:endParaRPr>
          </a:p>
          <a:p>
            <a:pPr indent="457200"/>
            <a:r>
              <a:rPr lang="zh-CN" altLang="en-US" sz="2200" b="1" dirty="0">
                <a:solidFill>
                  <a:srgbClr val="000000"/>
                </a:solidFill>
                <a:latin typeface="宋体" panose="02010600030101010101" pitchFamily="2" charset="-122"/>
                <a:ea typeface="宋体" panose="02010600030101010101" pitchFamily="2" charset="-122"/>
              </a:rPr>
              <a:t>变式</a:t>
            </a:r>
            <a:r>
              <a:rPr lang="zh-CN" altLang="en-US" sz="2200" dirty="0">
                <a:solidFill>
                  <a:srgbClr val="000000"/>
                </a:solidFill>
                <a:latin typeface="宋体" panose="02010600030101010101" pitchFamily="2" charset="-122"/>
                <a:ea typeface="宋体" panose="02010600030101010101" pitchFamily="2" charset="-122"/>
              </a:rPr>
              <a:t>指概念的正例在无关特征方面的变化。这种方法的效率比较高，比较适合高年级或者有了一定的基础概念的学</a:t>
            </a:r>
            <a:r>
              <a:rPr lang="zh-CN" altLang="en-US" sz="2200" dirty="0" smtClean="0">
                <a:solidFill>
                  <a:srgbClr val="000000"/>
                </a:solidFill>
                <a:latin typeface="宋体" panose="02010600030101010101" pitchFamily="2" charset="-122"/>
                <a:ea typeface="宋体" panose="02010600030101010101" pitchFamily="2" charset="-122"/>
              </a:rPr>
              <a:t>生。</a:t>
            </a:r>
            <a:endParaRPr lang="en-US" altLang="zh-CN" sz="2200" dirty="0" smtClean="0">
              <a:solidFill>
                <a:srgbClr val="000000"/>
              </a:solidFill>
              <a:latin typeface="宋体" panose="02010600030101010101" pitchFamily="2" charset="-122"/>
              <a:ea typeface="宋体" panose="02010600030101010101" pitchFamily="2" charset="-122"/>
            </a:endParaRPr>
          </a:p>
          <a:p>
            <a:pPr indent="457200"/>
            <a:r>
              <a:rPr lang="zh-CN" altLang="en-US" sz="2200" b="1" dirty="0">
                <a:solidFill>
                  <a:srgbClr val="000000"/>
                </a:solidFill>
                <a:latin typeface="宋体" panose="02010600030101010101" pitchFamily="2" charset="-122"/>
                <a:ea typeface="宋体" panose="02010600030101010101" pitchFamily="2" charset="-122"/>
              </a:rPr>
              <a:t>比较</a:t>
            </a:r>
            <a:r>
              <a:rPr lang="zh-CN" altLang="en-US" sz="2200" dirty="0">
                <a:solidFill>
                  <a:srgbClr val="000000"/>
                </a:solidFill>
                <a:latin typeface="宋体" panose="02010600030101010101" pitchFamily="2" charset="-122"/>
                <a:ea typeface="宋体" panose="02010600030101010101" pitchFamily="2" charset="-122"/>
              </a:rPr>
              <a:t>主要有两种方式：同类比较和异类比较。同类比较即关于同类事物之间的比较。异类比较即不同类</a:t>
            </a:r>
            <a:r>
              <a:rPr lang="zh-CN" altLang="en-US" sz="2200" dirty="0" smtClean="0">
                <a:solidFill>
                  <a:srgbClr val="000000"/>
                </a:solidFill>
                <a:latin typeface="宋体" panose="02010600030101010101" pitchFamily="2" charset="-122"/>
                <a:ea typeface="宋体" panose="02010600030101010101" pitchFamily="2" charset="-122"/>
              </a:rPr>
              <a:t>但相</a:t>
            </a:r>
            <a:r>
              <a:rPr lang="zh-CN" altLang="en-US" sz="2200" dirty="0">
                <a:solidFill>
                  <a:srgbClr val="000000"/>
                </a:solidFill>
                <a:latin typeface="宋体" panose="02010600030101010101" pitchFamily="2" charset="-122"/>
                <a:ea typeface="宋体" panose="02010600030101010101" pitchFamily="2" charset="-122"/>
              </a:rPr>
              <a:t>似、相近、相关的事物之间的比</a:t>
            </a:r>
            <a:r>
              <a:rPr lang="zh-CN" altLang="en-US" sz="2200" dirty="0" smtClean="0">
                <a:solidFill>
                  <a:srgbClr val="000000"/>
                </a:solidFill>
                <a:latin typeface="宋体" panose="02010600030101010101" pitchFamily="2" charset="-122"/>
                <a:ea typeface="宋体" panose="02010600030101010101" pitchFamily="2" charset="-122"/>
              </a:rPr>
              <a:t>较。</a:t>
            </a:r>
            <a:endParaRPr lang="zh-CN" altLang="en-US" sz="2200" dirty="0">
              <a:solidFill>
                <a:srgbClr val="000000"/>
              </a:solidFill>
              <a:latin typeface="宋体" panose="02010600030101010101" pitchFamily="2" charset="-122"/>
              <a:ea typeface="宋体" panose="02010600030101010101" pitchFamily="2" charset="-122"/>
            </a:endParaRP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237704" y="844352"/>
            <a:ext cx="12263040" cy="715581"/>
          </a:xfrm>
          <a:prstGeom prst="rect">
            <a:avLst/>
          </a:prstGeom>
        </p:spPr>
        <p:txBody>
          <a:bodyPr wrap="square">
            <a:spAutoFit/>
          </a:bodyPr>
          <a:lstStyle/>
          <a:p>
            <a:pPr indent="266700" algn="just">
              <a:lnSpc>
                <a:spcPct val="150000"/>
              </a:lnSpc>
              <a:spcBef>
                <a:spcPts val="600"/>
              </a:spcBef>
              <a:spcAft>
                <a:spcPts val="600"/>
              </a:spcAft>
            </a:pPr>
            <a:r>
              <a:rPr lang="en-US" altLang="zh-CN" sz="3200" b="1" kern="100" dirty="0">
                <a:latin typeface="宋体" panose="02010600030101010101" pitchFamily="2" charset="-122"/>
                <a:ea typeface="宋体" panose="02010600030101010101" pitchFamily="2" charset="-122"/>
              </a:rPr>
              <a:t>2.</a:t>
            </a:r>
            <a:r>
              <a:rPr lang="zh-CN" altLang="zh-CN" sz="3200" b="1" kern="100" dirty="0">
                <a:latin typeface="宋体" panose="02010600030101010101" pitchFamily="2" charset="-122"/>
                <a:ea typeface="宋体" panose="02010600030101010101" pitchFamily="2" charset="-122"/>
              </a:rPr>
              <a:t>知识</a:t>
            </a:r>
            <a:r>
              <a:rPr lang="zh-CN" altLang="zh-CN" sz="3200" b="1" kern="100" dirty="0" smtClean="0">
                <a:latin typeface="宋体" panose="02010600030101010101" pitchFamily="2" charset="-122"/>
                <a:ea typeface="宋体" panose="02010600030101010101" pitchFamily="2" charset="-122"/>
              </a:rPr>
              <a:t>巩固</a:t>
            </a:r>
            <a:endParaRPr lang="en-US" altLang="zh-CN" sz="3200" b="1" kern="100" dirty="0" smtClean="0">
              <a:latin typeface="宋体" panose="02010600030101010101" pitchFamily="2" charset="-122"/>
              <a:ea typeface="宋体" panose="02010600030101010101" pitchFamily="2" charset="-122"/>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01" y="1924472"/>
            <a:ext cx="12364919"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237704" y="844352"/>
            <a:ext cx="12263040" cy="715581"/>
          </a:xfrm>
          <a:prstGeom prst="rect">
            <a:avLst/>
          </a:prstGeom>
        </p:spPr>
        <p:txBody>
          <a:bodyPr wrap="square">
            <a:spAutoFit/>
          </a:bodyPr>
          <a:lstStyle/>
          <a:p>
            <a:pPr indent="266700" algn="just">
              <a:lnSpc>
                <a:spcPct val="150000"/>
              </a:lnSpc>
              <a:spcBef>
                <a:spcPts val="600"/>
              </a:spcBef>
              <a:spcAft>
                <a:spcPts val="600"/>
              </a:spcAft>
            </a:pPr>
            <a:r>
              <a:rPr lang="en-US" altLang="zh-CN" sz="3200" b="1" kern="100" dirty="0">
                <a:latin typeface="宋体" panose="02010600030101010101" pitchFamily="2" charset="-122"/>
                <a:ea typeface="宋体" panose="02010600030101010101" pitchFamily="2" charset="-122"/>
              </a:rPr>
              <a:t>3. </a:t>
            </a:r>
            <a:r>
              <a:rPr lang="zh-CN" altLang="en-US" sz="3200" b="1" kern="100" dirty="0">
                <a:latin typeface="宋体" panose="02010600030101010101" pitchFamily="2" charset="-122"/>
                <a:ea typeface="宋体" panose="02010600030101010101" pitchFamily="2" charset="-122"/>
              </a:rPr>
              <a:t>知识应用</a:t>
            </a:r>
            <a:endParaRPr lang="en-US" altLang="zh-CN" sz="3200" b="1" kern="100" dirty="0" smtClean="0">
              <a:latin typeface="宋体" panose="02010600030101010101" pitchFamily="2" charset="-122"/>
              <a:ea typeface="宋体" panose="02010600030101010101" pitchFamily="2" charset="-122"/>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794" y="2109086"/>
            <a:ext cx="12448057"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29640" y="484312"/>
            <a:ext cx="12975160" cy="919932"/>
          </a:xfrm>
          <a:prstGeom prst="rect">
            <a:avLst/>
          </a:prstGeom>
        </p:spPr>
        <p:txBody>
          <a:bodyPr wrap="square">
            <a:spAutoFit/>
          </a:bodyPr>
          <a:lstStyle/>
          <a:p>
            <a:pPr indent="203200" algn="just">
              <a:lnSpc>
                <a:spcPct val="172000"/>
              </a:lnSpc>
              <a:spcBef>
                <a:spcPts val="1300"/>
              </a:spcBef>
              <a:spcAft>
                <a:spcPts val="1300"/>
              </a:spcAft>
            </a:pPr>
            <a:r>
              <a:rPr lang="zh-CN" altLang="zh-CN" b="1" kern="100" dirty="0">
                <a:latin typeface="Calibri" panose="020F0502020204030204" pitchFamily="34" charset="0"/>
                <a:ea typeface="方正卡通简体"/>
              </a:rPr>
              <a:t>三、程序性知识</a:t>
            </a:r>
            <a:r>
              <a:rPr lang="zh-CN" altLang="zh-CN" b="1" kern="100" dirty="0" smtClean="0">
                <a:latin typeface="Calibri" panose="020F0502020204030204" pitchFamily="34" charset="0"/>
                <a:ea typeface="方正卡通简体"/>
              </a:rPr>
              <a:t>学习</a:t>
            </a:r>
            <a:endParaRPr lang="en-US" altLang="zh-CN" b="1" kern="100" dirty="0" smtClean="0">
              <a:latin typeface="Calibri" panose="020F0502020204030204" pitchFamily="34" charset="0"/>
              <a:ea typeface="方正卡通简体"/>
            </a:endParaRPr>
          </a:p>
        </p:txBody>
      </p:sp>
      <p:sp>
        <p:nvSpPr>
          <p:cNvPr id="3" name="矩形 2"/>
          <p:cNvSpPr/>
          <p:nvPr/>
        </p:nvSpPr>
        <p:spPr>
          <a:xfrm>
            <a:off x="237704" y="1406156"/>
            <a:ext cx="12385376" cy="8109912"/>
          </a:xfrm>
          <a:prstGeom prst="rect">
            <a:avLst/>
          </a:prstGeom>
        </p:spPr>
        <p:txBody>
          <a:bodyPr wrap="square">
            <a:spAutoFit/>
          </a:bodyPr>
          <a:lstStyle/>
          <a:p>
            <a:pPr indent="0" algn="just" latinLnBrk="0">
              <a:lnSpc>
                <a:spcPct val="150000"/>
              </a:lnSpc>
              <a:spcBef>
                <a:spcPts val="600"/>
              </a:spcBef>
              <a:spcAft>
                <a:spcPts val="600"/>
              </a:spcAft>
            </a:pPr>
            <a:r>
              <a:rPr lang="zh-CN" altLang="zh-CN" b="1" kern="100" dirty="0">
                <a:latin typeface="+mn-ea"/>
                <a:ea typeface="+mn-ea"/>
                <a:cs typeface="Times New Roman" panose="02020603050405020304" pitchFamily="18" charset="0"/>
              </a:rPr>
              <a:t>（一）程序性知识的表征</a:t>
            </a:r>
            <a:r>
              <a:rPr lang="zh-CN" altLang="zh-CN" b="1" kern="100" dirty="0" smtClean="0">
                <a:latin typeface="+mn-ea"/>
                <a:ea typeface="+mn-ea"/>
                <a:cs typeface="Times New Roman" panose="02020603050405020304" pitchFamily="18" charset="0"/>
              </a:rPr>
              <a:t>形式</a:t>
            </a:r>
            <a:r>
              <a:rPr lang="zh-CN" altLang="en-US" b="1" kern="100" dirty="0" smtClean="0">
                <a:latin typeface="+mn-ea"/>
                <a:ea typeface="+mn-ea"/>
                <a:cs typeface="Times New Roman" panose="02020603050405020304" pitchFamily="18" charset="0"/>
              </a:rPr>
              <a:t>：</a:t>
            </a:r>
            <a:r>
              <a:rPr lang="zh-CN" altLang="zh-CN" b="1" dirty="0">
                <a:solidFill>
                  <a:srgbClr val="FF0000"/>
                </a:solidFill>
                <a:latin typeface="+mn-ea"/>
                <a:ea typeface="+mn-ea"/>
              </a:rPr>
              <a:t>产生</a:t>
            </a:r>
            <a:r>
              <a:rPr lang="zh-CN" altLang="zh-CN" b="1" dirty="0" smtClean="0">
                <a:solidFill>
                  <a:srgbClr val="FF0000"/>
                </a:solidFill>
                <a:latin typeface="+mn-ea"/>
                <a:ea typeface="+mn-ea"/>
              </a:rPr>
              <a:t>式</a:t>
            </a:r>
            <a:r>
              <a:rPr lang="zh-CN" altLang="en-US" b="1" dirty="0" smtClean="0">
                <a:solidFill>
                  <a:srgbClr val="FF0000"/>
                </a:solidFill>
                <a:latin typeface="+mn-ea"/>
                <a:ea typeface="+mn-ea"/>
              </a:rPr>
              <a:t>、</a:t>
            </a:r>
            <a:r>
              <a:rPr lang="zh-CN" altLang="zh-CN" b="1" dirty="0" smtClean="0">
                <a:solidFill>
                  <a:srgbClr val="FF0000"/>
                </a:solidFill>
                <a:latin typeface="+mn-ea"/>
                <a:ea typeface="+mn-ea"/>
              </a:rPr>
              <a:t>产生式系统</a:t>
            </a:r>
            <a:endParaRPr lang="en-US" altLang="zh-CN" b="1" dirty="0" smtClean="0">
              <a:latin typeface="+mn-ea"/>
              <a:ea typeface="+mn-ea"/>
            </a:endParaRPr>
          </a:p>
          <a:p>
            <a:pPr indent="0" latinLnBrk="0">
              <a:lnSpc>
                <a:spcPct val="150000"/>
              </a:lnSpc>
            </a:pPr>
            <a:r>
              <a:rPr lang="zh-CN" altLang="en-US" dirty="0" smtClean="0">
                <a:latin typeface="+mn-ea"/>
                <a:ea typeface="+mn-ea"/>
              </a:rPr>
              <a:t>    产</a:t>
            </a:r>
            <a:r>
              <a:rPr lang="zh-CN" altLang="en-US" dirty="0">
                <a:latin typeface="+mn-ea"/>
                <a:ea typeface="+mn-ea"/>
              </a:rPr>
              <a:t>生式是条件与动作的联结，即在某一条件下会产生某一动作的规则，它由条件项“如果”和动作</a:t>
            </a:r>
            <a:r>
              <a:rPr lang="zh-CN" altLang="en-US" dirty="0" smtClean="0">
                <a:latin typeface="+mn-ea"/>
                <a:ea typeface="+mn-ea"/>
              </a:rPr>
              <a:t>项“</a:t>
            </a:r>
            <a:r>
              <a:rPr lang="zh-CN" altLang="en-US" dirty="0">
                <a:latin typeface="+mn-ea"/>
                <a:ea typeface="+mn-ea"/>
              </a:rPr>
              <a:t>那么”构</a:t>
            </a:r>
            <a:r>
              <a:rPr lang="zh-CN" altLang="en-US" dirty="0" smtClean="0">
                <a:latin typeface="+mn-ea"/>
                <a:ea typeface="+mn-ea"/>
              </a:rPr>
              <a:t>成</a:t>
            </a:r>
            <a:endParaRPr lang="zh-CN" altLang="en-US" dirty="0">
              <a:latin typeface="+mn-ea"/>
              <a:ea typeface="+mn-ea"/>
            </a:endParaRPr>
          </a:p>
          <a:p>
            <a:pPr indent="0" latinLnBrk="0">
              <a:lnSpc>
                <a:spcPct val="150000"/>
              </a:lnSpc>
            </a:pPr>
            <a:r>
              <a:rPr lang="zh-CN" altLang="en-US" dirty="0">
                <a:latin typeface="+mn-ea"/>
                <a:ea typeface="+mn-ea"/>
              </a:rPr>
              <a:t>例：（</a:t>
            </a:r>
            <a:r>
              <a:rPr lang="en-US" altLang="zh-CN" dirty="0">
                <a:latin typeface="+mn-ea"/>
                <a:ea typeface="+mn-ea"/>
              </a:rPr>
              <a:t>1</a:t>
            </a:r>
            <a:r>
              <a:rPr lang="zh-CN" altLang="en-US" dirty="0">
                <a:latin typeface="+mn-ea"/>
                <a:ea typeface="+mn-ea"/>
              </a:rPr>
              <a:t>）如果口渴，我就找水喝；</a:t>
            </a:r>
          </a:p>
          <a:p>
            <a:pPr indent="0" latinLnBrk="0">
              <a:lnSpc>
                <a:spcPct val="150000"/>
              </a:lnSpc>
            </a:pPr>
            <a:r>
              <a:rPr lang="zh-CN" altLang="en-US" dirty="0" smtClean="0">
                <a:latin typeface="+mn-ea"/>
                <a:ea typeface="+mn-ea"/>
              </a:rPr>
              <a:t>    （</a:t>
            </a:r>
            <a:r>
              <a:rPr lang="en-US" altLang="zh-CN" dirty="0">
                <a:latin typeface="+mn-ea"/>
                <a:ea typeface="+mn-ea"/>
              </a:rPr>
              <a:t>2</a:t>
            </a:r>
            <a:r>
              <a:rPr lang="zh-CN" altLang="en-US" dirty="0">
                <a:latin typeface="+mn-ea"/>
                <a:ea typeface="+mn-ea"/>
              </a:rPr>
              <a:t>）如果学习累了，我就听听音乐调节一下；</a:t>
            </a:r>
            <a:endParaRPr lang="en-US" altLang="zh-CN" dirty="0" smtClean="0">
              <a:latin typeface="+mn-ea"/>
              <a:ea typeface="+mn-ea"/>
            </a:endParaRPr>
          </a:p>
          <a:p>
            <a:pPr indent="0" latinLnBrk="0">
              <a:lnSpc>
                <a:spcPct val="150000"/>
              </a:lnSpc>
            </a:pPr>
            <a:r>
              <a:rPr lang="zh-CN" altLang="zh-CN" b="1" dirty="0" smtClean="0">
                <a:latin typeface="+mn-ea"/>
                <a:ea typeface="+mn-ea"/>
              </a:rPr>
              <a:t>（</a:t>
            </a:r>
            <a:r>
              <a:rPr lang="zh-CN" altLang="zh-CN" b="1" dirty="0">
                <a:latin typeface="+mn-ea"/>
                <a:ea typeface="+mn-ea"/>
              </a:rPr>
              <a:t>二）程序性知识学习的</a:t>
            </a:r>
            <a:r>
              <a:rPr lang="zh-CN" altLang="zh-CN" b="1" dirty="0">
                <a:solidFill>
                  <a:srgbClr val="FF0000"/>
                </a:solidFill>
                <a:latin typeface="+mn-ea"/>
                <a:ea typeface="+mn-ea"/>
              </a:rPr>
              <a:t>一般过程</a:t>
            </a:r>
          </a:p>
          <a:p>
            <a:pPr indent="457200" latinLnBrk="0">
              <a:lnSpc>
                <a:spcPct val="150000"/>
              </a:lnSpc>
            </a:pPr>
            <a:r>
              <a:rPr lang="en-US" altLang="zh-CN" sz="3200" b="1" dirty="0">
                <a:solidFill>
                  <a:srgbClr val="FF0000"/>
                </a:solidFill>
                <a:latin typeface="宋体" panose="02010600030101010101" pitchFamily="2" charset="-122"/>
                <a:ea typeface="宋体" panose="02010600030101010101" pitchFamily="2" charset="-122"/>
              </a:rPr>
              <a:t>1.</a:t>
            </a:r>
            <a:r>
              <a:rPr lang="zh-CN" altLang="zh-CN" sz="3200" b="1" dirty="0">
                <a:solidFill>
                  <a:srgbClr val="FF0000"/>
                </a:solidFill>
                <a:latin typeface="宋体" panose="02010600030101010101" pitchFamily="2" charset="-122"/>
                <a:ea typeface="宋体" panose="02010600030101010101" pitchFamily="2" charset="-122"/>
              </a:rPr>
              <a:t>陈述性</a:t>
            </a:r>
            <a:r>
              <a:rPr lang="zh-CN" altLang="zh-CN" sz="3200" b="1" dirty="0" smtClean="0">
                <a:solidFill>
                  <a:srgbClr val="FF0000"/>
                </a:solidFill>
                <a:latin typeface="宋体" panose="02010600030101010101" pitchFamily="2" charset="-122"/>
                <a:ea typeface="宋体" panose="02010600030101010101" pitchFamily="2" charset="-122"/>
              </a:rPr>
              <a:t>阶段</a:t>
            </a:r>
            <a:r>
              <a:rPr lang="zh-CN" altLang="en-US" sz="3200" b="1" dirty="0" smtClean="0">
                <a:latin typeface="宋体" panose="02010600030101010101" pitchFamily="2" charset="-122"/>
                <a:ea typeface="宋体" panose="02010600030101010101" pitchFamily="2" charset="-122"/>
              </a:rPr>
              <a:t>（理解知识本身是什么）</a:t>
            </a:r>
            <a:endParaRPr lang="en-US" altLang="zh-CN" sz="3200" b="1" dirty="0" smtClean="0">
              <a:latin typeface="宋体" panose="02010600030101010101" pitchFamily="2" charset="-122"/>
              <a:ea typeface="宋体" panose="02010600030101010101" pitchFamily="2" charset="-122"/>
            </a:endParaRPr>
          </a:p>
          <a:p>
            <a:pPr indent="457200" latinLnBrk="0">
              <a:lnSpc>
                <a:spcPct val="150000"/>
              </a:lnSpc>
            </a:pPr>
            <a:r>
              <a:rPr lang="en-US" altLang="zh-CN" sz="3200" b="1" dirty="0" smtClean="0">
                <a:solidFill>
                  <a:srgbClr val="FF0000"/>
                </a:solidFill>
                <a:latin typeface="宋体" panose="02010600030101010101" pitchFamily="2" charset="-122"/>
                <a:ea typeface="宋体" panose="02010600030101010101" pitchFamily="2" charset="-122"/>
              </a:rPr>
              <a:t>2</a:t>
            </a:r>
            <a:r>
              <a:rPr lang="en-US" altLang="zh-CN" sz="3200" b="1" dirty="0">
                <a:solidFill>
                  <a:srgbClr val="FF0000"/>
                </a:solidFill>
                <a:latin typeface="宋体" panose="02010600030101010101" pitchFamily="2" charset="-122"/>
                <a:ea typeface="宋体" panose="02010600030101010101" pitchFamily="2" charset="-122"/>
              </a:rPr>
              <a:t>.</a:t>
            </a:r>
            <a:r>
              <a:rPr lang="zh-CN" altLang="zh-CN" sz="3200" b="1" dirty="0">
                <a:solidFill>
                  <a:srgbClr val="FF0000"/>
                </a:solidFill>
                <a:latin typeface="宋体" panose="02010600030101010101" pitchFamily="2" charset="-122"/>
                <a:ea typeface="宋体" panose="02010600030101010101" pitchFamily="2" charset="-122"/>
              </a:rPr>
              <a:t>转化</a:t>
            </a:r>
            <a:r>
              <a:rPr lang="zh-CN" altLang="zh-CN" sz="3200" b="1" dirty="0" smtClean="0">
                <a:solidFill>
                  <a:srgbClr val="FF0000"/>
                </a:solidFill>
                <a:latin typeface="宋体" panose="02010600030101010101" pitchFamily="2" charset="-122"/>
                <a:ea typeface="宋体" panose="02010600030101010101" pitchFamily="2" charset="-122"/>
              </a:rPr>
              <a:t>阶段</a:t>
            </a:r>
            <a:r>
              <a:rPr lang="en-US" altLang="zh-CN" sz="3200" b="1" dirty="0" smtClean="0">
                <a:latin typeface="宋体" panose="02010600030101010101" pitchFamily="2" charset="-122"/>
                <a:ea typeface="宋体" panose="02010600030101010101" pitchFamily="2" charset="-122"/>
              </a:rPr>
              <a:t>—</a:t>
            </a:r>
            <a:r>
              <a:rPr lang="zh-CN" altLang="en-US" sz="3200" b="1" dirty="0" smtClean="0">
                <a:latin typeface="宋体" panose="02010600030101010101" pitchFamily="2" charset="-122"/>
                <a:ea typeface="宋体" panose="02010600030101010101" pitchFamily="2" charset="-122"/>
              </a:rPr>
              <a:t>（经过练习与反馈，陈述性变成程序性）</a:t>
            </a:r>
            <a:endParaRPr lang="en-US" altLang="zh-CN" sz="3200" b="1" dirty="0">
              <a:latin typeface="宋体" panose="02010600030101010101" pitchFamily="2" charset="-122"/>
              <a:ea typeface="宋体" panose="02010600030101010101" pitchFamily="2" charset="-122"/>
            </a:endParaRPr>
          </a:p>
          <a:p>
            <a:pPr indent="457200" latinLnBrk="0">
              <a:lnSpc>
                <a:spcPct val="150000"/>
              </a:lnSpc>
            </a:pPr>
            <a:r>
              <a:rPr lang="en-US" altLang="zh-CN" sz="3200" b="1" dirty="0" smtClean="0">
                <a:solidFill>
                  <a:srgbClr val="FF0000"/>
                </a:solidFill>
                <a:latin typeface="宋体" panose="02010600030101010101" pitchFamily="2" charset="-122"/>
                <a:ea typeface="宋体" panose="02010600030101010101" pitchFamily="2" charset="-122"/>
              </a:rPr>
              <a:t>3</a:t>
            </a:r>
            <a:r>
              <a:rPr lang="en-US" altLang="zh-CN" sz="3200" b="1" dirty="0">
                <a:solidFill>
                  <a:srgbClr val="FF0000"/>
                </a:solidFill>
                <a:latin typeface="宋体" panose="02010600030101010101" pitchFamily="2" charset="-122"/>
                <a:ea typeface="宋体" panose="02010600030101010101" pitchFamily="2" charset="-122"/>
              </a:rPr>
              <a:t>.</a:t>
            </a:r>
            <a:r>
              <a:rPr lang="zh-CN" altLang="zh-CN" sz="3200" b="1" dirty="0">
                <a:solidFill>
                  <a:srgbClr val="FF0000"/>
                </a:solidFill>
                <a:latin typeface="宋体" panose="02010600030101010101" pitchFamily="2" charset="-122"/>
                <a:ea typeface="宋体" panose="02010600030101010101" pitchFamily="2" charset="-122"/>
              </a:rPr>
              <a:t>自动化</a:t>
            </a:r>
            <a:r>
              <a:rPr lang="zh-CN" altLang="zh-CN" sz="3200" b="1" dirty="0" smtClean="0">
                <a:solidFill>
                  <a:srgbClr val="FF0000"/>
                </a:solidFill>
                <a:latin typeface="宋体" panose="02010600030101010101" pitchFamily="2" charset="-122"/>
                <a:ea typeface="宋体" panose="02010600030101010101" pitchFamily="2" charset="-122"/>
              </a:rPr>
              <a:t>阶段</a:t>
            </a:r>
            <a:r>
              <a:rPr lang="en-US" altLang="zh-CN" sz="3200" b="1" dirty="0" smtClean="0">
                <a:latin typeface="宋体" panose="02010600030101010101" pitchFamily="2" charset="-122"/>
                <a:ea typeface="宋体" panose="02010600030101010101" pitchFamily="2" charset="-122"/>
              </a:rPr>
              <a:t>—</a:t>
            </a:r>
            <a:r>
              <a:rPr lang="zh-CN" altLang="en-US" sz="3200" b="1" dirty="0">
                <a:latin typeface="宋体" panose="02010600030101010101" pitchFamily="2" charset="-122"/>
                <a:ea typeface="宋体" panose="02010600030101010101" pitchFamily="2" charset="-122"/>
              </a:rPr>
              <a:t>学生无需</a:t>
            </a:r>
            <a:r>
              <a:rPr lang="zh-CN" altLang="en-US" sz="3200" b="1" dirty="0" smtClean="0">
                <a:latin typeface="宋体" panose="02010600030101010101" pitchFamily="2" charset="-122"/>
                <a:ea typeface="宋体" panose="02010600030101010101" pitchFamily="2" charset="-122"/>
              </a:rPr>
              <a:t>有意</a:t>
            </a:r>
            <a:r>
              <a:rPr lang="zh-CN" altLang="en-US" sz="3200" b="1" dirty="0">
                <a:latin typeface="宋体" panose="02010600030101010101" pitchFamily="2" charset="-122"/>
                <a:ea typeface="宋体" panose="02010600030101010101" pitchFamily="2" charset="-122"/>
              </a:rPr>
              <a:t>识的控制或努力就能够自动完成有关的活动步骤。</a:t>
            </a:r>
            <a:endParaRPr lang="zh-CN" altLang="zh-CN" sz="3200" b="1" dirty="0">
              <a:latin typeface="宋体" panose="02010600030101010101" pitchFamily="2" charset="-122"/>
              <a:ea typeface="宋体" panose="02010600030101010101" pitchFamily="2" charset="-122"/>
            </a:endParaRPr>
          </a:p>
        </p:txBody>
      </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3766185" y="844550"/>
            <a:ext cx="5227320" cy="768350"/>
          </a:xfrm>
          <a:prstGeom prst="rect">
            <a:avLst/>
          </a:prstGeom>
          <a:noFill/>
        </p:spPr>
        <p:txBody>
          <a:bodyPr wrap="square" rtlCol="0">
            <a:spAutoFit/>
          </a:bodyPr>
          <a:lstStyle/>
          <a:p>
            <a:r>
              <a:rPr lang="zh-CN" altLang="en-US" sz="4400" b="1" dirty="0" smtClean="0"/>
              <a:t>第二节 技能的学习</a:t>
            </a:r>
            <a:endParaRPr lang="zh-CN" altLang="en-US" sz="4400" b="1" dirty="0"/>
          </a:p>
        </p:txBody>
      </p:sp>
      <p:sp>
        <p:nvSpPr>
          <p:cNvPr id="3" name="矩形 2"/>
          <p:cNvSpPr/>
          <p:nvPr/>
        </p:nvSpPr>
        <p:spPr>
          <a:xfrm>
            <a:off x="381720" y="1852464"/>
            <a:ext cx="12272160" cy="6076022"/>
          </a:xfrm>
          <a:prstGeom prst="rect">
            <a:avLst/>
          </a:prstGeom>
        </p:spPr>
        <p:txBody>
          <a:bodyPr wrap="square">
            <a:spAutoFit/>
          </a:bodyPr>
          <a:lstStyle/>
          <a:p>
            <a:pPr indent="0" algn="just" latinLnBrk="0">
              <a:lnSpc>
                <a:spcPct val="150000"/>
              </a:lnSpc>
              <a:spcBef>
                <a:spcPts val="1300"/>
              </a:spcBef>
              <a:spcAft>
                <a:spcPts val="1300"/>
              </a:spcAft>
            </a:pPr>
            <a:r>
              <a:rPr lang="zh-CN" altLang="zh-CN" b="1" kern="100" dirty="0">
                <a:latin typeface="Calibri" panose="020F0502020204030204" pitchFamily="34" charset="0"/>
                <a:ea typeface="方正卡通简体"/>
              </a:rPr>
              <a:t>一、技能的概念</a:t>
            </a:r>
          </a:p>
          <a:p>
            <a:pPr indent="457200" latinLnBrk="0">
              <a:lnSpc>
                <a:spcPct val="150000"/>
              </a:lnSpc>
            </a:pPr>
            <a:r>
              <a:rPr lang="en-US" altLang="zh-CN" dirty="0" smtClean="0">
                <a:latin typeface="Calibri" panose="020F0502020204030204" pitchFamily="34" charset="0"/>
                <a:ea typeface="宋体" panose="02010600030101010101" pitchFamily="2" charset="-122"/>
                <a:cs typeface="Times New Roman" panose="02020603050405020304" pitchFamily="18" charset="0"/>
              </a:rPr>
              <a:t>     </a:t>
            </a:r>
            <a:r>
              <a:rPr lang="zh-CN" altLang="zh-CN" dirty="0" smtClean="0">
                <a:latin typeface="Calibri" panose="020F0502020204030204" pitchFamily="34" charset="0"/>
                <a:ea typeface="宋体" panose="02010600030101010101" pitchFamily="2" charset="-122"/>
                <a:cs typeface="Times New Roman" panose="02020603050405020304" pitchFamily="18" charset="0"/>
              </a:rPr>
              <a:t>技能</a:t>
            </a:r>
            <a:r>
              <a:rPr lang="zh-CN" altLang="zh-CN" dirty="0">
                <a:latin typeface="Calibri" panose="020F0502020204030204" pitchFamily="34" charset="0"/>
                <a:ea typeface="宋体" panose="02010600030101010101" pitchFamily="2" charset="-122"/>
                <a:cs typeface="Times New Roman" panose="02020603050405020304" pitchFamily="18" charset="0"/>
              </a:rPr>
              <a:t>是个体运用已有的知识经验，通过</a:t>
            </a:r>
            <a:r>
              <a:rPr lang="zh-CN" altLang="zh-CN" dirty="0">
                <a:solidFill>
                  <a:srgbClr val="FF0000"/>
                </a:solidFill>
                <a:latin typeface="Calibri" panose="020F0502020204030204" pitchFamily="34" charset="0"/>
                <a:ea typeface="宋体" panose="02010600030101010101" pitchFamily="2" charset="-122"/>
                <a:cs typeface="Times New Roman" panose="02020603050405020304" pitchFamily="18" charset="0"/>
              </a:rPr>
              <a:t>练习</a:t>
            </a:r>
            <a:r>
              <a:rPr lang="zh-CN" altLang="zh-CN" dirty="0">
                <a:latin typeface="Calibri" panose="020F0502020204030204" pitchFamily="34" charset="0"/>
                <a:ea typeface="宋体" panose="02010600030101010101" pitchFamily="2" charset="-122"/>
                <a:cs typeface="Times New Roman" panose="02020603050405020304" pitchFamily="18" charset="0"/>
              </a:rPr>
              <a:t>而形成的</a:t>
            </a:r>
            <a:r>
              <a:rPr lang="zh-CN" altLang="zh-CN" dirty="0">
                <a:solidFill>
                  <a:srgbClr val="FF0000"/>
                </a:solidFill>
                <a:latin typeface="Calibri" panose="020F0502020204030204" pitchFamily="34" charset="0"/>
                <a:ea typeface="宋体" panose="02010600030101010101" pitchFamily="2" charset="-122"/>
                <a:cs typeface="Times New Roman" panose="02020603050405020304" pitchFamily="18" charset="0"/>
              </a:rPr>
              <a:t>合乎法则</a:t>
            </a:r>
            <a:r>
              <a:rPr lang="zh-CN" altLang="zh-CN" dirty="0">
                <a:latin typeface="Calibri" panose="020F0502020204030204" pitchFamily="34" charset="0"/>
                <a:ea typeface="宋体" panose="02010600030101010101" pitchFamily="2" charset="-122"/>
                <a:cs typeface="Times New Roman" panose="02020603050405020304" pitchFamily="18" charset="0"/>
              </a:rPr>
              <a:t>的</a:t>
            </a:r>
            <a:r>
              <a:rPr lang="zh-CN" altLang="zh-CN" dirty="0">
                <a:solidFill>
                  <a:srgbClr val="FF0000"/>
                </a:solidFill>
                <a:latin typeface="Calibri" panose="020F0502020204030204" pitchFamily="34" charset="0"/>
                <a:ea typeface="宋体" panose="02010600030101010101" pitchFamily="2" charset="-122"/>
                <a:cs typeface="Times New Roman" panose="02020603050405020304" pitchFamily="18" charset="0"/>
              </a:rPr>
              <a:t>活动方式</a:t>
            </a:r>
            <a:r>
              <a:rPr lang="zh-CN" altLang="zh-CN" dirty="0" smtClean="0">
                <a:latin typeface="Calibri" panose="020F0502020204030204" pitchFamily="34" charset="0"/>
                <a:ea typeface="宋体" panose="02010600030101010101" pitchFamily="2" charset="-122"/>
                <a:cs typeface="Times New Roman" panose="02020603050405020304" pitchFamily="18" charset="0"/>
              </a:rPr>
              <a:t>。</a:t>
            </a:r>
            <a:endParaRPr lang="en-US" altLang="zh-CN" dirty="0" smtClean="0"/>
          </a:p>
          <a:p>
            <a:pPr indent="457200" latinLnBrk="0">
              <a:lnSpc>
                <a:spcPct val="150000"/>
              </a:lnSpc>
            </a:pPr>
            <a:r>
              <a:rPr lang="zh-CN" altLang="zh-CN" dirty="0" smtClean="0"/>
              <a:t>第一</a:t>
            </a:r>
            <a:r>
              <a:rPr lang="zh-CN" altLang="zh-CN" dirty="0"/>
              <a:t>，技能是学习得来的，</a:t>
            </a:r>
            <a:r>
              <a:rPr lang="zh-CN" altLang="zh-CN" dirty="0">
                <a:solidFill>
                  <a:srgbClr val="FF0000"/>
                </a:solidFill>
              </a:rPr>
              <a:t>不同于本能行为</a:t>
            </a:r>
            <a:r>
              <a:rPr lang="zh-CN" altLang="zh-CN" dirty="0" smtClean="0"/>
              <a:t>。</a:t>
            </a:r>
            <a:endParaRPr lang="en-US" altLang="zh-CN" dirty="0" smtClean="0"/>
          </a:p>
          <a:p>
            <a:pPr indent="457200" latinLnBrk="0">
              <a:lnSpc>
                <a:spcPct val="150000"/>
              </a:lnSpc>
            </a:pPr>
            <a:r>
              <a:rPr lang="zh-CN" altLang="zh-CN" dirty="0"/>
              <a:t>第二，技能是一种活动方式，</a:t>
            </a:r>
            <a:r>
              <a:rPr lang="zh-CN" altLang="zh-CN" dirty="0">
                <a:solidFill>
                  <a:srgbClr val="FF0000"/>
                </a:solidFill>
              </a:rPr>
              <a:t>不同于知识</a:t>
            </a:r>
            <a:r>
              <a:rPr lang="zh-CN" altLang="zh-CN" dirty="0" smtClean="0"/>
              <a:t>。</a:t>
            </a:r>
            <a:endParaRPr lang="en-US" altLang="zh-CN" dirty="0" smtClean="0"/>
          </a:p>
          <a:p>
            <a:pPr indent="457200" latinLnBrk="0">
              <a:lnSpc>
                <a:spcPct val="150000"/>
              </a:lnSpc>
            </a:pPr>
            <a:r>
              <a:rPr lang="zh-CN" altLang="zh-CN" dirty="0"/>
              <a:t>第三，技能是</a:t>
            </a:r>
            <a:r>
              <a:rPr lang="zh-CN" altLang="zh-CN" dirty="0">
                <a:solidFill>
                  <a:srgbClr val="FF0000"/>
                </a:solidFill>
              </a:rPr>
              <a:t>合乎法则</a:t>
            </a:r>
            <a:r>
              <a:rPr lang="zh-CN" altLang="zh-CN" dirty="0"/>
              <a:t>的活动方式，不同于一般的随意运动。</a:t>
            </a:r>
            <a:endParaRPr lang="zh-CN" altLang="en-US" dirty="0"/>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文本框 9"/>
          <p:cNvSpPr txBox="1"/>
          <p:nvPr/>
        </p:nvSpPr>
        <p:spPr>
          <a:xfrm>
            <a:off x="2959548" y="822735"/>
            <a:ext cx="7843965" cy="829945"/>
          </a:xfrm>
          <a:prstGeom prst="rect">
            <a:avLst/>
          </a:prstGeom>
          <a:noFill/>
        </p:spPr>
        <p:txBody>
          <a:bodyPr wrap="square" rtlCol="0">
            <a:spAutoFit/>
          </a:bodyPr>
          <a:lstStyle/>
          <a:p>
            <a:r>
              <a:rPr kumimoji="1" lang="zh-CN" altLang="en-US" sz="4800" dirty="0">
                <a:solidFill>
                  <a:srgbClr val="00D1B3"/>
                </a:solidFill>
                <a:latin typeface="微软雅黑" panose="020B0503020204020204" pitchFamily="34" charset="-122"/>
                <a:ea typeface="微软雅黑" panose="020B0503020204020204" pitchFamily="34" charset="-122"/>
                <a:cs typeface="Source Han Sans CN Medium" charset="-122"/>
              </a:rPr>
              <a:t>第二章 心理发展与教育</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5856" y="2126534"/>
            <a:ext cx="9557697" cy="6949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212725" y="556260"/>
            <a:ext cx="12792075" cy="8291195"/>
          </a:xfrm>
          <a:prstGeom prst="rect">
            <a:avLst/>
          </a:prstGeom>
        </p:spPr>
        <p:txBody>
          <a:bodyPr wrap="square">
            <a:spAutoFit/>
          </a:bodyPr>
          <a:lstStyle/>
          <a:p>
            <a:pPr indent="0" algn="just" latinLnBrk="0">
              <a:lnSpc>
                <a:spcPct val="150000"/>
              </a:lnSpc>
              <a:spcBef>
                <a:spcPts val="1300"/>
              </a:spcBef>
              <a:spcAft>
                <a:spcPts val="1300"/>
              </a:spcAft>
            </a:pPr>
            <a:r>
              <a:rPr lang="zh-CN" altLang="zh-CN" b="1" kern="100" dirty="0">
                <a:latin typeface="Calibri" panose="020F0502020204030204" pitchFamily="34" charset="0"/>
                <a:ea typeface="方正卡通简体"/>
              </a:rPr>
              <a:t>二、技能的分类</a:t>
            </a:r>
          </a:p>
          <a:p>
            <a:pPr indent="0" algn="just" latinLnBrk="0">
              <a:lnSpc>
                <a:spcPct val="150000"/>
              </a:lnSpc>
              <a:spcAft>
                <a:spcPts val="0"/>
              </a:spcAft>
            </a:pPr>
            <a:r>
              <a:rPr lang="zh-CN" altLang="zh-CN" kern="100" dirty="0">
                <a:latin typeface="Calibri" panose="020F0502020204030204" pitchFamily="34" charset="0"/>
                <a:ea typeface="宋体" panose="02010600030101010101" pitchFamily="2" charset="-122"/>
                <a:cs typeface="Times New Roman" panose="02020603050405020304" pitchFamily="18" charset="0"/>
              </a:rPr>
              <a:t>技能按其本身的性质和特点，可分为</a:t>
            </a:r>
            <a:r>
              <a:rPr lang="zh-CN" altLang="zh-CN" b="1" kern="100" dirty="0">
                <a:latin typeface="Calibri" panose="020F0502020204030204" pitchFamily="34" charset="0"/>
                <a:ea typeface="宋体" panose="02010600030101010101" pitchFamily="2" charset="-122"/>
                <a:cs typeface="Times New Roman" panose="02020603050405020304" pitchFamily="18" charset="0"/>
              </a:rPr>
              <a:t>操作技能和心智技能</a:t>
            </a:r>
            <a:r>
              <a:rPr lang="zh-CN" altLang="zh-CN" kern="100" dirty="0" smtClean="0">
                <a:latin typeface="Calibri" panose="020F0502020204030204" pitchFamily="34" charset="0"/>
                <a:ea typeface="宋体" panose="02010600030101010101" pitchFamily="2" charset="-122"/>
                <a:cs typeface="Times New Roman" panose="02020603050405020304" pitchFamily="18" charset="0"/>
              </a:rPr>
              <a:t>。</a:t>
            </a:r>
            <a:endParaRPr lang="en-US" altLang="zh-CN" kern="100" dirty="0" smtClean="0">
              <a:latin typeface="Calibri" panose="020F0502020204030204" pitchFamily="34" charset="0"/>
              <a:ea typeface="宋体" panose="02010600030101010101" pitchFamily="2" charset="-122"/>
              <a:cs typeface="Times New Roman" panose="02020603050405020304" pitchFamily="18" charset="0"/>
            </a:endParaRPr>
          </a:p>
          <a:p>
            <a:pPr indent="0" algn="just" latinLnBrk="0">
              <a:lnSpc>
                <a:spcPct val="150000"/>
              </a:lnSpc>
              <a:spcAft>
                <a:spcPts val="0"/>
              </a:spcAft>
            </a:pPr>
            <a:r>
              <a:rPr lang="zh-CN" altLang="zh-CN" b="1" dirty="0"/>
              <a:t>（一）操作技能</a:t>
            </a:r>
          </a:p>
          <a:p>
            <a:pPr indent="0" algn="just" latinLnBrk="0">
              <a:lnSpc>
                <a:spcPct val="150000"/>
              </a:lnSpc>
              <a:spcAft>
                <a:spcPts val="0"/>
              </a:spcAft>
            </a:pPr>
            <a:r>
              <a:rPr lang="zh-CN" altLang="zh-CN" dirty="0"/>
              <a:t>也称动作技能，是指通过学习而形成的合乎法则的</a:t>
            </a:r>
            <a:r>
              <a:rPr lang="zh-CN" altLang="zh-CN" dirty="0">
                <a:solidFill>
                  <a:srgbClr val="FF0000"/>
                </a:solidFill>
              </a:rPr>
              <a:t>操作活动</a:t>
            </a:r>
            <a:r>
              <a:rPr lang="zh-CN" altLang="zh-CN" dirty="0" smtClean="0">
                <a:solidFill>
                  <a:srgbClr val="FF0000"/>
                </a:solidFill>
              </a:rPr>
              <a:t>方式</a:t>
            </a:r>
            <a:r>
              <a:rPr lang="zh-CN" altLang="en-US" dirty="0" smtClean="0">
                <a:solidFill>
                  <a:srgbClr val="FF0000"/>
                </a:solidFill>
              </a:rPr>
              <a:t>。</a:t>
            </a:r>
            <a:endParaRPr lang="en-US" altLang="zh-CN" dirty="0" smtClean="0"/>
          </a:p>
          <a:p>
            <a:pPr indent="0" algn="just" latinLnBrk="0">
              <a:lnSpc>
                <a:spcPct val="150000"/>
              </a:lnSpc>
              <a:spcAft>
                <a:spcPts val="0"/>
              </a:spcAft>
            </a:pPr>
            <a:r>
              <a:rPr lang="zh-CN" altLang="zh-CN" dirty="0" smtClean="0"/>
              <a:t>操作技能</a:t>
            </a:r>
            <a:r>
              <a:rPr lang="zh-CN" altLang="zh-CN" dirty="0"/>
              <a:t>的特征</a:t>
            </a:r>
            <a:r>
              <a:rPr lang="zh-CN" altLang="zh-CN" dirty="0" smtClean="0"/>
              <a:t>包括</a:t>
            </a:r>
            <a:endParaRPr lang="en-US" altLang="zh-CN" dirty="0" smtClean="0"/>
          </a:p>
          <a:p>
            <a:pPr indent="0" algn="just" latinLnBrk="0">
              <a:lnSpc>
                <a:spcPct val="150000"/>
              </a:lnSpc>
              <a:spcAft>
                <a:spcPts val="0"/>
              </a:spcAft>
            </a:pPr>
            <a:r>
              <a:rPr lang="zh-CN" altLang="en-US" dirty="0" smtClean="0"/>
              <a:t>（</a:t>
            </a:r>
            <a:r>
              <a:rPr lang="en-US" altLang="zh-CN" dirty="0" smtClean="0"/>
              <a:t>1</a:t>
            </a:r>
            <a:r>
              <a:rPr lang="zh-CN" altLang="en-US" dirty="0" smtClean="0"/>
              <a:t>）</a:t>
            </a:r>
            <a:r>
              <a:rPr lang="zh-CN" altLang="zh-CN" dirty="0" smtClean="0"/>
              <a:t>动作</a:t>
            </a:r>
            <a:r>
              <a:rPr lang="zh-CN" altLang="zh-CN" dirty="0"/>
              <a:t>对象的</a:t>
            </a:r>
            <a:r>
              <a:rPr lang="zh-CN" altLang="zh-CN" dirty="0" smtClean="0">
                <a:solidFill>
                  <a:srgbClr val="FF0000"/>
                </a:solidFill>
              </a:rPr>
              <a:t>物质性</a:t>
            </a:r>
            <a:r>
              <a:rPr lang="zh-CN" altLang="en-US" dirty="0" smtClean="0">
                <a:solidFill>
                  <a:srgbClr val="FF0000"/>
                </a:solidFill>
              </a:rPr>
              <a:t>（客观性）</a:t>
            </a:r>
            <a:endParaRPr lang="en-US" altLang="zh-CN" dirty="0" smtClean="0">
              <a:solidFill>
                <a:srgbClr val="FF0000"/>
              </a:solidFill>
            </a:endParaRPr>
          </a:p>
          <a:p>
            <a:pPr indent="0" algn="just" latinLnBrk="0">
              <a:lnSpc>
                <a:spcPct val="150000"/>
              </a:lnSpc>
              <a:spcAft>
                <a:spcPts val="0"/>
              </a:spcAft>
            </a:pPr>
            <a:r>
              <a:rPr lang="zh-CN" altLang="en-US" dirty="0" smtClean="0"/>
              <a:t>（</a:t>
            </a:r>
            <a:r>
              <a:rPr lang="en-US" altLang="zh-CN" dirty="0" smtClean="0"/>
              <a:t>2</a:t>
            </a:r>
            <a:r>
              <a:rPr lang="zh-CN" altLang="en-US" dirty="0" smtClean="0"/>
              <a:t>）</a:t>
            </a:r>
            <a:r>
              <a:rPr lang="zh-CN" altLang="zh-CN" dirty="0" smtClean="0"/>
              <a:t>动作</a:t>
            </a:r>
            <a:r>
              <a:rPr lang="zh-CN" altLang="zh-CN" dirty="0"/>
              <a:t>进行的</a:t>
            </a:r>
            <a:r>
              <a:rPr lang="zh-CN" altLang="zh-CN" dirty="0">
                <a:solidFill>
                  <a:srgbClr val="FF0000"/>
                </a:solidFill>
              </a:rPr>
              <a:t>外</a:t>
            </a:r>
            <a:r>
              <a:rPr lang="zh-CN" altLang="zh-CN" dirty="0" smtClean="0">
                <a:solidFill>
                  <a:srgbClr val="FF0000"/>
                </a:solidFill>
              </a:rPr>
              <a:t>显性</a:t>
            </a:r>
            <a:endParaRPr lang="en-US" altLang="zh-CN" dirty="0" smtClean="0">
              <a:solidFill>
                <a:srgbClr val="FF0000"/>
              </a:solidFill>
            </a:endParaRPr>
          </a:p>
          <a:p>
            <a:pPr indent="0" algn="just" latinLnBrk="0">
              <a:lnSpc>
                <a:spcPct val="150000"/>
              </a:lnSpc>
              <a:spcAft>
                <a:spcPts val="0"/>
              </a:spcAft>
            </a:pPr>
            <a:r>
              <a:rPr lang="zh-CN" altLang="en-US" dirty="0" smtClean="0"/>
              <a:t>（</a:t>
            </a:r>
            <a:r>
              <a:rPr lang="en-US" altLang="zh-CN" dirty="0" smtClean="0"/>
              <a:t>3</a:t>
            </a:r>
            <a:r>
              <a:rPr lang="zh-CN" altLang="en-US" dirty="0" smtClean="0"/>
              <a:t>）</a:t>
            </a:r>
            <a:r>
              <a:rPr lang="zh-CN" altLang="zh-CN" dirty="0" smtClean="0"/>
              <a:t>动作</a:t>
            </a:r>
            <a:r>
              <a:rPr lang="zh-CN" altLang="zh-CN" dirty="0"/>
              <a:t>结构的</a:t>
            </a:r>
            <a:r>
              <a:rPr lang="zh-CN" altLang="zh-CN" dirty="0">
                <a:solidFill>
                  <a:srgbClr val="FF0000"/>
                </a:solidFill>
              </a:rPr>
              <a:t>展开</a:t>
            </a:r>
            <a:r>
              <a:rPr lang="zh-CN" altLang="zh-CN" dirty="0" smtClean="0">
                <a:solidFill>
                  <a:srgbClr val="FF0000"/>
                </a:solidFill>
              </a:rPr>
              <a:t>性</a:t>
            </a:r>
            <a:r>
              <a:rPr lang="zh-CN" altLang="en-US" dirty="0" smtClean="0">
                <a:solidFill>
                  <a:srgbClr val="FF0000"/>
                </a:solidFill>
              </a:rPr>
              <a:t>（各动作不能合并、省略）</a:t>
            </a:r>
            <a:r>
              <a:rPr lang="zh-CN" altLang="zh-CN" dirty="0" smtClean="0">
                <a:solidFill>
                  <a:srgbClr val="FF0000"/>
                </a:solidFill>
              </a:rPr>
              <a:t>。</a:t>
            </a:r>
            <a:endParaRPr lang="zh-CN" altLang="zh-CN" dirty="0">
              <a:solidFill>
                <a:srgbClr val="FF0000"/>
              </a:solidFill>
            </a:endParaRPr>
          </a:p>
          <a:p>
            <a:pPr indent="266700" algn="just">
              <a:spcAft>
                <a:spcPts val="0"/>
              </a:spcAft>
            </a:pPr>
            <a:endParaRPr lang="zh-CN" altLang="zh-CN" kern="100" dirty="0">
              <a:effectLst/>
              <a:latin typeface="Calibri" panose="020F0502020204030204" pitchFamily="34" charset="0"/>
              <a:ea typeface="宋体" panose="02010600030101010101" pitchFamily="2" charset="-122"/>
              <a:cs typeface="Times New Roman" panose="02020603050405020304" pitchFamily="18" charset="0"/>
            </a:endParaRPr>
          </a:p>
        </p:txBody>
      </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277495" y="972968"/>
            <a:ext cx="12505055" cy="7648248"/>
          </a:xfrm>
          <a:prstGeom prst="rect">
            <a:avLst/>
          </a:prstGeom>
        </p:spPr>
        <p:txBody>
          <a:bodyPr wrap="square">
            <a:spAutoFit/>
          </a:bodyPr>
          <a:lstStyle/>
          <a:p>
            <a:pPr indent="0" algn="just" latinLnBrk="0">
              <a:lnSpc>
                <a:spcPct val="150000"/>
              </a:lnSpc>
              <a:spcBef>
                <a:spcPts val="600"/>
              </a:spcBef>
              <a:spcAft>
                <a:spcPts val="600"/>
              </a:spcAft>
            </a:pPr>
            <a:r>
              <a:rPr lang="en-US" altLang="zh-CN" b="1" kern="100" dirty="0">
                <a:latin typeface="Calibri" panose="020F0502020204030204" pitchFamily="34" charset="0"/>
                <a:ea typeface="方正楷体"/>
              </a:rPr>
              <a:t>1.</a:t>
            </a:r>
            <a:r>
              <a:rPr lang="zh-CN" altLang="zh-CN" b="1" kern="100" dirty="0">
                <a:latin typeface="Calibri" panose="020F0502020204030204" pitchFamily="34" charset="0"/>
                <a:ea typeface="方正楷体"/>
              </a:rPr>
              <a:t>操作技能的形成阶段</a:t>
            </a:r>
          </a:p>
          <a:p>
            <a:pPr indent="0" algn="just" latinLnBrk="0">
              <a:lnSpc>
                <a:spcPct val="150000"/>
              </a:lnSpc>
              <a:spcAft>
                <a:spcPts val="0"/>
              </a:spcAft>
            </a:pPr>
            <a:r>
              <a:rPr lang="zh-CN" altLang="zh-CN" kern="100" dirty="0">
                <a:latin typeface="Calibri" panose="020F0502020204030204" pitchFamily="34" charset="0"/>
                <a:ea typeface="宋体" panose="02010600030101010101" pitchFamily="2" charset="-122"/>
                <a:cs typeface="Times New Roman" panose="02020603050405020304" pitchFamily="18" charset="0"/>
              </a:rPr>
              <a:t>（</a:t>
            </a:r>
            <a:r>
              <a:rPr lang="en-US" altLang="zh-CN" kern="100" dirty="0">
                <a:latin typeface="Calibri" panose="020F0502020204030204" pitchFamily="34" charset="0"/>
                <a:ea typeface="宋体" panose="02010600030101010101" pitchFamily="2" charset="-122"/>
                <a:cs typeface="Times New Roman" panose="02020603050405020304" pitchFamily="18" charset="0"/>
              </a:rPr>
              <a:t>1</a:t>
            </a:r>
            <a:r>
              <a:rPr lang="zh-CN" altLang="zh-CN" kern="100" dirty="0">
                <a:latin typeface="Calibri" panose="020F0502020204030204" pitchFamily="34" charset="0"/>
                <a:ea typeface="宋体" panose="02010600030101010101" pitchFamily="2" charset="-122"/>
                <a:cs typeface="Times New Roman" panose="02020603050405020304" pitchFamily="18" charset="0"/>
              </a:rPr>
              <a:t>）</a:t>
            </a:r>
            <a:r>
              <a:rPr lang="zh-CN" altLang="zh-CN" kern="100" dirty="0">
                <a:solidFill>
                  <a:srgbClr val="FF0000"/>
                </a:solidFill>
                <a:latin typeface="Calibri" panose="020F0502020204030204" pitchFamily="34" charset="0"/>
                <a:ea typeface="宋体" panose="02010600030101010101" pitchFamily="2" charset="-122"/>
                <a:cs typeface="Times New Roman" panose="02020603050405020304" pitchFamily="18" charset="0"/>
              </a:rPr>
              <a:t>菲茨和波斯纳</a:t>
            </a:r>
            <a:r>
              <a:rPr lang="zh-CN" altLang="zh-CN" kern="100" dirty="0">
                <a:latin typeface="Calibri" panose="020F0502020204030204" pitchFamily="34" charset="0"/>
                <a:ea typeface="宋体" panose="02010600030101010101" pitchFamily="2" charset="-122"/>
                <a:cs typeface="Times New Roman" panose="02020603050405020304" pitchFamily="18" charset="0"/>
              </a:rPr>
              <a:t>的三阶段</a:t>
            </a:r>
            <a:r>
              <a:rPr lang="zh-CN" altLang="zh-CN" kern="100" dirty="0" smtClean="0">
                <a:latin typeface="Calibri" panose="020F0502020204030204" pitchFamily="34" charset="0"/>
                <a:ea typeface="宋体" panose="02010600030101010101" pitchFamily="2" charset="-122"/>
                <a:cs typeface="Times New Roman" panose="02020603050405020304" pitchFamily="18" charset="0"/>
              </a:rPr>
              <a:t>模型</a:t>
            </a:r>
            <a:endParaRPr lang="en-US" altLang="zh-CN" kern="100" dirty="0" smtClean="0">
              <a:latin typeface="Calibri" panose="020F0502020204030204" pitchFamily="34" charset="0"/>
              <a:ea typeface="宋体" panose="02010600030101010101" pitchFamily="2" charset="-122"/>
              <a:cs typeface="Times New Roman" panose="02020603050405020304" pitchFamily="18" charset="0"/>
            </a:endParaRPr>
          </a:p>
          <a:p>
            <a:pPr lvl="0" indent="0" algn="just" latinLnBrk="0">
              <a:lnSpc>
                <a:spcPct val="150000"/>
              </a:lnSpc>
              <a:spcAft>
                <a:spcPts val="0"/>
              </a:spcAft>
            </a:pPr>
            <a:r>
              <a:rPr lang="zh-CN" altLang="zh-CN" b="1" dirty="0"/>
              <a:t>①认知阶段</a:t>
            </a:r>
            <a:r>
              <a:rPr lang="zh-CN" altLang="en-US" dirty="0"/>
              <a:t>：尝试理解操作技能的任务及这一任务提出的要求</a:t>
            </a:r>
            <a:endParaRPr lang="zh-CN" altLang="zh-CN" dirty="0"/>
          </a:p>
          <a:p>
            <a:pPr lvl="0" indent="0" algn="just" latinLnBrk="0">
              <a:lnSpc>
                <a:spcPct val="150000"/>
              </a:lnSpc>
              <a:spcAft>
                <a:spcPts val="0"/>
              </a:spcAft>
            </a:pPr>
            <a:r>
              <a:rPr lang="zh-CN" altLang="zh-CN" b="1" dirty="0"/>
              <a:t>②联结阶段</a:t>
            </a:r>
            <a:r>
              <a:rPr lang="zh-CN" altLang="en-US" dirty="0"/>
              <a:t>：一是先前流畅性和节奏感较差的部分技能逐渐变得富有</a:t>
            </a:r>
            <a:r>
              <a:rPr lang="zh-CN" altLang="en-US" dirty="0" smtClean="0"/>
              <a:t>节奏</a:t>
            </a:r>
            <a:r>
              <a:rPr lang="zh-CN" altLang="en-US" dirty="0"/>
              <a:t>和流畅；二是一些个别的子技能被整合为互相协调一致的、稳定的总技能。</a:t>
            </a:r>
            <a:endParaRPr lang="zh-CN" altLang="zh-CN" dirty="0"/>
          </a:p>
          <a:p>
            <a:pPr lvl="0" indent="0" algn="just" latinLnBrk="0">
              <a:lnSpc>
                <a:spcPct val="150000"/>
              </a:lnSpc>
              <a:spcAft>
                <a:spcPts val="0"/>
              </a:spcAft>
            </a:pPr>
            <a:r>
              <a:rPr lang="zh-CN" altLang="zh-CN" b="1" dirty="0"/>
              <a:t>③自动化阶段</a:t>
            </a:r>
            <a:r>
              <a:rPr lang="zh-CN" altLang="en-US" dirty="0"/>
              <a:t>：技能的执行变得日趋自动化，操作极其流畅、准确和稳定。</a:t>
            </a:r>
            <a:endParaRPr lang="en-US" altLang="zh-CN" sz="4000" dirty="0"/>
          </a:p>
        </p:txBody>
      </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237704" y="790044"/>
            <a:ext cx="12313368" cy="8570595"/>
          </a:xfrm>
          <a:prstGeom prst="rect">
            <a:avLst/>
          </a:prstGeom>
        </p:spPr>
        <p:txBody>
          <a:bodyPr wrap="square">
            <a:spAutoFit/>
          </a:bodyPr>
          <a:lstStyle/>
          <a:p>
            <a:pPr indent="266700" algn="just">
              <a:lnSpc>
                <a:spcPct val="150000"/>
              </a:lnSpc>
              <a:spcBef>
                <a:spcPts val="600"/>
              </a:spcBef>
              <a:spcAft>
                <a:spcPts val="600"/>
              </a:spcAft>
            </a:pPr>
            <a:r>
              <a:rPr lang="en-US" altLang="zh-CN" sz="2800" b="1" kern="100" dirty="0">
                <a:latin typeface="宋体" panose="02010600030101010101" pitchFamily="2" charset="-122"/>
                <a:ea typeface="宋体" panose="02010600030101010101" pitchFamily="2" charset="-122"/>
                <a:cs typeface="宋体" panose="02010600030101010101" pitchFamily="2" charset="-122"/>
              </a:rPr>
              <a:t>1.</a:t>
            </a:r>
            <a:r>
              <a:rPr lang="zh-CN" altLang="zh-CN" sz="2800" b="1" kern="100" dirty="0">
                <a:latin typeface="宋体" panose="02010600030101010101" pitchFamily="2" charset="-122"/>
                <a:ea typeface="宋体" panose="02010600030101010101" pitchFamily="2" charset="-122"/>
                <a:cs typeface="宋体" panose="02010600030101010101" pitchFamily="2" charset="-122"/>
              </a:rPr>
              <a:t>操作技能的形成</a:t>
            </a:r>
            <a:r>
              <a:rPr lang="zh-CN" altLang="zh-CN" sz="2800" b="1" kern="100" dirty="0" smtClean="0">
                <a:latin typeface="宋体" panose="02010600030101010101" pitchFamily="2" charset="-122"/>
                <a:ea typeface="宋体" panose="02010600030101010101" pitchFamily="2" charset="-122"/>
                <a:cs typeface="宋体" panose="02010600030101010101" pitchFamily="2" charset="-122"/>
              </a:rPr>
              <a:t>阶段</a:t>
            </a:r>
            <a:endParaRPr lang="en-US" altLang="zh-CN" sz="2800" dirty="0" smtClean="0">
              <a:latin typeface="宋体" panose="02010600030101010101" pitchFamily="2" charset="-122"/>
              <a:ea typeface="宋体" panose="02010600030101010101" pitchFamily="2" charset="-122"/>
              <a:cs typeface="宋体" panose="02010600030101010101" pitchFamily="2" charset="-122"/>
            </a:endParaRPr>
          </a:p>
          <a:p>
            <a:pPr indent="266700" algn="just">
              <a:lnSpc>
                <a:spcPct val="150000"/>
              </a:lnSpc>
              <a:spcAft>
                <a:spcPts val="0"/>
              </a:spcAft>
            </a:pPr>
            <a:r>
              <a:rPr lang="zh-CN" altLang="zh-CN" sz="2800" dirty="0" smtClean="0">
                <a:latin typeface="宋体" panose="02010600030101010101" pitchFamily="2" charset="-122"/>
                <a:ea typeface="宋体" panose="02010600030101010101" pitchFamily="2" charset="-122"/>
                <a:cs typeface="宋体" panose="02010600030101010101" pitchFamily="2" charset="-122"/>
              </a:rPr>
              <a:t>（</a:t>
            </a:r>
            <a:r>
              <a:rPr lang="en-US" altLang="zh-CN" sz="2800" dirty="0">
                <a:latin typeface="宋体" panose="02010600030101010101" pitchFamily="2" charset="-122"/>
                <a:ea typeface="宋体" panose="02010600030101010101" pitchFamily="2" charset="-122"/>
                <a:cs typeface="宋体" panose="02010600030101010101" pitchFamily="2" charset="-122"/>
              </a:rPr>
              <a:t>2</a:t>
            </a:r>
            <a:r>
              <a:rPr lang="zh-CN" altLang="zh-CN" sz="2800" dirty="0">
                <a:latin typeface="宋体" panose="02010600030101010101" pitchFamily="2" charset="-122"/>
                <a:ea typeface="宋体" panose="02010600030101010101" pitchFamily="2" charset="-122"/>
                <a:cs typeface="宋体" panose="02010600030101010101" pitchFamily="2" charset="-122"/>
              </a:rPr>
              <a:t>）</a:t>
            </a:r>
            <a:r>
              <a:rPr lang="zh-CN" altLang="zh-CN" sz="2800" dirty="0">
                <a:solidFill>
                  <a:srgbClr val="FF0000"/>
                </a:solidFill>
                <a:latin typeface="宋体" panose="02010600030101010101" pitchFamily="2" charset="-122"/>
                <a:ea typeface="宋体" panose="02010600030101010101" pitchFamily="2" charset="-122"/>
                <a:cs typeface="宋体" panose="02010600030101010101" pitchFamily="2" charset="-122"/>
              </a:rPr>
              <a:t>冯忠良</a:t>
            </a:r>
            <a:r>
              <a:rPr lang="zh-CN" altLang="zh-CN" sz="2800" dirty="0">
                <a:latin typeface="宋体" panose="02010600030101010101" pitchFamily="2" charset="-122"/>
                <a:ea typeface="宋体" panose="02010600030101010101" pitchFamily="2" charset="-122"/>
                <a:cs typeface="宋体" panose="02010600030101010101" pitchFamily="2" charset="-122"/>
              </a:rPr>
              <a:t>的四阶段模型</a:t>
            </a:r>
          </a:p>
          <a:p>
            <a:pPr lvl="0" indent="266700" algn="just">
              <a:lnSpc>
                <a:spcPct val="150000"/>
              </a:lnSpc>
              <a:spcAft>
                <a:spcPts val="0"/>
              </a:spcAft>
            </a:pPr>
            <a:r>
              <a:rPr lang="zh-CN" altLang="zh-CN" sz="2800" b="1" dirty="0">
                <a:latin typeface="宋体" panose="02010600030101010101" pitchFamily="2" charset="-122"/>
                <a:ea typeface="宋体" panose="02010600030101010101" pitchFamily="2" charset="-122"/>
                <a:cs typeface="宋体" panose="02010600030101010101" pitchFamily="2" charset="-122"/>
              </a:rPr>
              <a:t>①操作的定</a:t>
            </a:r>
            <a:r>
              <a:rPr lang="zh-CN" altLang="zh-CN" sz="2800" b="1" dirty="0" smtClean="0">
                <a:latin typeface="宋体" panose="02010600030101010101" pitchFamily="2" charset="-122"/>
                <a:ea typeface="宋体" panose="02010600030101010101" pitchFamily="2" charset="-122"/>
                <a:cs typeface="宋体" panose="02010600030101010101" pitchFamily="2" charset="-122"/>
              </a:rPr>
              <a:t>向</a:t>
            </a:r>
            <a:endParaRPr lang="en-US" altLang="zh-CN" sz="2800" b="1" dirty="0" smtClean="0">
              <a:latin typeface="宋体" panose="02010600030101010101" pitchFamily="2" charset="-122"/>
              <a:ea typeface="宋体" panose="02010600030101010101" pitchFamily="2" charset="-122"/>
              <a:cs typeface="宋体" panose="02010600030101010101" pitchFamily="2" charset="-122"/>
            </a:endParaRPr>
          </a:p>
          <a:p>
            <a:pPr lvl="0" indent="266700" algn="just">
              <a:lnSpc>
                <a:spcPct val="150000"/>
              </a:lnSpc>
              <a:spcAft>
                <a:spcPts val="0"/>
              </a:spcAft>
            </a:pPr>
            <a:r>
              <a:rPr lang="zh-CN" altLang="en-US" sz="2800" dirty="0" smtClean="0">
                <a:latin typeface="宋体" panose="02010600030101010101" pitchFamily="2" charset="-122"/>
                <a:ea typeface="宋体" panose="02010600030101010101" pitchFamily="2" charset="-122"/>
                <a:cs typeface="宋体" panose="02010600030101010101" pitchFamily="2" charset="-122"/>
              </a:rPr>
              <a:t>了</a:t>
            </a:r>
            <a:r>
              <a:rPr lang="zh-CN" altLang="en-US" sz="2800" dirty="0">
                <a:latin typeface="宋体" panose="02010600030101010101" pitchFamily="2" charset="-122"/>
                <a:ea typeface="宋体" panose="02010600030101010101" pitchFamily="2" charset="-122"/>
                <a:cs typeface="宋体" panose="02010600030101010101" pitchFamily="2" charset="-122"/>
              </a:rPr>
              <a:t>解操作活动的结构与要求，在头脑中建立起操作活动的定向</a:t>
            </a:r>
            <a:r>
              <a:rPr lang="zh-CN" altLang="en-US" sz="2800" dirty="0" smtClean="0">
                <a:latin typeface="宋体" panose="02010600030101010101" pitchFamily="2" charset="-122"/>
                <a:ea typeface="宋体" panose="02010600030101010101" pitchFamily="2" charset="-122"/>
                <a:cs typeface="宋体" panose="02010600030101010101" pitchFamily="2" charset="-122"/>
              </a:rPr>
              <a:t>映象</a:t>
            </a:r>
            <a:r>
              <a:rPr lang="zh-CN" altLang="en-US" sz="2800" dirty="0">
                <a:latin typeface="宋体" panose="02010600030101010101" pitchFamily="2" charset="-122"/>
                <a:ea typeface="宋体" panose="02010600030101010101" pitchFamily="2" charset="-122"/>
                <a:cs typeface="宋体" panose="02010600030101010101" pitchFamily="2" charset="-122"/>
              </a:rPr>
              <a:t>的过程</a:t>
            </a:r>
            <a:endParaRPr lang="zh-CN" altLang="zh-CN" sz="2800" dirty="0">
              <a:latin typeface="宋体" panose="02010600030101010101" pitchFamily="2" charset="-122"/>
              <a:ea typeface="宋体" panose="02010600030101010101" pitchFamily="2" charset="-122"/>
              <a:cs typeface="宋体" panose="02010600030101010101" pitchFamily="2" charset="-122"/>
            </a:endParaRPr>
          </a:p>
          <a:p>
            <a:pPr lvl="0" indent="266700" algn="just">
              <a:lnSpc>
                <a:spcPct val="150000"/>
              </a:lnSpc>
              <a:spcAft>
                <a:spcPts val="0"/>
              </a:spcAft>
            </a:pPr>
            <a:r>
              <a:rPr lang="zh-CN" altLang="zh-CN" sz="2800" b="1" dirty="0">
                <a:latin typeface="宋体" panose="02010600030101010101" pitchFamily="2" charset="-122"/>
                <a:ea typeface="宋体" panose="02010600030101010101" pitchFamily="2" charset="-122"/>
                <a:cs typeface="宋体" panose="02010600030101010101" pitchFamily="2" charset="-122"/>
              </a:rPr>
              <a:t>②操作的模</a:t>
            </a:r>
            <a:r>
              <a:rPr lang="zh-CN" altLang="zh-CN" sz="2800" b="1" dirty="0" smtClean="0">
                <a:latin typeface="宋体" panose="02010600030101010101" pitchFamily="2" charset="-122"/>
                <a:ea typeface="宋体" panose="02010600030101010101" pitchFamily="2" charset="-122"/>
                <a:cs typeface="宋体" panose="02010600030101010101" pitchFamily="2" charset="-122"/>
              </a:rPr>
              <a:t>仿</a:t>
            </a:r>
            <a:endParaRPr lang="en-US" altLang="zh-CN" sz="2800" b="1" dirty="0" smtClean="0">
              <a:latin typeface="宋体" panose="02010600030101010101" pitchFamily="2" charset="-122"/>
              <a:ea typeface="宋体" panose="02010600030101010101" pitchFamily="2" charset="-122"/>
              <a:cs typeface="宋体" panose="02010600030101010101" pitchFamily="2" charset="-122"/>
            </a:endParaRPr>
          </a:p>
          <a:p>
            <a:pPr lvl="0" indent="266700" algn="just">
              <a:lnSpc>
                <a:spcPct val="150000"/>
              </a:lnSpc>
              <a:spcAft>
                <a:spcPts val="0"/>
              </a:spcAft>
            </a:pPr>
            <a:r>
              <a:rPr lang="zh-CN" altLang="en-US" sz="2800" dirty="0">
                <a:latin typeface="宋体" panose="02010600030101010101" pitchFamily="2" charset="-122"/>
                <a:ea typeface="宋体" panose="02010600030101010101" pitchFamily="2" charset="-122"/>
                <a:cs typeface="宋体" panose="02010600030101010101" pitchFamily="2" charset="-122"/>
              </a:rPr>
              <a:t>学习者通过</a:t>
            </a:r>
            <a:r>
              <a:rPr lang="zh-CN" altLang="en-US" sz="2800" b="1" dirty="0">
                <a:latin typeface="宋体" panose="02010600030101010101" pitchFamily="2" charset="-122"/>
                <a:ea typeface="宋体" panose="02010600030101010101" pitchFamily="2" charset="-122"/>
                <a:cs typeface="宋体" panose="02010600030101010101" pitchFamily="2" charset="-122"/>
              </a:rPr>
              <a:t>观察</a:t>
            </a:r>
            <a:r>
              <a:rPr lang="zh-CN" altLang="en-US" sz="2800" dirty="0">
                <a:latin typeface="宋体" panose="02010600030101010101" pitchFamily="2" charset="-122"/>
                <a:ea typeface="宋体" panose="02010600030101010101" pitchFamily="2" charset="-122"/>
                <a:cs typeface="宋体" panose="02010600030101010101" pitchFamily="2" charset="-122"/>
              </a:rPr>
              <a:t>实际再现特定的示范动作或行为模式</a:t>
            </a:r>
            <a:r>
              <a:rPr lang="zh-CN" altLang="en-US" sz="2800" dirty="0" smtClean="0">
                <a:latin typeface="宋体" panose="02010600030101010101" pitchFamily="2" charset="-122"/>
                <a:ea typeface="宋体" panose="02010600030101010101" pitchFamily="2" charset="-122"/>
                <a:cs typeface="宋体" panose="02010600030101010101" pitchFamily="2" charset="-122"/>
              </a:rPr>
              <a:t>。</a:t>
            </a:r>
            <a:endParaRPr lang="en-US" altLang="zh-CN" sz="2800" dirty="0" smtClean="0">
              <a:latin typeface="宋体" panose="02010600030101010101" pitchFamily="2" charset="-122"/>
              <a:ea typeface="宋体" panose="02010600030101010101" pitchFamily="2" charset="-122"/>
              <a:cs typeface="宋体" panose="02010600030101010101" pitchFamily="2" charset="-122"/>
            </a:endParaRPr>
          </a:p>
          <a:p>
            <a:pPr lvl="0" indent="266700" algn="just">
              <a:lnSpc>
                <a:spcPct val="150000"/>
              </a:lnSpc>
              <a:spcAft>
                <a:spcPts val="0"/>
              </a:spcAft>
            </a:pPr>
            <a:r>
              <a:rPr lang="zh-CN" altLang="en-US" sz="2800" b="1" dirty="0">
                <a:latin typeface="宋体" panose="02010600030101010101" pitchFamily="2" charset="-122"/>
                <a:ea typeface="宋体" panose="02010600030101010101" pitchFamily="2" charset="-122"/>
                <a:cs typeface="宋体" panose="02010600030101010101" pitchFamily="2" charset="-122"/>
              </a:rPr>
              <a:t>动作品质：</a:t>
            </a:r>
            <a:r>
              <a:rPr lang="zh-CN" altLang="en-US" sz="2800" dirty="0">
                <a:latin typeface="宋体" panose="02010600030101010101" pitchFamily="2" charset="-122"/>
                <a:ea typeface="宋体" panose="02010600030101010101" pitchFamily="2" charset="-122"/>
                <a:cs typeface="宋体" panose="02010600030101010101" pitchFamily="2" charset="-122"/>
              </a:rPr>
              <a:t>动作稳定性、准确性、灵活性</a:t>
            </a:r>
            <a:r>
              <a:rPr lang="zh-CN" altLang="en-US" sz="2800" b="1" dirty="0">
                <a:solidFill>
                  <a:srgbClr val="FF0000"/>
                </a:solidFill>
                <a:latin typeface="宋体" panose="02010600030101010101" pitchFamily="2" charset="-122"/>
                <a:ea typeface="宋体" panose="02010600030101010101" pitchFamily="2" charset="-122"/>
                <a:cs typeface="宋体" panose="02010600030101010101" pitchFamily="2" charset="-122"/>
              </a:rPr>
              <a:t>较差</a:t>
            </a:r>
            <a:r>
              <a:rPr lang="zh-CN" altLang="en-US" sz="2800" dirty="0">
                <a:latin typeface="宋体" panose="02010600030101010101" pitchFamily="2" charset="-122"/>
                <a:ea typeface="宋体" panose="02010600030101010101" pitchFamily="2" charset="-122"/>
                <a:cs typeface="宋体" panose="02010600030101010101" pitchFamily="2" charset="-122"/>
              </a:rPr>
              <a:t>；</a:t>
            </a:r>
          </a:p>
          <a:p>
            <a:pPr lvl="0" indent="266700" algn="just">
              <a:lnSpc>
                <a:spcPct val="150000"/>
              </a:lnSpc>
              <a:spcAft>
                <a:spcPts val="0"/>
              </a:spcAft>
            </a:pPr>
            <a:r>
              <a:rPr lang="zh-CN" altLang="en-US" sz="2800" b="1" dirty="0">
                <a:latin typeface="宋体" panose="02010600030101010101" pitchFamily="2" charset="-122"/>
                <a:ea typeface="宋体" panose="02010600030101010101" pitchFamily="2" charset="-122"/>
                <a:cs typeface="宋体" panose="02010600030101010101" pitchFamily="2" charset="-122"/>
              </a:rPr>
              <a:t>动作结构：</a:t>
            </a:r>
            <a:r>
              <a:rPr lang="zh-CN" altLang="en-US" sz="2800" dirty="0">
                <a:latin typeface="宋体" panose="02010600030101010101" pitchFamily="2" charset="-122"/>
                <a:ea typeface="宋体" panose="02010600030101010101" pitchFamily="2" charset="-122"/>
                <a:cs typeface="宋体" panose="02010600030101010101" pitchFamily="2" charset="-122"/>
              </a:rPr>
              <a:t>协调性较差，互相干扰，常有多余动作产生；</a:t>
            </a:r>
          </a:p>
          <a:p>
            <a:pPr lvl="0" indent="266700" algn="just">
              <a:lnSpc>
                <a:spcPct val="150000"/>
              </a:lnSpc>
              <a:spcAft>
                <a:spcPts val="0"/>
              </a:spcAft>
            </a:pPr>
            <a:r>
              <a:rPr lang="zh-CN" altLang="en-US" sz="2800" b="1" dirty="0">
                <a:latin typeface="宋体" panose="02010600030101010101" pitchFamily="2" charset="-122"/>
                <a:ea typeface="宋体" panose="02010600030101010101" pitchFamily="2" charset="-122"/>
                <a:cs typeface="宋体" panose="02010600030101010101" pitchFamily="2" charset="-122"/>
              </a:rPr>
              <a:t>动作控制：</a:t>
            </a:r>
            <a:r>
              <a:rPr lang="zh-CN" altLang="en-US" sz="2800" dirty="0">
                <a:latin typeface="宋体" panose="02010600030101010101" pitchFamily="2" charset="-122"/>
                <a:ea typeface="宋体" panose="02010600030101010101" pitchFamily="2" charset="-122"/>
                <a:cs typeface="宋体" panose="02010600030101010101" pitchFamily="2" charset="-122"/>
              </a:rPr>
              <a:t>主要靠</a:t>
            </a:r>
            <a:r>
              <a:rPr lang="zh-CN" altLang="en-US" sz="2800" b="1" dirty="0">
                <a:solidFill>
                  <a:srgbClr val="FF0000"/>
                </a:solidFill>
                <a:latin typeface="宋体" panose="02010600030101010101" pitchFamily="2" charset="-122"/>
                <a:ea typeface="宋体" panose="02010600030101010101" pitchFamily="2" charset="-122"/>
                <a:cs typeface="宋体" panose="02010600030101010101" pitchFamily="2" charset="-122"/>
              </a:rPr>
              <a:t>视觉控制</a:t>
            </a:r>
            <a:r>
              <a:rPr lang="zh-CN" altLang="en-US" sz="2800" dirty="0">
                <a:latin typeface="宋体" panose="02010600030101010101" pitchFamily="2" charset="-122"/>
                <a:ea typeface="宋体" panose="02010600030101010101" pitchFamily="2" charset="-122"/>
                <a:cs typeface="宋体" panose="02010600030101010101" pitchFamily="2" charset="-122"/>
              </a:rPr>
              <a:t>；</a:t>
            </a:r>
          </a:p>
          <a:p>
            <a:pPr lvl="0" indent="266700" algn="just">
              <a:lnSpc>
                <a:spcPct val="150000"/>
              </a:lnSpc>
              <a:spcAft>
                <a:spcPts val="0"/>
              </a:spcAft>
            </a:pPr>
            <a:r>
              <a:rPr lang="zh-CN" altLang="en-US" sz="2800" b="1" dirty="0">
                <a:latin typeface="宋体" panose="02010600030101010101" pitchFamily="2" charset="-122"/>
                <a:ea typeface="宋体" panose="02010600030101010101" pitchFamily="2" charset="-122"/>
                <a:cs typeface="宋体" panose="02010600030101010101" pitchFamily="2" charset="-122"/>
              </a:rPr>
              <a:t>动作效能：</a:t>
            </a:r>
            <a:r>
              <a:rPr lang="zh-CN" altLang="en-US" sz="2800" dirty="0">
                <a:latin typeface="宋体" panose="02010600030101010101" pitchFamily="2" charset="-122"/>
                <a:ea typeface="宋体" panose="02010600030101010101" pitchFamily="2" charset="-122"/>
                <a:cs typeface="宋体" panose="02010600030101010101" pitchFamily="2" charset="-122"/>
              </a:rPr>
              <a:t>比标准速度要慢。</a:t>
            </a:r>
            <a:endParaRPr lang="zh-CN" altLang="zh-CN" sz="2800" dirty="0">
              <a:latin typeface="宋体" panose="02010600030101010101" pitchFamily="2" charset="-122"/>
              <a:ea typeface="宋体" panose="02010600030101010101" pitchFamily="2" charset="-122"/>
              <a:cs typeface="宋体" panose="02010600030101010101" pitchFamily="2" charset="-122"/>
            </a:endParaRPr>
          </a:p>
          <a:p>
            <a:pPr lvl="0" indent="266700" algn="just">
              <a:lnSpc>
                <a:spcPct val="150000"/>
              </a:lnSpc>
              <a:spcAft>
                <a:spcPts val="0"/>
              </a:spcAft>
            </a:pPr>
            <a:r>
              <a:rPr lang="zh-CN" altLang="zh-CN" sz="2800" b="1" dirty="0">
                <a:latin typeface="宋体" panose="02010600030101010101" pitchFamily="2" charset="-122"/>
                <a:ea typeface="宋体" panose="02010600030101010101" pitchFamily="2" charset="-122"/>
                <a:cs typeface="宋体" panose="02010600030101010101" pitchFamily="2" charset="-122"/>
              </a:rPr>
              <a:t>③操作的整</a:t>
            </a:r>
            <a:r>
              <a:rPr lang="zh-CN" altLang="zh-CN" sz="2800" b="1" dirty="0" smtClean="0">
                <a:latin typeface="宋体" panose="02010600030101010101" pitchFamily="2" charset="-122"/>
                <a:ea typeface="宋体" panose="02010600030101010101" pitchFamily="2" charset="-122"/>
                <a:cs typeface="宋体" panose="02010600030101010101" pitchFamily="2" charset="-122"/>
              </a:rPr>
              <a:t>合</a:t>
            </a:r>
            <a:endParaRPr lang="en-US" altLang="zh-CN" sz="2800" b="1" dirty="0" smtClean="0">
              <a:latin typeface="宋体" panose="02010600030101010101" pitchFamily="2" charset="-122"/>
              <a:ea typeface="宋体" panose="02010600030101010101" pitchFamily="2" charset="-122"/>
              <a:cs typeface="宋体" panose="02010600030101010101" pitchFamily="2" charset="-122"/>
            </a:endParaRPr>
          </a:p>
          <a:p>
            <a:pPr lvl="0" indent="266700" algn="just">
              <a:lnSpc>
                <a:spcPct val="150000"/>
              </a:lnSpc>
              <a:spcAft>
                <a:spcPts val="0"/>
              </a:spcAft>
            </a:pPr>
            <a:r>
              <a:rPr lang="zh-CN" altLang="en-US" sz="2800" dirty="0" smtClean="0">
                <a:latin typeface="宋体" panose="02010600030101010101" pitchFamily="2" charset="-122"/>
                <a:ea typeface="宋体" panose="02010600030101010101" pitchFamily="2" charset="-122"/>
                <a:cs typeface="宋体" panose="02010600030101010101" pitchFamily="2" charset="-122"/>
              </a:rPr>
              <a:t>各</a:t>
            </a:r>
            <a:r>
              <a:rPr lang="zh-CN" altLang="en-US" sz="2800" dirty="0">
                <a:latin typeface="宋体" panose="02010600030101010101" pitchFamily="2" charset="-122"/>
                <a:ea typeface="宋体" panose="02010600030101010101" pitchFamily="2" charset="-122"/>
                <a:cs typeface="宋体" panose="02010600030101010101" pitchFamily="2" charset="-122"/>
              </a:rPr>
              <a:t>动作成分</a:t>
            </a:r>
            <a:r>
              <a:rPr lang="zh-CN" altLang="en-US" sz="2800" b="1" dirty="0">
                <a:latin typeface="宋体" panose="02010600030101010101" pitchFamily="2" charset="-122"/>
                <a:ea typeface="宋体" panose="02010600030101010101" pitchFamily="2" charset="-122"/>
                <a:cs typeface="宋体" panose="02010600030101010101" pitchFamily="2" charset="-122"/>
              </a:rPr>
              <a:t>相互结合</a:t>
            </a:r>
            <a:r>
              <a:rPr lang="zh-CN" altLang="en-US" sz="2800" dirty="0" smtClean="0">
                <a:latin typeface="宋体" panose="02010600030101010101" pitchFamily="2" charset="-122"/>
                <a:ea typeface="宋体" panose="02010600030101010101" pitchFamily="2" charset="-122"/>
                <a:cs typeface="宋体" panose="02010600030101010101" pitchFamily="2" charset="-122"/>
              </a:rPr>
              <a:t>，成为</a:t>
            </a:r>
            <a:r>
              <a:rPr lang="zh-CN" altLang="en-US" sz="2800" b="1" dirty="0">
                <a:latin typeface="宋体" panose="02010600030101010101" pitchFamily="2" charset="-122"/>
                <a:ea typeface="宋体" panose="02010600030101010101" pitchFamily="2" charset="-122"/>
                <a:cs typeface="宋体" panose="02010600030101010101" pitchFamily="2" charset="-122"/>
              </a:rPr>
              <a:t>定型的、一体化</a:t>
            </a:r>
            <a:r>
              <a:rPr lang="zh-CN" altLang="en-US" sz="2800" dirty="0">
                <a:latin typeface="宋体" panose="02010600030101010101" pitchFamily="2" charset="-122"/>
                <a:ea typeface="宋体" panose="02010600030101010101" pitchFamily="2" charset="-122"/>
                <a:cs typeface="宋体" panose="02010600030101010101" pitchFamily="2" charset="-122"/>
              </a:rPr>
              <a:t>的动作</a:t>
            </a:r>
            <a:r>
              <a:rPr lang="zh-CN" altLang="en-US" sz="2800" dirty="0" smtClean="0">
                <a:latin typeface="宋体" panose="02010600030101010101" pitchFamily="2" charset="-122"/>
                <a:ea typeface="宋体" panose="02010600030101010101" pitchFamily="2" charset="-122"/>
                <a:cs typeface="宋体" panose="02010600030101010101" pitchFamily="2" charset="-122"/>
              </a:rPr>
              <a:t>。</a:t>
            </a:r>
            <a:endParaRPr lang="en-US" altLang="zh-CN" sz="2800" dirty="0" smtClean="0">
              <a:latin typeface="宋体" panose="02010600030101010101" pitchFamily="2" charset="-122"/>
              <a:ea typeface="宋体" panose="02010600030101010101" pitchFamily="2" charset="-122"/>
              <a:cs typeface="宋体" panose="02010600030101010101" pitchFamily="2" charset="-122"/>
            </a:endParaRPr>
          </a:p>
          <a:p>
            <a:pPr lvl="0" indent="266700" algn="just">
              <a:lnSpc>
                <a:spcPct val="150000"/>
              </a:lnSpc>
              <a:spcAft>
                <a:spcPts val="0"/>
              </a:spcAft>
            </a:pPr>
            <a:r>
              <a:rPr lang="zh-CN" altLang="en-US" sz="2800" b="1" dirty="0">
                <a:latin typeface="宋体" panose="02010600030101010101" pitchFamily="2" charset="-122"/>
                <a:ea typeface="宋体" panose="02010600030101010101" pitchFamily="2" charset="-122"/>
                <a:cs typeface="宋体" panose="02010600030101010101" pitchFamily="2" charset="-122"/>
              </a:rPr>
              <a:t>动作控制：视觉控制逐渐</a:t>
            </a:r>
            <a:r>
              <a:rPr lang="zh-CN" altLang="en-US" sz="2800" b="1" dirty="0">
                <a:solidFill>
                  <a:srgbClr val="FF0000"/>
                </a:solidFill>
                <a:latin typeface="宋体" panose="02010600030101010101" pitchFamily="2" charset="-122"/>
                <a:ea typeface="宋体" panose="02010600030101010101" pitchFamily="2" charset="-122"/>
                <a:cs typeface="宋体" panose="02010600030101010101" pitchFamily="2" charset="-122"/>
              </a:rPr>
              <a:t>让位于动觉控制</a:t>
            </a:r>
            <a:r>
              <a:rPr lang="zh-CN" altLang="en-US" sz="2800" b="1" dirty="0">
                <a:latin typeface="宋体" panose="02010600030101010101" pitchFamily="2" charset="-122"/>
                <a:ea typeface="宋体" panose="02010600030101010101" pitchFamily="2" charset="-122"/>
                <a:cs typeface="宋体" panose="02010600030101010101" pitchFamily="2" charset="-122"/>
              </a:rPr>
              <a:t>；</a:t>
            </a:r>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237704" y="790044"/>
            <a:ext cx="12313368" cy="7094250"/>
          </a:xfrm>
          <a:prstGeom prst="rect">
            <a:avLst/>
          </a:prstGeom>
        </p:spPr>
        <p:txBody>
          <a:bodyPr wrap="square">
            <a:spAutoFit/>
          </a:bodyPr>
          <a:lstStyle/>
          <a:p>
            <a:pPr lvl="0" indent="266700" algn="just">
              <a:lnSpc>
                <a:spcPct val="150000"/>
              </a:lnSpc>
              <a:spcAft>
                <a:spcPts val="0"/>
              </a:spcAft>
            </a:pPr>
            <a:r>
              <a:rPr lang="zh-CN" altLang="zh-CN" sz="4000" b="1" dirty="0"/>
              <a:t>④操作的熟练</a:t>
            </a:r>
            <a:endParaRPr lang="en-US" altLang="zh-CN" sz="4000" b="1" dirty="0"/>
          </a:p>
          <a:p>
            <a:pPr lvl="0" indent="266700" algn="just">
              <a:lnSpc>
                <a:spcPct val="150000"/>
              </a:lnSpc>
              <a:spcAft>
                <a:spcPts val="0"/>
              </a:spcAft>
            </a:pPr>
            <a:r>
              <a:rPr lang="zh-CN" altLang="en-US" sz="4000" dirty="0"/>
              <a:t>动作的执行达到高度的</a:t>
            </a:r>
            <a:r>
              <a:rPr lang="zh-CN" altLang="en-US" b="1" dirty="0">
                <a:solidFill>
                  <a:srgbClr val="FF0000"/>
                </a:solidFill>
                <a:latin typeface="宋体" panose="02010600030101010101" pitchFamily="2" charset="-122"/>
                <a:ea typeface="宋体" panose="02010600030101010101" pitchFamily="2" charset="-122"/>
              </a:rPr>
              <a:t>程序化、自动化和完善化</a:t>
            </a:r>
            <a:r>
              <a:rPr lang="zh-CN" altLang="en-US" sz="4000" dirty="0"/>
              <a:t>。</a:t>
            </a:r>
            <a:r>
              <a:rPr lang="en-US" altLang="zh-CN" sz="4000" kern="100" dirty="0">
                <a:latin typeface="Calibri" panose="020F0502020204030204" pitchFamily="34" charset="0"/>
                <a:ea typeface="宋体" panose="02010600030101010101" pitchFamily="2" charset="-122"/>
                <a:cs typeface="Times New Roman" panose="02020603050405020304" pitchFamily="18" charset="0"/>
              </a:rPr>
              <a:t> </a:t>
            </a:r>
            <a:endParaRPr lang="en-US" altLang="zh-CN" sz="4000" b="1" kern="100" dirty="0" smtClean="0">
              <a:latin typeface="Calibri" panose="020F0502020204030204" pitchFamily="34" charset="0"/>
              <a:ea typeface="方正楷体"/>
            </a:endParaRPr>
          </a:p>
          <a:p>
            <a:pPr indent="266700" algn="just">
              <a:lnSpc>
                <a:spcPct val="150000"/>
              </a:lnSpc>
              <a:spcBef>
                <a:spcPts val="600"/>
              </a:spcBef>
              <a:spcAft>
                <a:spcPts val="600"/>
              </a:spcAft>
            </a:pPr>
            <a:r>
              <a:rPr lang="zh-CN" altLang="en-US" sz="4000" b="1" kern="100" dirty="0" smtClean="0">
                <a:latin typeface="Calibri" panose="020F0502020204030204" pitchFamily="34" charset="0"/>
                <a:ea typeface="方正楷体"/>
              </a:rPr>
              <a:t>动</a:t>
            </a:r>
            <a:r>
              <a:rPr lang="zh-CN" altLang="en-US" sz="4000" b="1" kern="100" dirty="0">
                <a:latin typeface="Calibri" panose="020F0502020204030204" pitchFamily="34" charset="0"/>
                <a:ea typeface="方正楷体"/>
              </a:rPr>
              <a:t>作品质：</a:t>
            </a:r>
            <a:r>
              <a:rPr lang="zh-CN" altLang="en-US" sz="4000" kern="100" dirty="0">
                <a:latin typeface="Calibri" panose="020F0502020204030204" pitchFamily="34" charset="0"/>
                <a:ea typeface="方正楷体"/>
              </a:rPr>
              <a:t>表现出高度的</a:t>
            </a:r>
            <a:r>
              <a:rPr lang="zh-CN" altLang="en-US" b="1" dirty="0">
                <a:solidFill>
                  <a:srgbClr val="FF0000"/>
                </a:solidFill>
                <a:latin typeface="宋体" panose="02010600030101010101" pitchFamily="2" charset="-122"/>
                <a:ea typeface="宋体" panose="02010600030101010101" pitchFamily="2" charset="-122"/>
              </a:rPr>
              <a:t>稳定性、精确性、灵活性</a:t>
            </a:r>
            <a:r>
              <a:rPr lang="zh-CN" altLang="en-US" sz="4000" kern="100" dirty="0">
                <a:latin typeface="Calibri" panose="020F0502020204030204" pitchFamily="34" charset="0"/>
                <a:ea typeface="方正楷体"/>
              </a:rPr>
              <a:t>；</a:t>
            </a:r>
          </a:p>
          <a:p>
            <a:pPr indent="266700" algn="just">
              <a:lnSpc>
                <a:spcPct val="150000"/>
              </a:lnSpc>
              <a:spcBef>
                <a:spcPts val="600"/>
              </a:spcBef>
              <a:spcAft>
                <a:spcPts val="600"/>
              </a:spcAft>
            </a:pPr>
            <a:r>
              <a:rPr lang="zh-CN" altLang="en-US" sz="4000" b="1" kern="100" dirty="0">
                <a:latin typeface="Calibri" panose="020F0502020204030204" pitchFamily="34" charset="0"/>
                <a:ea typeface="方正楷体"/>
              </a:rPr>
              <a:t>动作结构：</a:t>
            </a:r>
            <a:r>
              <a:rPr lang="zh-CN" altLang="en-US" sz="4000" kern="100" dirty="0">
                <a:latin typeface="Calibri" panose="020F0502020204030204" pitchFamily="34" charset="0"/>
                <a:ea typeface="方正楷体"/>
              </a:rPr>
              <a:t>干扰消失，衔接</a:t>
            </a:r>
            <a:r>
              <a:rPr lang="zh-CN" altLang="en-US" b="1" dirty="0">
                <a:solidFill>
                  <a:srgbClr val="FF0000"/>
                </a:solidFill>
                <a:latin typeface="宋体" panose="02010600030101010101" pitchFamily="2" charset="-122"/>
                <a:ea typeface="宋体" panose="02010600030101010101" pitchFamily="2" charset="-122"/>
              </a:rPr>
              <a:t>连续、流畅，高度协调</a:t>
            </a:r>
            <a:r>
              <a:rPr lang="zh-CN" altLang="en-US" sz="4000" kern="100" dirty="0">
                <a:latin typeface="Calibri" panose="020F0502020204030204" pitchFamily="34" charset="0"/>
                <a:ea typeface="方正楷体"/>
              </a:rPr>
              <a:t>，多余动作消失；</a:t>
            </a:r>
          </a:p>
          <a:p>
            <a:pPr indent="266700" algn="just">
              <a:lnSpc>
                <a:spcPct val="150000"/>
              </a:lnSpc>
              <a:spcBef>
                <a:spcPts val="600"/>
              </a:spcBef>
              <a:spcAft>
                <a:spcPts val="600"/>
              </a:spcAft>
            </a:pPr>
            <a:r>
              <a:rPr lang="zh-CN" altLang="en-US" sz="4000" b="1" kern="100" dirty="0">
                <a:latin typeface="Calibri" panose="020F0502020204030204" pitchFamily="34" charset="0"/>
                <a:ea typeface="方正楷体"/>
              </a:rPr>
              <a:t>动作控制：</a:t>
            </a:r>
            <a:r>
              <a:rPr lang="zh-CN" altLang="en-US" sz="4000" kern="100" dirty="0">
                <a:latin typeface="Calibri" panose="020F0502020204030204" pitchFamily="34" charset="0"/>
                <a:ea typeface="方正楷体"/>
              </a:rPr>
              <a:t>动觉控制增强，视觉注意范围扩大；</a:t>
            </a:r>
          </a:p>
          <a:p>
            <a:pPr indent="266700" algn="just">
              <a:lnSpc>
                <a:spcPct val="150000"/>
              </a:lnSpc>
              <a:spcBef>
                <a:spcPts val="600"/>
              </a:spcBef>
              <a:spcAft>
                <a:spcPts val="600"/>
              </a:spcAft>
            </a:pPr>
            <a:r>
              <a:rPr lang="zh-CN" altLang="en-US" sz="4000" b="1" kern="100" dirty="0">
                <a:latin typeface="Calibri" panose="020F0502020204030204" pitchFamily="34" charset="0"/>
                <a:ea typeface="方正楷体"/>
              </a:rPr>
              <a:t>动作效能：</a:t>
            </a:r>
            <a:r>
              <a:rPr lang="zh-CN" altLang="en-US" sz="4000" kern="100" dirty="0">
                <a:latin typeface="Calibri" panose="020F0502020204030204" pitchFamily="34" charset="0"/>
                <a:ea typeface="方正楷体"/>
              </a:rPr>
              <a:t>动作具有轻快感。</a:t>
            </a:r>
            <a:endParaRPr lang="zh-CN" altLang="zh-CN" sz="4000" kern="100" dirty="0">
              <a:latin typeface="Calibri" panose="020F0502020204030204" pitchFamily="34" charset="0"/>
              <a:ea typeface="宋体" panose="02010600030101010101" pitchFamily="2" charset="-122"/>
              <a:cs typeface="Times New Roman" panose="02020603050405020304" pitchFamily="18" charset="0"/>
            </a:endParaRPr>
          </a:p>
        </p:txBody>
      </p:sp>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09712" y="700336"/>
            <a:ext cx="12457384" cy="9140190"/>
          </a:xfrm>
          <a:prstGeom prst="rect">
            <a:avLst/>
          </a:prstGeom>
        </p:spPr>
        <p:txBody>
          <a:bodyPr wrap="square">
            <a:spAutoFit/>
          </a:bodyPr>
          <a:lstStyle/>
          <a:p>
            <a:pPr indent="267970" algn="just">
              <a:lnSpc>
                <a:spcPct val="150000"/>
              </a:lnSpc>
              <a:spcAft>
                <a:spcPts val="0"/>
              </a:spcAft>
            </a:pPr>
            <a:r>
              <a:rPr lang="en-US" altLang="zh-CN" sz="2800" b="1" dirty="0">
                <a:latin typeface="宋体" panose="02010600030101010101" pitchFamily="2" charset="-122"/>
                <a:ea typeface="宋体" panose="02010600030101010101" pitchFamily="2" charset="-122"/>
                <a:cs typeface="宋体" panose="02010600030101010101" pitchFamily="2" charset="-122"/>
              </a:rPr>
              <a:t>2.</a:t>
            </a:r>
            <a:r>
              <a:rPr lang="zh-CN" altLang="zh-CN" sz="2800" b="1" dirty="0">
                <a:latin typeface="宋体" panose="02010600030101010101" pitchFamily="2" charset="-122"/>
                <a:ea typeface="宋体" panose="02010600030101010101" pitchFamily="2" charset="-122"/>
                <a:cs typeface="宋体" panose="02010600030101010101" pitchFamily="2" charset="-122"/>
              </a:rPr>
              <a:t>操作技能的培养</a:t>
            </a:r>
            <a:endParaRPr lang="zh-CN" altLang="zh-CN" sz="2800" dirty="0">
              <a:latin typeface="宋体" panose="02010600030101010101" pitchFamily="2" charset="-122"/>
              <a:ea typeface="宋体" panose="02010600030101010101" pitchFamily="2" charset="-122"/>
              <a:cs typeface="宋体" panose="02010600030101010101" pitchFamily="2" charset="-122"/>
            </a:endParaRPr>
          </a:p>
          <a:p>
            <a:pPr indent="266700" algn="just">
              <a:lnSpc>
                <a:spcPct val="150000"/>
              </a:lnSpc>
              <a:spcAft>
                <a:spcPts val="0"/>
              </a:spcAft>
            </a:pPr>
            <a:r>
              <a:rPr lang="zh-CN" altLang="zh-CN" sz="2800" b="1" dirty="0">
                <a:latin typeface="宋体" panose="02010600030101010101" pitchFamily="2" charset="-122"/>
                <a:ea typeface="宋体" panose="02010600030101010101" pitchFamily="2" charset="-122"/>
                <a:cs typeface="宋体" panose="02010600030101010101" pitchFamily="2" charset="-122"/>
              </a:rPr>
              <a:t>（</a:t>
            </a:r>
            <a:r>
              <a:rPr lang="en-US" altLang="zh-CN" sz="2800" b="1" dirty="0">
                <a:latin typeface="宋体" panose="02010600030101010101" pitchFamily="2" charset="-122"/>
                <a:ea typeface="宋体" panose="02010600030101010101" pitchFamily="2" charset="-122"/>
                <a:cs typeface="宋体" panose="02010600030101010101" pitchFamily="2" charset="-122"/>
              </a:rPr>
              <a:t>1</a:t>
            </a:r>
            <a:r>
              <a:rPr lang="zh-CN" altLang="zh-CN" sz="2800" b="1" dirty="0">
                <a:latin typeface="宋体" panose="02010600030101010101" pitchFamily="2" charset="-122"/>
                <a:ea typeface="宋体" panose="02010600030101010101" pitchFamily="2" charset="-122"/>
                <a:cs typeface="宋体" panose="02010600030101010101" pitchFamily="2" charset="-122"/>
              </a:rPr>
              <a:t>）准确的示范与讲解</a:t>
            </a:r>
          </a:p>
          <a:p>
            <a:pPr indent="266700" algn="just">
              <a:lnSpc>
                <a:spcPct val="150000"/>
              </a:lnSpc>
              <a:spcAft>
                <a:spcPts val="0"/>
              </a:spcAft>
            </a:pPr>
            <a:r>
              <a:rPr lang="zh-CN" altLang="zh-CN" sz="2800" b="1" dirty="0">
                <a:latin typeface="宋体" panose="02010600030101010101" pitchFamily="2" charset="-122"/>
                <a:ea typeface="宋体" panose="02010600030101010101" pitchFamily="2" charset="-122"/>
                <a:cs typeface="宋体" panose="02010600030101010101" pitchFamily="2" charset="-122"/>
              </a:rPr>
              <a:t>（</a:t>
            </a:r>
            <a:r>
              <a:rPr lang="en-US" altLang="zh-CN" sz="2800" b="1" dirty="0">
                <a:latin typeface="宋体" panose="02010600030101010101" pitchFamily="2" charset="-122"/>
                <a:ea typeface="宋体" panose="02010600030101010101" pitchFamily="2" charset="-122"/>
                <a:cs typeface="宋体" panose="02010600030101010101" pitchFamily="2" charset="-122"/>
              </a:rPr>
              <a:t>2</a:t>
            </a:r>
            <a:r>
              <a:rPr lang="zh-CN" altLang="zh-CN" sz="2800" b="1" dirty="0">
                <a:latin typeface="宋体" panose="02010600030101010101" pitchFamily="2" charset="-122"/>
                <a:ea typeface="宋体" panose="02010600030101010101" pitchFamily="2" charset="-122"/>
                <a:cs typeface="宋体" panose="02010600030101010101" pitchFamily="2" charset="-122"/>
              </a:rPr>
              <a:t>）必要而适当的练习</a:t>
            </a:r>
          </a:p>
          <a:p>
            <a:pPr indent="266700" algn="just">
              <a:lnSpc>
                <a:spcPct val="150000"/>
              </a:lnSpc>
              <a:spcAft>
                <a:spcPts val="0"/>
              </a:spcAft>
            </a:pPr>
            <a:r>
              <a:rPr lang="zh-CN" altLang="en-US" sz="28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①练</a:t>
            </a:r>
            <a:r>
              <a:rPr lang="zh-CN" altLang="en-US" sz="2800" b="1" dirty="0">
                <a:solidFill>
                  <a:srgbClr val="FF0000"/>
                </a:solidFill>
                <a:latin typeface="宋体" panose="02010600030101010101" pitchFamily="2" charset="-122"/>
                <a:ea typeface="宋体" panose="02010600030101010101" pitchFamily="2" charset="-122"/>
                <a:cs typeface="宋体" panose="02010600030101010101" pitchFamily="2" charset="-122"/>
              </a:rPr>
              <a:t>习</a:t>
            </a:r>
            <a:r>
              <a:rPr lang="zh-CN" altLang="en-US" sz="2800" dirty="0">
                <a:latin typeface="宋体" panose="02010600030101010101" pitchFamily="2" charset="-122"/>
                <a:ea typeface="宋体" panose="02010600030101010101" pitchFamily="2" charset="-122"/>
                <a:cs typeface="宋体" panose="02010600030101010101" pitchFamily="2" charset="-122"/>
              </a:rPr>
              <a:t>是形成各种操作技能所不可缺少的关键环节，是动作技能形成的</a:t>
            </a:r>
            <a:r>
              <a:rPr lang="zh-CN" altLang="en-US" sz="2800" b="1" dirty="0">
                <a:solidFill>
                  <a:srgbClr val="FF0000"/>
                </a:solidFill>
                <a:latin typeface="宋体" panose="02010600030101010101" pitchFamily="2" charset="-122"/>
                <a:ea typeface="宋体" panose="02010600030101010101" pitchFamily="2" charset="-122"/>
                <a:cs typeface="宋体" panose="02010600030101010101" pitchFamily="2" charset="-122"/>
              </a:rPr>
              <a:t>基本条件和途</a:t>
            </a:r>
            <a:r>
              <a:rPr lang="zh-CN" altLang="en-US" sz="28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径</a:t>
            </a:r>
            <a:r>
              <a:rPr lang="zh-CN" altLang="en-US" sz="2800" dirty="0" smtClean="0">
                <a:latin typeface="宋体" panose="02010600030101010101" pitchFamily="2" charset="-122"/>
                <a:ea typeface="宋体" panose="02010600030101010101" pitchFamily="2" charset="-122"/>
                <a:cs typeface="宋体" panose="02010600030101010101" pitchFamily="2" charset="-122"/>
              </a:rPr>
              <a:t>。</a:t>
            </a:r>
            <a:endParaRPr lang="en-US" altLang="zh-CN" sz="2800" dirty="0" smtClean="0">
              <a:latin typeface="宋体" panose="02010600030101010101" pitchFamily="2" charset="-122"/>
              <a:ea typeface="宋体" panose="02010600030101010101" pitchFamily="2" charset="-122"/>
              <a:cs typeface="宋体" panose="02010600030101010101" pitchFamily="2" charset="-122"/>
            </a:endParaRPr>
          </a:p>
          <a:p>
            <a:pPr indent="266700" algn="just">
              <a:lnSpc>
                <a:spcPct val="150000"/>
              </a:lnSpc>
              <a:spcAft>
                <a:spcPts val="0"/>
              </a:spcAft>
            </a:pPr>
            <a:r>
              <a:rPr lang="zh-CN" altLang="en-US" sz="2800" dirty="0" smtClean="0">
                <a:latin typeface="宋体" panose="02010600030101010101" pitchFamily="2" charset="-122"/>
                <a:ea typeface="宋体" panose="02010600030101010101" pitchFamily="2" charset="-122"/>
                <a:cs typeface="宋体" panose="02010600030101010101" pitchFamily="2" charset="-122"/>
              </a:rPr>
              <a:t>②动</a:t>
            </a:r>
            <a:r>
              <a:rPr lang="zh-CN" altLang="en-US" sz="2800" dirty="0">
                <a:latin typeface="宋体" panose="02010600030101010101" pitchFamily="2" charset="-122"/>
                <a:ea typeface="宋体" panose="02010600030101010101" pitchFamily="2" charset="-122"/>
                <a:cs typeface="宋体" panose="02010600030101010101" pitchFamily="2" charset="-122"/>
              </a:rPr>
              <a:t>作技能的形成过程中，在新的动作组织体系还没有建立之前，往往会出现一个进步暂时停顿的时期</a:t>
            </a:r>
            <a:r>
              <a:rPr lang="zh-CN" altLang="en-US" sz="2800" dirty="0" smtClean="0">
                <a:latin typeface="宋体" panose="02010600030101010101" pitchFamily="2" charset="-122"/>
                <a:ea typeface="宋体" panose="02010600030101010101" pitchFamily="2" charset="-122"/>
                <a:cs typeface="宋体" panose="02010600030101010101" pitchFamily="2" charset="-122"/>
              </a:rPr>
              <a:t>，这</a:t>
            </a:r>
            <a:r>
              <a:rPr lang="zh-CN" altLang="en-US" sz="2800" dirty="0">
                <a:latin typeface="宋体" panose="02010600030101010101" pitchFamily="2" charset="-122"/>
                <a:ea typeface="宋体" panose="02010600030101010101" pitchFamily="2" charset="-122"/>
                <a:cs typeface="宋体" panose="02010600030101010101" pitchFamily="2" charset="-122"/>
              </a:rPr>
              <a:t>就是</a:t>
            </a:r>
            <a:r>
              <a:rPr lang="zh-CN" altLang="en-US" sz="2800" b="1" dirty="0">
                <a:solidFill>
                  <a:srgbClr val="FF0000"/>
                </a:solidFill>
                <a:latin typeface="宋体" panose="02010600030101010101" pitchFamily="2" charset="-122"/>
                <a:ea typeface="宋体" panose="02010600030101010101" pitchFamily="2" charset="-122"/>
                <a:cs typeface="宋体" panose="02010600030101010101" pitchFamily="2" charset="-122"/>
              </a:rPr>
              <a:t>高原期</a:t>
            </a:r>
            <a:r>
              <a:rPr lang="zh-CN" altLang="en-US" sz="2800" dirty="0" smtClean="0">
                <a:latin typeface="宋体" panose="02010600030101010101" pitchFamily="2" charset="-122"/>
                <a:ea typeface="宋体" panose="02010600030101010101" pitchFamily="2" charset="-122"/>
                <a:cs typeface="宋体" panose="02010600030101010101" pitchFamily="2" charset="-122"/>
              </a:rPr>
              <a:t>。</a:t>
            </a:r>
            <a:endParaRPr lang="en-US" altLang="zh-CN" sz="2800" dirty="0" smtClean="0">
              <a:latin typeface="宋体" panose="02010600030101010101" pitchFamily="2" charset="-122"/>
              <a:ea typeface="宋体" panose="02010600030101010101" pitchFamily="2" charset="-122"/>
              <a:cs typeface="宋体" panose="02010600030101010101" pitchFamily="2" charset="-122"/>
            </a:endParaRPr>
          </a:p>
          <a:p>
            <a:pPr indent="266700" algn="just">
              <a:lnSpc>
                <a:spcPct val="150000"/>
              </a:lnSpc>
              <a:spcAft>
                <a:spcPts val="0"/>
              </a:spcAft>
            </a:pPr>
            <a:r>
              <a:rPr lang="zh-CN" altLang="en-US" sz="2800" dirty="0" smtClean="0">
                <a:latin typeface="宋体" panose="02010600030101010101" pitchFamily="2" charset="-122"/>
                <a:ea typeface="宋体" panose="02010600030101010101" pitchFamily="2" charset="-122"/>
                <a:cs typeface="宋体" panose="02010600030101010101" pitchFamily="2" charset="-122"/>
              </a:rPr>
              <a:t>③动</a:t>
            </a:r>
            <a:r>
              <a:rPr lang="zh-CN" altLang="en-US" sz="2800" dirty="0">
                <a:latin typeface="宋体" panose="02010600030101010101" pitchFamily="2" charset="-122"/>
                <a:ea typeface="宋体" panose="02010600030101010101" pitchFamily="2" charset="-122"/>
                <a:cs typeface="宋体" panose="02010600030101010101" pitchFamily="2" charset="-122"/>
              </a:rPr>
              <a:t>作技能的形成不是一帆风顺、直线上升的。在其形成的过程中，练习的成绩时而上升，时而下降，</a:t>
            </a:r>
            <a:r>
              <a:rPr lang="zh-CN" altLang="en-US" sz="2800" dirty="0" smtClean="0">
                <a:latin typeface="宋体" panose="02010600030101010101" pitchFamily="2" charset="-122"/>
                <a:ea typeface="宋体" panose="02010600030101010101" pitchFamily="2" charset="-122"/>
                <a:cs typeface="宋体" panose="02010600030101010101" pitchFamily="2" charset="-122"/>
              </a:rPr>
              <a:t>有“</a:t>
            </a:r>
            <a:r>
              <a:rPr lang="zh-CN" altLang="en-US" sz="2800" dirty="0">
                <a:latin typeface="宋体" panose="02010600030101010101" pitchFamily="2" charset="-122"/>
                <a:ea typeface="宋体" panose="02010600030101010101" pitchFamily="2" charset="-122"/>
                <a:cs typeface="宋体" panose="02010600030101010101" pitchFamily="2" charset="-122"/>
              </a:rPr>
              <a:t>峰”有“谷”，呈现明显的波浪，这就是练习成绩的</a:t>
            </a:r>
            <a:r>
              <a:rPr lang="zh-CN" altLang="en-US" sz="2800" b="1" dirty="0">
                <a:solidFill>
                  <a:srgbClr val="FF0000"/>
                </a:solidFill>
                <a:latin typeface="宋体" panose="02010600030101010101" pitchFamily="2" charset="-122"/>
                <a:ea typeface="宋体" panose="02010600030101010101" pitchFamily="2" charset="-122"/>
                <a:cs typeface="宋体" panose="02010600030101010101" pitchFamily="2" charset="-122"/>
              </a:rPr>
              <a:t>起伏现象</a:t>
            </a:r>
            <a:r>
              <a:rPr lang="zh-CN" altLang="en-US" sz="2800" dirty="0">
                <a:latin typeface="宋体" panose="02010600030101010101" pitchFamily="2" charset="-122"/>
                <a:ea typeface="宋体" panose="02010600030101010101" pitchFamily="2" charset="-122"/>
                <a:cs typeface="宋体" panose="02010600030101010101" pitchFamily="2" charset="-122"/>
              </a:rPr>
              <a:t>。</a:t>
            </a:r>
            <a:endParaRPr lang="en-US" altLang="zh-CN" sz="2800" dirty="0" smtClean="0">
              <a:latin typeface="宋体" panose="02010600030101010101" pitchFamily="2" charset="-122"/>
              <a:ea typeface="宋体" panose="02010600030101010101" pitchFamily="2" charset="-122"/>
              <a:cs typeface="宋体" panose="02010600030101010101" pitchFamily="2" charset="-122"/>
            </a:endParaRPr>
          </a:p>
          <a:p>
            <a:pPr indent="266700" algn="just">
              <a:lnSpc>
                <a:spcPct val="150000"/>
              </a:lnSpc>
              <a:spcAft>
                <a:spcPts val="0"/>
              </a:spcAft>
            </a:pPr>
            <a:r>
              <a:rPr lang="zh-CN" altLang="zh-CN" sz="28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练</a:t>
            </a:r>
            <a:r>
              <a:rPr lang="zh-CN" altLang="zh-CN" sz="2800" b="1" dirty="0">
                <a:solidFill>
                  <a:srgbClr val="FF0000"/>
                </a:solidFill>
                <a:latin typeface="宋体" panose="02010600030101010101" pitchFamily="2" charset="-122"/>
                <a:ea typeface="宋体" panose="02010600030101010101" pitchFamily="2" charset="-122"/>
                <a:cs typeface="宋体" panose="02010600030101010101" pitchFamily="2" charset="-122"/>
              </a:rPr>
              <a:t>习曲线的特点：</a:t>
            </a:r>
            <a:r>
              <a:rPr lang="zh-CN" altLang="zh-CN" sz="2800" dirty="0">
                <a:solidFill>
                  <a:srgbClr val="FF0000"/>
                </a:solidFill>
                <a:latin typeface="宋体" panose="02010600030101010101" pitchFamily="2" charset="-122"/>
                <a:ea typeface="宋体" panose="02010600030101010101" pitchFamily="2" charset="-122"/>
                <a:cs typeface="宋体" panose="02010600030101010101" pitchFamily="2" charset="-122"/>
              </a:rPr>
              <a:t>①开始进步快；②中间有一个明显的暂时的停顿期，即高原期；③后期进步较慢；④总体趋势是进步的，但有时出现暂时的退步</a:t>
            </a:r>
            <a:r>
              <a:rPr lang="zh-CN" altLang="zh-CN" sz="2800" dirty="0" smtClean="0">
                <a:solidFill>
                  <a:srgbClr val="FF0000"/>
                </a:solidFill>
                <a:latin typeface="宋体" panose="02010600030101010101" pitchFamily="2" charset="-122"/>
                <a:ea typeface="宋体" panose="02010600030101010101" pitchFamily="2" charset="-122"/>
                <a:cs typeface="宋体" panose="02010600030101010101" pitchFamily="2" charset="-122"/>
              </a:rPr>
              <a:t>。</a:t>
            </a:r>
            <a:endParaRPr lang="zh-CN" altLang="zh-CN" sz="2800" dirty="0">
              <a:solidFill>
                <a:srgbClr val="FF0000"/>
              </a:solidFill>
              <a:latin typeface="宋体" panose="02010600030101010101" pitchFamily="2" charset="-122"/>
              <a:ea typeface="宋体" panose="02010600030101010101" pitchFamily="2" charset="-122"/>
              <a:cs typeface="宋体" panose="02010600030101010101" pitchFamily="2" charset="-122"/>
            </a:endParaRPr>
          </a:p>
          <a:p>
            <a:pPr indent="266700" algn="just">
              <a:lnSpc>
                <a:spcPct val="150000"/>
              </a:lnSpc>
              <a:spcAft>
                <a:spcPts val="0"/>
              </a:spcAft>
            </a:pPr>
            <a:r>
              <a:rPr lang="zh-CN" altLang="zh-CN" sz="2800" b="1" dirty="0">
                <a:latin typeface="宋体" panose="02010600030101010101" pitchFamily="2" charset="-122"/>
                <a:ea typeface="宋体" panose="02010600030101010101" pitchFamily="2" charset="-122"/>
                <a:cs typeface="宋体" panose="02010600030101010101" pitchFamily="2" charset="-122"/>
              </a:rPr>
              <a:t>（</a:t>
            </a:r>
            <a:r>
              <a:rPr lang="en-US" altLang="zh-CN" sz="2800" b="1" dirty="0">
                <a:latin typeface="宋体" panose="02010600030101010101" pitchFamily="2" charset="-122"/>
                <a:ea typeface="宋体" panose="02010600030101010101" pitchFamily="2" charset="-122"/>
                <a:cs typeface="宋体" panose="02010600030101010101" pitchFamily="2" charset="-122"/>
              </a:rPr>
              <a:t>3</a:t>
            </a:r>
            <a:r>
              <a:rPr lang="zh-CN" altLang="zh-CN" sz="2800" b="1" dirty="0">
                <a:latin typeface="宋体" panose="02010600030101010101" pitchFamily="2" charset="-122"/>
                <a:ea typeface="宋体" panose="02010600030101010101" pitchFamily="2" charset="-122"/>
                <a:cs typeface="宋体" panose="02010600030101010101" pitchFamily="2" charset="-122"/>
              </a:rPr>
              <a:t>）充分而有效地反馈</a:t>
            </a:r>
          </a:p>
          <a:p>
            <a:pPr indent="266700" algn="just">
              <a:lnSpc>
                <a:spcPct val="150000"/>
              </a:lnSpc>
              <a:spcAft>
                <a:spcPts val="0"/>
              </a:spcAft>
            </a:pPr>
            <a:r>
              <a:rPr lang="zh-CN" altLang="zh-CN" sz="2800" b="1" dirty="0">
                <a:latin typeface="宋体" panose="02010600030101010101" pitchFamily="2" charset="-122"/>
                <a:ea typeface="宋体" panose="02010600030101010101" pitchFamily="2" charset="-122"/>
                <a:cs typeface="宋体" panose="02010600030101010101" pitchFamily="2" charset="-122"/>
              </a:rPr>
              <a:t>（</a:t>
            </a:r>
            <a:r>
              <a:rPr lang="en-US" altLang="zh-CN" sz="2800" b="1" dirty="0">
                <a:latin typeface="宋体" panose="02010600030101010101" pitchFamily="2" charset="-122"/>
                <a:ea typeface="宋体" panose="02010600030101010101" pitchFamily="2" charset="-122"/>
                <a:cs typeface="宋体" panose="02010600030101010101" pitchFamily="2" charset="-122"/>
              </a:rPr>
              <a:t>4</a:t>
            </a:r>
            <a:r>
              <a:rPr lang="zh-CN" altLang="zh-CN" sz="2800" b="1" dirty="0">
                <a:latin typeface="宋体" panose="02010600030101010101" pitchFamily="2" charset="-122"/>
                <a:ea typeface="宋体" panose="02010600030101010101" pitchFamily="2" charset="-122"/>
                <a:cs typeface="宋体" panose="02010600030101010101" pitchFamily="2" charset="-122"/>
              </a:rPr>
              <a:t>）建立稳定清晰地动觉</a:t>
            </a:r>
            <a:endParaRPr lang="zh-CN" altLang="zh-CN" sz="2800" b="1" dirty="0">
              <a:effectLst/>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13624" y="772344"/>
            <a:ext cx="12991176" cy="3809056"/>
          </a:xfrm>
          <a:prstGeom prst="rect">
            <a:avLst/>
          </a:prstGeom>
        </p:spPr>
        <p:txBody>
          <a:bodyPr wrap="square">
            <a:spAutoFit/>
          </a:bodyPr>
          <a:lstStyle/>
          <a:p>
            <a:pPr indent="177800" algn="just">
              <a:lnSpc>
                <a:spcPct val="157000"/>
              </a:lnSpc>
              <a:spcBef>
                <a:spcPts val="600"/>
              </a:spcBef>
              <a:spcAft>
                <a:spcPts val="600"/>
              </a:spcAft>
            </a:pPr>
            <a:r>
              <a:rPr lang="zh-CN" altLang="zh-CN" b="1" kern="100" dirty="0">
                <a:latin typeface="Times" panose="02020603050405020304" pitchFamily="18" charset="0"/>
                <a:ea typeface="方正魏碑_GBK"/>
                <a:cs typeface="Times New Roman" panose="02020603050405020304" pitchFamily="18" charset="0"/>
              </a:rPr>
              <a:t>（二）心智技能</a:t>
            </a:r>
          </a:p>
          <a:p>
            <a:pPr indent="266700" algn="just">
              <a:spcAft>
                <a:spcPts val="0"/>
              </a:spcAft>
            </a:pPr>
            <a:r>
              <a:rPr lang="zh-CN" altLang="zh-CN" kern="100" dirty="0">
                <a:latin typeface="Calibri" panose="020F0502020204030204" pitchFamily="34" charset="0"/>
                <a:ea typeface="宋体" panose="02010600030101010101" pitchFamily="2" charset="-122"/>
                <a:cs typeface="Times New Roman" panose="02020603050405020304" pitchFamily="18" charset="0"/>
              </a:rPr>
              <a:t>心智技能也称认知技能或智力技能，是指通过学习而形成的合乎法则的</a:t>
            </a:r>
            <a:r>
              <a:rPr lang="zh-CN" altLang="zh-CN" kern="100" dirty="0">
                <a:solidFill>
                  <a:srgbClr val="FF0000"/>
                </a:solidFill>
                <a:latin typeface="Calibri" panose="020F0502020204030204" pitchFamily="34" charset="0"/>
                <a:ea typeface="宋体" panose="02010600030101010101" pitchFamily="2" charset="-122"/>
                <a:cs typeface="Times New Roman" panose="02020603050405020304" pitchFamily="18" charset="0"/>
              </a:rPr>
              <a:t>智力活动方式</a:t>
            </a:r>
            <a:r>
              <a:rPr lang="zh-CN" altLang="zh-CN" kern="100" dirty="0">
                <a:latin typeface="Calibri" panose="020F0502020204030204" pitchFamily="34" charset="0"/>
                <a:ea typeface="宋体" panose="02010600030101010101" pitchFamily="2" charset="-122"/>
                <a:cs typeface="Times New Roman" panose="02020603050405020304" pitchFamily="18" charset="0"/>
              </a:rPr>
              <a:t>，如阅读技能、写作构思技能、观察技能等</a:t>
            </a:r>
            <a:r>
              <a:rPr lang="zh-CN" altLang="zh-CN" kern="100" dirty="0" smtClean="0">
                <a:latin typeface="Calibri" panose="020F0502020204030204" pitchFamily="34" charset="0"/>
                <a:ea typeface="宋体" panose="02010600030101010101" pitchFamily="2" charset="-122"/>
                <a:cs typeface="Times New Roman" panose="02020603050405020304" pitchFamily="18" charset="0"/>
              </a:rPr>
              <a:t>。</a:t>
            </a:r>
            <a:endParaRPr lang="en-US" altLang="zh-CN" kern="100" dirty="0" smtClean="0">
              <a:latin typeface="Calibri" panose="020F0502020204030204" pitchFamily="34" charset="0"/>
              <a:ea typeface="宋体" panose="02010600030101010101" pitchFamily="2" charset="-122"/>
              <a:cs typeface="Times New Roman" panose="02020603050405020304" pitchFamily="18" charset="0"/>
            </a:endParaRPr>
          </a:p>
          <a:p>
            <a:pPr indent="266700" algn="just">
              <a:spcAft>
                <a:spcPts val="0"/>
              </a:spcAft>
            </a:pPr>
            <a:r>
              <a:rPr lang="zh-CN" altLang="zh-CN" kern="100" dirty="0" smtClean="0">
                <a:latin typeface="Calibri" panose="020F0502020204030204" pitchFamily="34" charset="0"/>
                <a:ea typeface="宋体" panose="02010600030101010101" pitchFamily="2" charset="-122"/>
                <a:cs typeface="Times New Roman" panose="02020603050405020304" pitchFamily="18" charset="0"/>
              </a:rPr>
              <a:t>它</a:t>
            </a:r>
            <a:r>
              <a:rPr lang="zh-CN" altLang="zh-CN" kern="100" dirty="0">
                <a:latin typeface="Calibri" panose="020F0502020204030204" pitchFamily="34" charset="0"/>
                <a:ea typeface="宋体" panose="02010600030101010101" pitchFamily="2" charset="-122"/>
                <a:cs typeface="Times New Roman" panose="02020603050405020304" pitchFamily="18" charset="0"/>
              </a:rPr>
              <a:t>具有动作</a:t>
            </a:r>
            <a:r>
              <a:rPr lang="zh-CN" altLang="zh-CN" kern="100" dirty="0">
                <a:solidFill>
                  <a:srgbClr val="FF0000"/>
                </a:solidFill>
                <a:latin typeface="Calibri" panose="020F0502020204030204" pitchFamily="34" charset="0"/>
                <a:ea typeface="宋体" panose="02010600030101010101" pitchFamily="2" charset="-122"/>
                <a:cs typeface="Times New Roman" panose="02020603050405020304" pitchFamily="18" charset="0"/>
              </a:rPr>
              <a:t>对象</a:t>
            </a:r>
            <a:r>
              <a:rPr lang="zh-CN" altLang="zh-CN" kern="100" dirty="0" smtClean="0">
                <a:solidFill>
                  <a:srgbClr val="FF0000"/>
                </a:solidFill>
                <a:latin typeface="Calibri" panose="020F0502020204030204" pitchFamily="34" charset="0"/>
                <a:ea typeface="宋体" panose="02010600030101010101" pitchFamily="2" charset="-122"/>
                <a:cs typeface="Times New Roman" panose="02020603050405020304" pitchFamily="18" charset="0"/>
              </a:rPr>
              <a:t>的观念性</a:t>
            </a:r>
            <a:r>
              <a:rPr lang="zh-CN" altLang="zh-CN" kern="100" dirty="0">
                <a:solidFill>
                  <a:srgbClr val="FF0000"/>
                </a:solidFill>
                <a:latin typeface="Calibri" panose="020F0502020204030204" pitchFamily="34" charset="0"/>
                <a:ea typeface="宋体" panose="02010600030101010101" pitchFamily="2" charset="-122"/>
                <a:cs typeface="Times New Roman" panose="02020603050405020304" pitchFamily="18" charset="0"/>
              </a:rPr>
              <a:t>、动作进行的内隐性、动作结构的简缩性等特点。</a:t>
            </a:r>
            <a:endParaRPr lang="zh-CN" altLang="zh-CN"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p:txBody>
      </p:sp>
      <p:graphicFrame>
        <p:nvGraphicFramePr>
          <p:cNvPr id="3" name="表格 2"/>
          <p:cNvGraphicFramePr>
            <a:graphicFrameLocks noGrp="1"/>
          </p:cNvGraphicFramePr>
          <p:nvPr/>
        </p:nvGraphicFramePr>
        <p:xfrm>
          <a:off x="309712" y="4804792"/>
          <a:ext cx="12448296" cy="4530413"/>
        </p:xfrm>
        <a:graphic>
          <a:graphicData uri="http://schemas.openxmlformats.org/drawingml/2006/table">
            <a:tbl>
              <a:tblPr firstRow="1" firstCol="1" bandRow="1"/>
              <a:tblGrid>
                <a:gridCol w="1152128">
                  <a:extLst>
                    <a:ext uri="{9D8B030D-6E8A-4147-A177-3AD203B41FA5}">
                      <a16:colId xmlns:a16="http://schemas.microsoft.com/office/drawing/2014/main" xmlns="" val="20000"/>
                    </a:ext>
                  </a:extLst>
                </a:gridCol>
                <a:gridCol w="4803247">
                  <a:extLst>
                    <a:ext uri="{9D8B030D-6E8A-4147-A177-3AD203B41FA5}">
                      <a16:colId xmlns:a16="http://schemas.microsoft.com/office/drawing/2014/main" xmlns="" val="20001"/>
                    </a:ext>
                  </a:extLst>
                </a:gridCol>
                <a:gridCol w="6492921">
                  <a:extLst>
                    <a:ext uri="{9D8B030D-6E8A-4147-A177-3AD203B41FA5}">
                      <a16:colId xmlns:a16="http://schemas.microsoft.com/office/drawing/2014/main" xmlns="" val="20002"/>
                    </a:ext>
                  </a:extLst>
                </a:gridCol>
              </a:tblGrid>
              <a:tr h="837182">
                <a:tc>
                  <a:txBody>
                    <a:bodyPr/>
                    <a:lstStyle/>
                    <a:p>
                      <a:pPr indent="127000" algn="ctr">
                        <a:spcAft>
                          <a:spcPts val="0"/>
                        </a:spcAft>
                      </a:pPr>
                      <a:r>
                        <a:rPr lang="en-US" sz="2400" kern="100" dirty="0">
                          <a:effectLst/>
                          <a:latin typeface="+mn-ea"/>
                          <a:ea typeface="+mn-ea"/>
                          <a:cs typeface="Times New Roman" panose="02020603050405020304" pitchFamily="18" charset="0"/>
                        </a:rPr>
                        <a:t> </a:t>
                      </a:r>
                      <a:endParaRPr lang="zh-CN" sz="2400" kern="100" dirty="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ctr">
                        <a:spcAft>
                          <a:spcPts val="0"/>
                        </a:spcAft>
                      </a:pPr>
                      <a:r>
                        <a:rPr lang="zh-CN" sz="2400" b="1" kern="100" dirty="0">
                          <a:effectLst/>
                          <a:latin typeface="+mn-ea"/>
                          <a:ea typeface="+mn-ea"/>
                          <a:cs typeface="Times New Roman" panose="02020603050405020304" pitchFamily="18" charset="0"/>
                        </a:rPr>
                        <a:t>动作技能</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ctr">
                        <a:spcAft>
                          <a:spcPts val="0"/>
                        </a:spcAft>
                      </a:pPr>
                      <a:r>
                        <a:rPr lang="zh-CN" sz="2400" b="1" kern="100" dirty="0">
                          <a:effectLst/>
                          <a:latin typeface="+mn-ea"/>
                          <a:ea typeface="+mn-ea"/>
                          <a:cs typeface="Times New Roman" panose="02020603050405020304" pitchFamily="18" charset="0"/>
                        </a:rPr>
                        <a:t>心智技能</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837182">
                <a:tc>
                  <a:txBody>
                    <a:bodyPr/>
                    <a:lstStyle/>
                    <a:p>
                      <a:pPr indent="127000" algn="just">
                        <a:spcAft>
                          <a:spcPts val="0"/>
                        </a:spcAft>
                      </a:pPr>
                      <a:r>
                        <a:rPr lang="zh-CN" sz="2400" b="1" kern="100" dirty="0">
                          <a:effectLst/>
                          <a:latin typeface="+mn-ea"/>
                          <a:ea typeface="+mn-ea"/>
                          <a:cs typeface="Times New Roman" panose="02020603050405020304" pitchFamily="18" charset="0"/>
                        </a:rPr>
                        <a:t>动作的对象</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just">
                        <a:spcAft>
                          <a:spcPts val="0"/>
                        </a:spcAft>
                      </a:pPr>
                      <a:r>
                        <a:rPr lang="zh-CN" sz="2400" kern="100" dirty="0">
                          <a:effectLst/>
                          <a:latin typeface="+mn-ea"/>
                          <a:ea typeface="+mn-ea"/>
                          <a:cs typeface="Times New Roman" panose="02020603050405020304" pitchFamily="18" charset="0"/>
                        </a:rPr>
                        <a:t>属于物质性客体或肌肉，具有</a:t>
                      </a:r>
                      <a:r>
                        <a:rPr lang="zh-CN" sz="2400" kern="100" dirty="0">
                          <a:solidFill>
                            <a:srgbClr val="FF0000"/>
                          </a:solidFill>
                          <a:effectLst/>
                          <a:latin typeface="+mn-ea"/>
                          <a:ea typeface="+mn-ea"/>
                          <a:cs typeface="Times New Roman" panose="02020603050405020304" pitchFamily="18" charset="0"/>
                        </a:rPr>
                        <a:t>客观性</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just">
                        <a:spcAft>
                          <a:spcPts val="0"/>
                        </a:spcAft>
                      </a:pPr>
                      <a:r>
                        <a:rPr lang="zh-CN" sz="2400" kern="100" dirty="0">
                          <a:effectLst/>
                          <a:latin typeface="+mn-ea"/>
                          <a:ea typeface="+mn-ea"/>
                          <a:cs typeface="Times New Roman" panose="02020603050405020304" pitchFamily="18" charset="0"/>
                        </a:rPr>
                        <a:t>是客体在人脑中的主观映象，是客观事物的主观表征，是知识、信息，具有</a:t>
                      </a:r>
                      <a:r>
                        <a:rPr lang="zh-CN" sz="2400" kern="100" dirty="0">
                          <a:solidFill>
                            <a:srgbClr val="FF0000"/>
                          </a:solidFill>
                          <a:effectLst/>
                          <a:latin typeface="+mn-ea"/>
                          <a:ea typeface="+mn-ea"/>
                          <a:cs typeface="Times New Roman" panose="02020603050405020304" pitchFamily="18" charset="0"/>
                        </a:rPr>
                        <a:t>观念性</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181685">
                <a:tc>
                  <a:txBody>
                    <a:bodyPr/>
                    <a:lstStyle/>
                    <a:p>
                      <a:pPr indent="127000" algn="just">
                        <a:spcAft>
                          <a:spcPts val="0"/>
                        </a:spcAft>
                      </a:pPr>
                      <a:r>
                        <a:rPr lang="zh-CN" sz="2400" b="1" kern="100" dirty="0">
                          <a:effectLst/>
                          <a:latin typeface="+mn-ea"/>
                          <a:ea typeface="+mn-ea"/>
                          <a:cs typeface="Times New Roman" panose="02020603050405020304" pitchFamily="18" charset="0"/>
                        </a:rPr>
                        <a:t>动作的执行</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just">
                        <a:spcAft>
                          <a:spcPts val="0"/>
                        </a:spcAft>
                      </a:pPr>
                      <a:r>
                        <a:rPr lang="zh-CN" sz="2400" kern="100" dirty="0">
                          <a:effectLst/>
                          <a:latin typeface="+mn-ea"/>
                          <a:ea typeface="+mn-ea"/>
                          <a:cs typeface="Times New Roman" panose="02020603050405020304" pitchFamily="18" charset="0"/>
                        </a:rPr>
                        <a:t>通过肌体运动实现，具有</a:t>
                      </a:r>
                      <a:r>
                        <a:rPr lang="zh-CN" sz="2400" kern="100" dirty="0">
                          <a:solidFill>
                            <a:srgbClr val="FF0000"/>
                          </a:solidFill>
                          <a:effectLst/>
                          <a:latin typeface="+mn-ea"/>
                          <a:ea typeface="+mn-ea"/>
                          <a:cs typeface="Times New Roman" panose="02020603050405020304" pitchFamily="18" charset="0"/>
                        </a:rPr>
                        <a:t>外显性</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just">
                        <a:spcAft>
                          <a:spcPts val="0"/>
                        </a:spcAft>
                      </a:pPr>
                      <a:r>
                        <a:rPr lang="zh-CN" sz="2400" kern="100" dirty="0">
                          <a:effectLst/>
                          <a:latin typeface="+mn-ea"/>
                          <a:ea typeface="+mn-ea"/>
                          <a:cs typeface="Times New Roman" panose="02020603050405020304" pitchFamily="18" charset="0"/>
                        </a:rPr>
                        <a:t>借助于内部言语在头脑内部默默地进行，只能通过其作用对象的变化而判断其存在，具有</a:t>
                      </a:r>
                      <a:r>
                        <a:rPr lang="zh-CN" sz="2400" kern="100" dirty="0">
                          <a:solidFill>
                            <a:srgbClr val="FF0000"/>
                          </a:solidFill>
                          <a:effectLst/>
                          <a:latin typeface="+mn-ea"/>
                          <a:ea typeface="+mn-ea"/>
                          <a:cs typeface="Times New Roman" panose="02020603050405020304" pitchFamily="18" charset="0"/>
                        </a:rPr>
                        <a:t>内潜性</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674364">
                <a:tc>
                  <a:txBody>
                    <a:bodyPr/>
                    <a:lstStyle/>
                    <a:p>
                      <a:pPr indent="127000" algn="just">
                        <a:spcAft>
                          <a:spcPts val="0"/>
                        </a:spcAft>
                      </a:pPr>
                      <a:r>
                        <a:rPr lang="zh-CN" sz="2400" b="1" kern="100" dirty="0">
                          <a:effectLst/>
                          <a:latin typeface="+mn-ea"/>
                          <a:ea typeface="+mn-ea"/>
                          <a:cs typeface="Times New Roman" panose="02020603050405020304" pitchFamily="18" charset="0"/>
                        </a:rPr>
                        <a:t>动作的结构</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just">
                        <a:spcAft>
                          <a:spcPts val="0"/>
                        </a:spcAft>
                      </a:pPr>
                      <a:r>
                        <a:rPr lang="zh-CN" sz="2400" kern="100" dirty="0">
                          <a:effectLst/>
                          <a:latin typeface="+mn-ea"/>
                          <a:ea typeface="+mn-ea"/>
                          <a:cs typeface="Times New Roman" panose="02020603050405020304" pitchFamily="18" charset="0"/>
                        </a:rPr>
                        <a:t>每个动作必须切实执行，不能合并、省略，具有</a:t>
                      </a:r>
                      <a:r>
                        <a:rPr lang="zh-CN" sz="2400" kern="100" dirty="0">
                          <a:solidFill>
                            <a:srgbClr val="FF0000"/>
                          </a:solidFill>
                          <a:effectLst/>
                          <a:latin typeface="+mn-ea"/>
                          <a:ea typeface="+mn-ea"/>
                          <a:cs typeface="Times New Roman" panose="02020603050405020304" pitchFamily="18" charset="0"/>
                        </a:rPr>
                        <a:t>展开性</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just">
                        <a:spcAft>
                          <a:spcPts val="0"/>
                        </a:spcAft>
                      </a:pPr>
                      <a:r>
                        <a:rPr lang="zh-CN" sz="2400" kern="100" dirty="0">
                          <a:effectLst/>
                          <a:latin typeface="+mn-ea"/>
                          <a:ea typeface="+mn-ea"/>
                          <a:cs typeface="Times New Roman" panose="02020603050405020304" pitchFamily="18" charset="0"/>
                        </a:rPr>
                        <a:t>不像操作活动那样必须将每一个动作实际做出</a:t>
                      </a:r>
                      <a:r>
                        <a:rPr lang="en-US" sz="2400" kern="100" dirty="0">
                          <a:effectLst/>
                          <a:latin typeface="+mn-ea"/>
                          <a:ea typeface="+mn-ea"/>
                          <a:cs typeface="Times New Roman" panose="02020603050405020304" pitchFamily="18" charset="0"/>
                        </a:rPr>
                        <a:t>,</a:t>
                      </a:r>
                      <a:r>
                        <a:rPr lang="zh-CN" sz="2400" kern="100" dirty="0">
                          <a:effectLst/>
                          <a:latin typeface="+mn-ea"/>
                          <a:ea typeface="+mn-ea"/>
                          <a:cs typeface="Times New Roman" panose="02020603050405020304" pitchFamily="18" charset="0"/>
                        </a:rPr>
                        <a:t>也不像外部言语那样必须把每个字词一一说出</a:t>
                      </a:r>
                      <a:r>
                        <a:rPr lang="en-US" sz="2400" kern="100" dirty="0">
                          <a:effectLst/>
                          <a:latin typeface="+mn-ea"/>
                          <a:ea typeface="+mn-ea"/>
                          <a:cs typeface="Times New Roman" panose="02020603050405020304" pitchFamily="18" charset="0"/>
                        </a:rPr>
                        <a:t>,</a:t>
                      </a:r>
                      <a:r>
                        <a:rPr lang="zh-CN" sz="2400" kern="100" dirty="0">
                          <a:effectLst/>
                          <a:latin typeface="+mn-ea"/>
                          <a:ea typeface="+mn-ea"/>
                          <a:cs typeface="Times New Roman" panose="02020603050405020304" pitchFamily="18" charset="0"/>
                        </a:rPr>
                        <a:t>而是不完全的、片断的</a:t>
                      </a:r>
                      <a:r>
                        <a:rPr lang="en-US" sz="2400" kern="100" dirty="0">
                          <a:effectLst/>
                          <a:latin typeface="+mn-ea"/>
                          <a:ea typeface="+mn-ea"/>
                          <a:cs typeface="Times New Roman" panose="02020603050405020304" pitchFamily="18" charset="0"/>
                        </a:rPr>
                        <a:t>,</a:t>
                      </a:r>
                      <a:r>
                        <a:rPr lang="zh-CN" sz="2400" kern="100" dirty="0">
                          <a:effectLst/>
                          <a:latin typeface="+mn-ea"/>
                          <a:ea typeface="+mn-ea"/>
                          <a:cs typeface="Times New Roman" panose="02020603050405020304" pitchFamily="18" charset="0"/>
                        </a:rPr>
                        <a:t>是高度省略和简化的，具有</a:t>
                      </a:r>
                      <a:r>
                        <a:rPr lang="zh-CN" sz="2400" kern="100" dirty="0">
                          <a:solidFill>
                            <a:srgbClr val="FF0000"/>
                          </a:solidFill>
                          <a:effectLst/>
                          <a:latin typeface="+mn-ea"/>
                          <a:ea typeface="+mn-ea"/>
                          <a:cs typeface="Times New Roman" panose="02020603050405020304" pitchFamily="18" charset="0"/>
                        </a:rPr>
                        <a:t>简缩性</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09712" y="844352"/>
            <a:ext cx="12695088" cy="9402574"/>
          </a:xfrm>
          <a:prstGeom prst="rect">
            <a:avLst/>
          </a:prstGeom>
        </p:spPr>
        <p:txBody>
          <a:bodyPr wrap="square">
            <a:spAutoFit/>
          </a:bodyPr>
          <a:lstStyle/>
          <a:p>
            <a:pPr indent="266700" algn="just">
              <a:spcBef>
                <a:spcPts val="600"/>
              </a:spcBef>
              <a:spcAft>
                <a:spcPts val="600"/>
              </a:spcAft>
            </a:pPr>
            <a:r>
              <a:rPr lang="en-US" altLang="zh-CN" b="1" kern="100" dirty="0">
                <a:latin typeface="Calibri" panose="020F0502020204030204" pitchFamily="34" charset="0"/>
                <a:ea typeface="方正楷体"/>
              </a:rPr>
              <a:t>1.</a:t>
            </a:r>
            <a:r>
              <a:rPr lang="zh-CN" altLang="zh-CN" b="1" kern="100" dirty="0">
                <a:latin typeface="Calibri" panose="020F0502020204030204" pitchFamily="34" charset="0"/>
                <a:ea typeface="方正楷体"/>
              </a:rPr>
              <a:t>心智技能的形成阶段</a:t>
            </a:r>
          </a:p>
          <a:p>
            <a:pPr indent="266700" algn="just">
              <a:lnSpc>
                <a:spcPct val="150000"/>
              </a:lnSpc>
              <a:spcAft>
                <a:spcPts val="0"/>
              </a:spcAft>
            </a:pPr>
            <a:r>
              <a:rPr lang="zh-CN" altLang="zh-CN" sz="3200" kern="100" dirty="0">
                <a:latin typeface="+mn-ea"/>
                <a:ea typeface="+mn-ea"/>
                <a:cs typeface="Times New Roman" panose="02020603050405020304" pitchFamily="18" charset="0"/>
              </a:rPr>
              <a:t>（</a:t>
            </a:r>
            <a:r>
              <a:rPr lang="en-US" altLang="zh-CN" sz="3200" kern="100" dirty="0">
                <a:latin typeface="+mn-ea"/>
                <a:ea typeface="+mn-ea"/>
                <a:cs typeface="Times New Roman" panose="02020603050405020304" pitchFamily="18" charset="0"/>
              </a:rPr>
              <a:t>1</a:t>
            </a:r>
            <a:r>
              <a:rPr lang="zh-CN" altLang="zh-CN" sz="3200" kern="100" dirty="0">
                <a:latin typeface="+mn-ea"/>
                <a:ea typeface="+mn-ea"/>
                <a:cs typeface="Times New Roman" panose="02020603050405020304" pitchFamily="18" charset="0"/>
              </a:rPr>
              <a:t>）</a:t>
            </a:r>
            <a:r>
              <a:rPr lang="zh-CN" altLang="zh-CN" sz="3200" kern="100" dirty="0">
                <a:solidFill>
                  <a:srgbClr val="FF0000"/>
                </a:solidFill>
                <a:latin typeface="+mn-ea"/>
                <a:ea typeface="+mn-ea"/>
                <a:cs typeface="Times New Roman" panose="02020603050405020304" pitchFamily="18" charset="0"/>
              </a:rPr>
              <a:t>安德森的</a:t>
            </a:r>
            <a:r>
              <a:rPr lang="zh-CN" altLang="zh-CN" sz="3200" kern="100" dirty="0">
                <a:latin typeface="+mn-ea"/>
                <a:ea typeface="+mn-ea"/>
                <a:cs typeface="Times New Roman" panose="02020603050405020304" pitchFamily="18" charset="0"/>
              </a:rPr>
              <a:t>心智技能形成</a:t>
            </a:r>
            <a:r>
              <a:rPr lang="zh-CN" altLang="zh-CN" sz="3200" kern="100" dirty="0" smtClean="0">
                <a:latin typeface="+mn-ea"/>
                <a:ea typeface="+mn-ea"/>
                <a:cs typeface="Times New Roman" panose="02020603050405020304" pitchFamily="18" charset="0"/>
              </a:rPr>
              <a:t>理论</a:t>
            </a:r>
            <a:endParaRPr lang="en-US" altLang="zh-CN" sz="3200" kern="100" dirty="0" smtClean="0">
              <a:latin typeface="+mn-ea"/>
              <a:ea typeface="+mn-ea"/>
              <a:cs typeface="Times New Roman" panose="02020603050405020304" pitchFamily="18" charset="0"/>
            </a:endParaRPr>
          </a:p>
          <a:p>
            <a:pPr indent="266700" algn="just">
              <a:lnSpc>
                <a:spcPct val="150000"/>
              </a:lnSpc>
              <a:spcAft>
                <a:spcPts val="0"/>
              </a:spcAft>
            </a:pPr>
            <a:r>
              <a:rPr lang="zh-CN" altLang="zh-CN" sz="3200" b="1" dirty="0">
                <a:latin typeface="+mn-ea"/>
                <a:ea typeface="+mn-ea"/>
              </a:rPr>
              <a:t>①认知阶</a:t>
            </a:r>
            <a:r>
              <a:rPr lang="zh-CN" altLang="zh-CN" sz="3200" b="1" dirty="0" smtClean="0">
                <a:latin typeface="+mn-ea"/>
                <a:ea typeface="+mn-ea"/>
              </a:rPr>
              <a:t>段</a:t>
            </a:r>
            <a:r>
              <a:rPr lang="zh-CN" altLang="en-US" sz="3200" dirty="0">
                <a:latin typeface="+mn-ea"/>
                <a:ea typeface="+mn-ea"/>
              </a:rPr>
              <a:t>：了解问题的结构</a:t>
            </a:r>
            <a:endParaRPr lang="en-US" altLang="zh-CN" sz="3200" dirty="0" smtClean="0">
              <a:latin typeface="+mn-ea"/>
              <a:ea typeface="+mn-ea"/>
            </a:endParaRPr>
          </a:p>
          <a:p>
            <a:pPr indent="266700" algn="just">
              <a:lnSpc>
                <a:spcPct val="150000"/>
              </a:lnSpc>
              <a:spcAft>
                <a:spcPts val="0"/>
              </a:spcAft>
            </a:pPr>
            <a:r>
              <a:rPr lang="zh-CN" altLang="zh-CN" sz="3200" b="1" dirty="0" smtClean="0">
                <a:latin typeface="+mn-ea"/>
                <a:ea typeface="+mn-ea"/>
              </a:rPr>
              <a:t>②</a:t>
            </a:r>
            <a:r>
              <a:rPr lang="zh-CN" altLang="zh-CN" sz="3200" b="1" dirty="0">
                <a:latin typeface="+mn-ea"/>
                <a:ea typeface="+mn-ea"/>
              </a:rPr>
              <a:t>联结阶</a:t>
            </a:r>
            <a:r>
              <a:rPr lang="zh-CN" altLang="zh-CN" sz="3200" b="1" dirty="0" smtClean="0">
                <a:latin typeface="+mn-ea"/>
                <a:ea typeface="+mn-ea"/>
              </a:rPr>
              <a:t>段</a:t>
            </a:r>
            <a:r>
              <a:rPr lang="zh-CN" altLang="en-US" sz="3200" dirty="0">
                <a:latin typeface="+mn-ea"/>
                <a:ea typeface="+mn-ea"/>
              </a:rPr>
              <a:t>：逐渐产生一些新的产生式法则，以解决具体的问题</a:t>
            </a:r>
            <a:endParaRPr lang="zh-CN" altLang="zh-CN" sz="3200" dirty="0">
              <a:latin typeface="+mn-ea"/>
              <a:ea typeface="+mn-ea"/>
            </a:endParaRPr>
          </a:p>
          <a:p>
            <a:pPr indent="266700" algn="just">
              <a:lnSpc>
                <a:spcPct val="150000"/>
              </a:lnSpc>
              <a:spcAft>
                <a:spcPts val="0"/>
              </a:spcAft>
            </a:pPr>
            <a:r>
              <a:rPr lang="zh-CN" altLang="zh-CN" sz="3200" b="1" dirty="0">
                <a:latin typeface="+mn-ea"/>
                <a:ea typeface="+mn-ea"/>
              </a:rPr>
              <a:t>③自动化</a:t>
            </a:r>
            <a:r>
              <a:rPr lang="zh-CN" altLang="zh-CN" sz="3200" b="1" dirty="0" smtClean="0">
                <a:latin typeface="+mn-ea"/>
                <a:ea typeface="+mn-ea"/>
              </a:rPr>
              <a:t>阶段</a:t>
            </a:r>
            <a:r>
              <a:rPr lang="zh-CN" altLang="en-US" sz="3200" dirty="0">
                <a:latin typeface="+mn-ea"/>
                <a:ea typeface="+mn-ea"/>
              </a:rPr>
              <a:t>：认知投入较少，且不易受到干</a:t>
            </a:r>
            <a:r>
              <a:rPr lang="zh-CN" altLang="en-US" sz="3200" dirty="0" smtClean="0">
                <a:latin typeface="+mn-ea"/>
                <a:ea typeface="+mn-ea"/>
              </a:rPr>
              <a:t>扰</a:t>
            </a:r>
            <a:endParaRPr lang="zh-CN" altLang="zh-CN" sz="3200" dirty="0">
              <a:latin typeface="+mn-ea"/>
              <a:ea typeface="+mn-ea"/>
            </a:endParaRPr>
          </a:p>
          <a:p>
            <a:pPr indent="266700" algn="just">
              <a:lnSpc>
                <a:spcPct val="150000"/>
              </a:lnSpc>
              <a:spcAft>
                <a:spcPts val="0"/>
              </a:spcAft>
            </a:pPr>
            <a:r>
              <a:rPr lang="zh-CN" altLang="zh-CN" sz="3200" dirty="0">
                <a:latin typeface="+mn-ea"/>
                <a:ea typeface="+mn-ea"/>
              </a:rPr>
              <a:t>（</a:t>
            </a:r>
            <a:r>
              <a:rPr lang="en-US" altLang="zh-CN" sz="3200" dirty="0">
                <a:latin typeface="+mn-ea"/>
                <a:ea typeface="+mn-ea"/>
              </a:rPr>
              <a:t>2</a:t>
            </a:r>
            <a:r>
              <a:rPr lang="zh-CN" altLang="zh-CN" sz="3200" dirty="0">
                <a:latin typeface="+mn-ea"/>
                <a:ea typeface="+mn-ea"/>
              </a:rPr>
              <a:t>）</a:t>
            </a:r>
            <a:r>
              <a:rPr lang="zh-CN" altLang="zh-CN" sz="3200" dirty="0">
                <a:solidFill>
                  <a:srgbClr val="FF0000"/>
                </a:solidFill>
                <a:latin typeface="+mn-ea"/>
                <a:ea typeface="+mn-ea"/>
              </a:rPr>
              <a:t>加里培林</a:t>
            </a:r>
            <a:r>
              <a:rPr lang="zh-CN" altLang="zh-CN" sz="3200" dirty="0">
                <a:latin typeface="+mn-ea"/>
                <a:ea typeface="+mn-ea"/>
              </a:rPr>
              <a:t>的心智技能形成理论</a:t>
            </a:r>
          </a:p>
          <a:p>
            <a:pPr lvl="0" indent="457200">
              <a:lnSpc>
                <a:spcPct val="150000"/>
              </a:lnSpc>
            </a:pPr>
            <a:r>
              <a:rPr lang="en-US" altLang="zh-CN" sz="3200" b="1" dirty="0">
                <a:latin typeface="+mn-ea"/>
                <a:ea typeface="+mn-ea"/>
              </a:rPr>
              <a:t>A.</a:t>
            </a:r>
            <a:r>
              <a:rPr lang="zh-CN" altLang="zh-CN" sz="3200" b="1" dirty="0">
                <a:latin typeface="+mn-ea"/>
                <a:ea typeface="+mn-ea"/>
              </a:rPr>
              <a:t>活动的定向阶段（准备阶段）</a:t>
            </a:r>
            <a:r>
              <a:rPr lang="en-US" altLang="zh-CN" sz="3200" dirty="0">
                <a:latin typeface="+mn-ea"/>
                <a:ea typeface="+mn-ea"/>
              </a:rPr>
              <a:t>——</a:t>
            </a:r>
            <a:r>
              <a:rPr lang="zh-CN" altLang="en-US" sz="3200" dirty="0">
                <a:latin typeface="+mn-ea"/>
                <a:ea typeface="+mn-ea"/>
              </a:rPr>
              <a:t>了解、认识、熟悉</a:t>
            </a:r>
            <a:endParaRPr lang="zh-CN" altLang="zh-CN" sz="3200" dirty="0">
              <a:latin typeface="+mn-ea"/>
              <a:ea typeface="+mn-ea"/>
            </a:endParaRPr>
          </a:p>
          <a:p>
            <a:pPr lvl="0" indent="457200">
              <a:lnSpc>
                <a:spcPct val="150000"/>
              </a:lnSpc>
            </a:pPr>
            <a:r>
              <a:rPr lang="en-US" altLang="zh-CN" sz="3200" b="1" dirty="0">
                <a:latin typeface="+mn-ea"/>
                <a:ea typeface="+mn-ea"/>
              </a:rPr>
              <a:t>B.</a:t>
            </a:r>
            <a:r>
              <a:rPr lang="zh-CN" altLang="zh-CN" sz="3200" b="1" dirty="0">
                <a:latin typeface="+mn-ea"/>
                <a:ea typeface="+mn-ea"/>
              </a:rPr>
              <a:t>物质活动或物质化活动阶段</a:t>
            </a:r>
            <a:r>
              <a:rPr lang="en-US" altLang="zh-CN" sz="3200" dirty="0" smtClean="0">
                <a:latin typeface="+mn-ea"/>
                <a:ea typeface="+mn-ea"/>
              </a:rPr>
              <a:t>——</a:t>
            </a:r>
            <a:r>
              <a:rPr lang="zh-CN" altLang="en-US" sz="3200" dirty="0">
                <a:latin typeface="+mn-ea"/>
                <a:ea typeface="+mn-ea"/>
              </a:rPr>
              <a:t>物质活动是借助实物进行活动，物质化活动是指借助实物的模型、图片、样本等代替物进行活动。</a:t>
            </a:r>
            <a:endParaRPr lang="zh-CN" altLang="zh-CN" sz="3200" dirty="0">
              <a:latin typeface="+mn-ea"/>
              <a:ea typeface="+mn-ea"/>
            </a:endParaRPr>
          </a:p>
          <a:p>
            <a:pPr lvl="0" indent="457200">
              <a:lnSpc>
                <a:spcPct val="150000"/>
              </a:lnSpc>
            </a:pPr>
            <a:r>
              <a:rPr lang="en-US" altLang="zh-CN" sz="3200" b="1" dirty="0">
                <a:latin typeface="+mn-ea"/>
                <a:ea typeface="+mn-ea"/>
              </a:rPr>
              <a:t>C.</a:t>
            </a:r>
            <a:r>
              <a:rPr lang="zh-CN" altLang="zh-CN" sz="3200" b="1" dirty="0">
                <a:latin typeface="+mn-ea"/>
                <a:ea typeface="+mn-ea"/>
              </a:rPr>
              <a:t>出声的外部言语活动阶段</a:t>
            </a:r>
            <a:r>
              <a:rPr lang="en-US" altLang="zh-CN" sz="3200" dirty="0" smtClean="0">
                <a:latin typeface="+mn-ea"/>
                <a:ea typeface="+mn-ea"/>
              </a:rPr>
              <a:t>——</a:t>
            </a:r>
            <a:r>
              <a:rPr lang="zh-CN" altLang="en-US" sz="3200" dirty="0">
                <a:latin typeface="+mn-ea"/>
                <a:ea typeface="+mn-ea"/>
              </a:rPr>
              <a:t>借助出声言语</a:t>
            </a:r>
            <a:endParaRPr lang="zh-CN" altLang="zh-CN" sz="3200" dirty="0">
              <a:latin typeface="+mn-ea"/>
              <a:ea typeface="+mn-ea"/>
            </a:endParaRPr>
          </a:p>
          <a:p>
            <a:pPr lvl="0" indent="457200">
              <a:lnSpc>
                <a:spcPct val="150000"/>
              </a:lnSpc>
            </a:pPr>
            <a:r>
              <a:rPr lang="en-US" altLang="zh-CN" sz="3200" b="1" dirty="0">
                <a:latin typeface="+mn-ea"/>
                <a:ea typeface="+mn-ea"/>
              </a:rPr>
              <a:t>D.</a:t>
            </a:r>
            <a:r>
              <a:rPr lang="zh-CN" altLang="zh-CN" sz="3200" b="1" dirty="0">
                <a:latin typeface="+mn-ea"/>
                <a:ea typeface="+mn-ea"/>
              </a:rPr>
              <a:t>无声的外部言语活动阶段</a:t>
            </a:r>
            <a:r>
              <a:rPr lang="en-US" altLang="zh-CN" sz="3200" dirty="0" smtClean="0">
                <a:latin typeface="+mn-ea"/>
                <a:ea typeface="+mn-ea"/>
              </a:rPr>
              <a:t>——</a:t>
            </a:r>
            <a:r>
              <a:rPr lang="zh-CN" altLang="en-US" sz="3200" dirty="0">
                <a:latin typeface="+mn-ea"/>
                <a:ea typeface="+mn-ea"/>
              </a:rPr>
              <a:t>借助词的声音表象、动觉表象</a:t>
            </a:r>
            <a:endParaRPr lang="zh-CN" altLang="zh-CN" sz="3200" dirty="0">
              <a:latin typeface="+mn-ea"/>
              <a:ea typeface="+mn-ea"/>
            </a:endParaRPr>
          </a:p>
          <a:p>
            <a:pPr lvl="0" indent="457200">
              <a:lnSpc>
                <a:spcPct val="150000"/>
              </a:lnSpc>
            </a:pPr>
            <a:r>
              <a:rPr lang="en-US" altLang="zh-CN" sz="3200" b="1" dirty="0">
                <a:latin typeface="+mn-ea"/>
                <a:ea typeface="+mn-ea"/>
              </a:rPr>
              <a:t>E.</a:t>
            </a:r>
            <a:r>
              <a:rPr lang="zh-CN" altLang="zh-CN" sz="3200" b="1" dirty="0">
                <a:latin typeface="+mn-ea"/>
                <a:ea typeface="+mn-ea"/>
              </a:rPr>
              <a:t>内部言语活动阶段</a:t>
            </a:r>
            <a:r>
              <a:rPr lang="en-US" altLang="zh-CN" sz="3200" dirty="0" smtClean="0">
                <a:latin typeface="+mn-ea"/>
                <a:ea typeface="+mn-ea"/>
              </a:rPr>
              <a:t>——</a:t>
            </a:r>
            <a:r>
              <a:rPr lang="zh-CN" altLang="en-US" sz="3200" dirty="0">
                <a:latin typeface="+mn-ea"/>
                <a:ea typeface="+mn-ea"/>
              </a:rPr>
              <a:t>以抽象思维为其主要成分</a:t>
            </a:r>
            <a:endParaRPr lang="zh-CN" altLang="zh-CN" sz="3200" dirty="0">
              <a:latin typeface="+mn-ea"/>
              <a:ea typeface="+mn-ea"/>
            </a:endParaRPr>
          </a:p>
          <a:p>
            <a:pPr indent="266700" algn="just">
              <a:spcAft>
                <a:spcPts val="0"/>
              </a:spcAft>
            </a:pPr>
            <a:endParaRPr lang="zh-CN" altLang="zh-CN" kern="100" dirty="0">
              <a:effectLst/>
              <a:latin typeface="Calibri" panose="020F0502020204030204" pitchFamily="34" charset="0"/>
              <a:ea typeface="宋体" panose="02010600030101010101" pitchFamily="2" charset="-122"/>
              <a:cs typeface="Times New Roman" panose="02020603050405020304" pitchFamily="18" charset="0"/>
            </a:endParaRPr>
          </a:p>
        </p:txBody>
      </p:sp>
    </p:spTree>
  </p:cSld>
  <p:clrMapOvr>
    <a:masterClrMapping/>
  </p:clrMapOvr>
  <p:transition spd="med"/>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237704" y="844352"/>
            <a:ext cx="12767096" cy="8217634"/>
          </a:xfrm>
          <a:prstGeom prst="rect">
            <a:avLst/>
          </a:prstGeom>
        </p:spPr>
        <p:txBody>
          <a:bodyPr wrap="square">
            <a:spAutoFit/>
          </a:bodyPr>
          <a:lstStyle/>
          <a:p>
            <a:pPr lvl="0" indent="266700" algn="just">
              <a:spcAft>
                <a:spcPts val="0"/>
              </a:spcAft>
            </a:pPr>
            <a:r>
              <a:rPr lang="zh-CN" altLang="zh-CN" b="1" kern="100" dirty="0" smtClean="0">
                <a:latin typeface="Calibri" panose="020F0502020204030204" pitchFamily="34" charset="0"/>
                <a:ea typeface="宋体" panose="02010600030101010101" pitchFamily="2" charset="-122"/>
                <a:cs typeface="Times New Roman" panose="02020603050405020304" pitchFamily="18" charset="0"/>
              </a:rPr>
              <a:t>（</a:t>
            </a:r>
            <a:r>
              <a:rPr lang="en-US" altLang="zh-CN" b="1" kern="100" dirty="0" smtClean="0">
                <a:latin typeface="Calibri" panose="020F0502020204030204" pitchFamily="34" charset="0"/>
                <a:ea typeface="宋体" panose="02010600030101010101" pitchFamily="2" charset="-122"/>
                <a:cs typeface="Times New Roman" panose="02020603050405020304" pitchFamily="18" charset="0"/>
              </a:rPr>
              <a:t>3</a:t>
            </a:r>
            <a:r>
              <a:rPr lang="zh-CN" altLang="zh-CN" b="1" kern="100" dirty="0" smtClean="0">
                <a:latin typeface="Calibri" panose="020F0502020204030204" pitchFamily="34" charset="0"/>
                <a:ea typeface="宋体" panose="02010600030101010101" pitchFamily="2" charset="-122"/>
                <a:cs typeface="Times New Roman" panose="02020603050405020304" pitchFamily="18" charset="0"/>
              </a:rPr>
              <a:t>）</a:t>
            </a:r>
            <a:r>
              <a:rPr lang="zh-CN" altLang="zh-CN" b="1" kern="100" dirty="0">
                <a:latin typeface="Calibri" panose="020F0502020204030204" pitchFamily="34" charset="0"/>
                <a:ea typeface="宋体" panose="02010600030101010101" pitchFamily="2" charset="-122"/>
                <a:cs typeface="Times New Roman" panose="02020603050405020304" pitchFamily="18" charset="0"/>
              </a:rPr>
              <a:t>我国的心智技能形成理论</a:t>
            </a:r>
          </a:p>
          <a:p>
            <a:pPr lvl="0" indent="266700" algn="just">
              <a:spcAft>
                <a:spcPts val="0"/>
              </a:spcAft>
            </a:pPr>
            <a:endParaRPr lang="en-US" altLang="zh-CN" sz="2800" kern="100" dirty="0">
              <a:latin typeface="宋体" panose="02010600030101010101" pitchFamily="2" charset="-122"/>
              <a:ea typeface="宋体" panose="02010600030101010101" pitchFamily="2" charset="-122"/>
              <a:cs typeface="Times New Roman" panose="02020603050405020304" pitchFamily="18" charset="0"/>
            </a:endParaRPr>
          </a:p>
          <a:p>
            <a:pPr lvl="0" indent="266700" algn="just">
              <a:spcAft>
                <a:spcPts val="0"/>
              </a:spcAft>
            </a:pPr>
            <a:r>
              <a:rPr lang="zh-CN" altLang="zh-CN" kern="100" dirty="0">
                <a:latin typeface="宋体" panose="02010600030101010101" pitchFamily="2" charset="-122"/>
                <a:ea typeface="宋体" panose="02010600030101010101" pitchFamily="2" charset="-122"/>
                <a:cs typeface="Times New Roman" panose="02020603050405020304" pitchFamily="18" charset="0"/>
              </a:rPr>
              <a:t>我国教育心理学家</a:t>
            </a:r>
            <a:r>
              <a:rPr lang="zh-CN" altLang="zh-CN" b="1"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冯忠良</a:t>
            </a:r>
            <a:r>
              <a:rPr lang="zh-CN" altLang="zh-CN" kern="100" dirty="0">
                <a:latin typeface="宋体" panose="02010600030101010101" pitchFamily="2" charset="-122"/>
                <a:ea typeface="宋体" panose="02010600030101010101" pitchFamily="2" charset="-122"/>
                <a:cs typeface="Times New Roman" panose="02020603050405020304" pitchFamily="18" charset="0"/>
              </a:rPr>
              <a:t>认为加里培林的心智技能理论所划分的阶段可以合并简化为三个阶段：</a:t>
            </a:r>
            <a:endParaRPr lang="en-US" altLang="zh-CN" kern="100" dirty="0">
              <a:latin typeface="宋体" panose="02010600030101010101" pitchFamily="2" charset="-122"/>
              <a:ea typeface="宋体" panose="02010600030101010101" pitchFamily="2" charset="-122"/>
              <a:cs typeface="Times New Roman" panose="02020603050405020304" pitchFamily="18" charset="0"/>
            </a:endParaRPr>
          </a:p>
          <a:p>
            <a:pPr lvl="0" indent="266700" algn="just">
              <a:spcAft>
                <a:spcPts val="0"/>
              </a:spcAft>
            </a:pPr>
            <a:endParaRPr lang="zh-CN" altLang="zh-CN" kern="100" dirty="0">
              <a:latin typeface="宋体" panose="02010600030101010101" pitchFamily="2" charset="-122"/>
              <a:ea typeface="宋体" panose="02010600030101010101" pitchFamily="2" charset="-122"/>
              <a:cs typeface="Times New Roman" panose="02020603050405020304" pitchFamily="18" charset="0"/>
            </a:endParaRPr>
          </a:p>
          <a:p>
            <a:pPr lvl="0" indent="266700" algn="just">
              <a:spcAft>
                <a:spcPts val="0"/>
              </a:spcAft>
            </a:pPr>
            <a:r>
              <a:rPr lang="zh-CN" altLang="zh-CN"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①原型定向</a:t>
            </a:r>
            <a:r>
              <a:rPr lang="en-US" altLang="zh-CN" kern="100" dirty="0">
                <a:latin typeface="宋体" panose="02010600030101010101" pitchFamily="2" charset="-122"/>
                <a:ea typeface="宋体" panose="02010600030101010101" pitchFamily="2" charset="-122"/>
                <a:cs typeface="Times New Roman" panose="02020603050405020304" pitchFamily="18" charset="0"/>
              </a:rPr>
              <a:t>—</a:t>
            </a:r>
            <a:r>
              <a:rPr lang="zh-CN" altLang="zh-CN" dirty="0">
                <a:latin typeface="宋体" panose="02010600030101010101" pitchFamily="2" charset="-122"/>
                <a:ea typeface="宋体" panose="02010600030101010101" pitchFamily="2" charset="-122"/>
              </a:rPr>
              <a:t>这一阶段相当于加里培林的“活动的定向阶段”。</a:t>
            </a:r>
            <a:endParaRPr lang="en-US" altLang="zh-CN" kern="100" dirty="0">
              <a:latin typeface="宋体" panose="02010600030101010101" pitchFamily="2" charset="-122"/>
              <a:ea typeface="宋体" panose="02010600030101010101" pitchFamily="2" charset="-122"/>
              <a:cs typeface="Times New Roman" panose="02020603050405020304" pitchFamily="18" charset="0"/>
            </a:endParaRPr>
          </a:p>
          <a:p>
            <a:pPr lvl="0" indent="266700" algn="just">
              <a:spcAft>
                <a:spcPts val="0"/>
              </a:spcAft>
            </a:pPr>
            <a:endParaRPr lang="en-US" altLang="zh-CN" dirty="0">
              <a:latin typeface="宋体" panose="02010600030101010101" pitchFamily="2" charset="-122"/>
              <a:ea typeface="宋体" panose="02010600030101010101" pitchFamily="2" charset="-122"/>
            </a:endParaRPr>
          </a:p>
          <a:p>
            <a:pPr lvl="0" indent="266700" algn="just">
              <a:spcAft>
                <a:spcPts val="0"/>
              </a:spcAft>
            </a:pPr>
            <a:r>
              <a:rPr lang="zh-CN" altLang="zh-CN" dirty="0">
                <a:solidFill>
                  <a:srgbClr val="FF0000"/>
                </a:solidFill>
                <a:latin typeface="宋体" panose="02010600030101010101" pitchFamily="2" charset="-122"/>
                <a:ea typeface="宋体" panose="02010600030101010101" pitchFamily="2" charset="-122"/>
              </a:rPr>
              <a:t>②原型操作</a:t>
            </a:r>
            <a:r>
              <a:rPr lang="en-US" altLang="zh-CN" dirty="0">
                <a:latin typeface="宋体" panose="02010600030101010101" pitchFamily="2" charset="-122"/>
                <a:ea typeface="宋体" panose="02010600030101010101" pitchFamily="2" charset="-122"/>
              </a:rPr>
              <a:t>—</a:t>
            </a:r>
            <a:r>
              <a:rPr lang="zh-CN" altLang="zh-CN" dirty="0">
                <a:latin typeface="宋体" panose="02010600030101010101" pitchFamily="2" charset="-122"/>
                <a:ea typeface="宋体" panose="02010600030101010101" pitchFamily="2" charset="-122"/>
              </a:rPr>
              <a:t>这在加里培林理论中称之为“物质或物质化活动阶段”。</a:t>
            </a:r>
          </a:p>
          <a:p>
            <a:pPr lvl="0" indent="266700" algn="just">
              <a:spcAft>
                <a:spcPts val="0"/>
              </a:spcAft>
            </a:pPr>
            <a:endParaRPr lang="en-US" altLang="zh-CN" dirty="0">
              <a:latin typeface="宋体" panose="02010600030101010101" pitchFamily="2" charset="-122"/>
              <a:ea typeface="宋体" panose="02010600030101010101" pitchFamily="2" charset="-122"/>
            </a:endParaRPr>
          </a:p>
          <a:p>
            <a:pPr lvl="0" indent="266700" algn="just">
              <a:spcAft>
                <a:spcPts val="0"/>
              </a:spcAft>
            </a:pPr>
            <a:r>
              <a:rPr lang="zh-CN" altLang="zh-CN" dirty="0">
                <a:solidFill>
                  <a:srgbClr val="FF0000"/>
                </a:solidFill>
                <a:latin typeface="宋体" panose="02010600030101010101" pitchFamily="2" charset="-122"/>
                <a:ea typeface="宋体" panose="02010600030101010101" pitchFamily="2" charset="-122"/>
              </a:rPr>
              <a:t>③原型内化</a:t>
            </a:r>
            <a:r>
              <a:rPr lang="en-US" altLang="zh-CN" dirty="0">
                <a:latin typeface="宋体" panose="02010600030101010101" pitchFamily="2" charset="-122"/>
                <a:ea typeface="宋体" panose="02010600030101010101" pitchFamily="2" charset="-122"/>
              </a:rPr>
              <a:t>—</a:t>
            </a:r>
            <a:r>
              <a:rPr lang="zh-CN" altLang="zh-CN" dirty="0">
                <a:latin typeface="宋体" panose="02010600030101010101" pitchFamily="2" charset="-122"/>
                <a:ea typeface="宋体" panose="02010600030101010101" pitchFamily="2" charset="-122"/>
              </a:rPr>
              <a:t>原型内化过程包含了加里培林理论的三个小阶段，即出声的外部言语阶段、不出声的外部言语阶段和内部言语阶段。</a:t>
            </a:r>
          </a:p>
          <a:p>
            <a:pPr indent="266700" algn="just">
              <a:spcAft>
                <a:spcPts val="0"/>
              </a:spcAft>
            </a:pPr>
            <a:endParaRPr lang="zh-CN" altLang="zh-CN" kern="100" dirty="0">
              <a:effectLst/>
              <a:latin typeface="Calibri" panose="020F0502020204030204" pitchFamily="34" charset="0"/>
              <a:ea typeface="宋体" panose="02010600030101010101" pitchFamily="2" charset="-122"/>
              <a:cs typeface="Times New Roman" panose="02020603050405020304" pitchFamily="18" charset="0"/>
            </a:endParaRPr>
          </a:p>
        </p:txBody>
      </p:sp>
    </p:spTree>
  </p:cSld>
  <p:clrMapOvr>
    <a:masterClrMapping/>
  </p:clrMapOvr>
  <p:transition spd="med"/>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94194" y="629087"/>
            <a:ext cx="12767096" cy="9140190"/>
          </a:xfrm>
          <a:prstGeom prst="rect">
            <a:avLst/>
          </a:prstGeom>
        </p:spPr>
        <p:txBody>
          <a:bodyPr wrap="square">
            <a:spAutoFit/>
          </a:bodyPr>
          <a:lstStyle/>
          <a:p>
            <a:pPr lvl="0" indent="266700" algn="just">
              <a:lnSpc>
                <a:spcPct val="150000"/>
              </a:lnSpc>
              <a:spcAft>
                <a:spcPts val="0"/>
              </a:spcAft>
            </a:pPr>
            <a:r>
              <a:rPr lang="zh-CN" altLang="zh-CN" sz="2800" b="1" kern="100" dirty="0" smtClean="0">
                <a:latin typeface="宋体" panose="02010600030101010101" pitchFamily="2" charset="-122"/>
                <a:ea typeface="宋体" panose="02010600030101010101" pitchFamily="2" charset="-122"/>
                <a:cs typeface="宋体" panose="02010600030101010101" pitchFamily="2" charset="-122"/>
              </a:rPr>
              <a:t>（</a:t>
            </a:r>
            <a:r>
              <a:rPr lang="en-US" altLang="zh-CN" sz="2800" b="1" kern="100" dirty="0" smtClean="0">
                <a:latin typeface="宋体" panose="02010600030101010101" pitchFamily="2" charset="-122"/>
                <a:ea typeface="宋体" panose="02010600030101010101" pitchFamily="2" charset="-122"/>
                <a:cs typeface="宋体" panose="02010600030101010101" pitchFamily="2" charset="-122"/>
              </a:rPr>
              <a:t>4</a:t>
            </a:r>
            <a:r>
              <a:rPr lang="zh-CN" altLang="zh-CN" sz="2800" b="1" kern="100" dirty="0" smtClean="0">
                <a:latin typeface="宋体" panose="02010600030101010101" pitchFamily="2" charset="-122"/>
                <a:ea typeface="宋体" panose="02010600030101010101" pitchFamily="2" charset="-122"/>
                <a:cs typeface="宋体" panose="02010600030101010101" pitchFamily="2" charset="-122"/>
              </a:rPr>
              <a:t>）</a:t>
            </a:r>
            <a:r>
              <a:rPr lang="zh-CN" altLang="zh-CN" sz="2800" b="1" kern="100" dirty="0">
                <a:latin typeface="宋体" panose="02010600030101010101" pitchFamily="2" charset="-122"/>
                <a:ea typeface="宋体" panose="02010600030101010101" pitchFamily="2" charset="-122"/>
                <a:cs typeface="宋体" panose="02010600030101010101" pitchFamily="2" charset="-122"/>
              </a:rPr>
              <a:t>心智技能的培养</a:t>
            </a:r>
          </a:p>
          <a:p>
            <a:pPr marL="0" lvl="0" indent="518160" algn="just" latinLnBrk="0">
              <a:lnSpc>
                <a:spcPct val="150000"/>
              </a:lnSpc>
              <a:spcAft>
                <a:spcPts val="0"/>
              </a:spcAft>
            </a:pPr>
            <a:r>
              <a:rPr lang="zh-CN" altLang="zh-CN" sz="2800" kern="100" dirty="0">
                <a:latin typeface="宋体" panose="02010600030101010101" pitchFamily="2" charset="-122"/>
                <a:ea typeface="宋体" panose="02010600030101010101" pitchFamily="2" charset="-122"/>
                <a:cs typeface="宋体" panose="02010600030101010101" pitchFamily="2" charset="-122"/>
              </a:rPr>
              <a:t>心智技能是按照一定的阶段逐步形成的，必须充分依据规律，采取有效措施分阶段训练，这样才能提高训练成效。</a:t>
            </a:r>
          </a:p>
          <a:p>
            <a:pPr marL="0" lvl="0" indent="518160" algn="just" latinLnBrk="0">
              <a:lnSpc>
                <a:spcPct val="150000"/>
              </a:lnSpc>
              <a:spcAft>
                <a:spcPts val="0"/>
              </a:spcAft>
            </a:pPr>
            <a:r>
              <a:rPr lang="zh-CN" altLang="zh-CN" sz="2800" b="1" kern="100" dirty="0">
                <a:latin typeface="宋体" panose="02010600030101010101" pitchFamily="2" charset="-122"/>
                <a:ea typeface="宋体" panose="02010600030101010101" pitchFamily="2" charset="-122"/>
                <a:cs typeface="宋体" panose="02010600030101010101" pitchFamily="2" charset="-122"/>
              </a:rPr>
              <a:t>①</a:t>
            </a:r>
            <a:r>
              <a:rPr lang="zh-CN" altLang="zh-CN" sz="2800" b="1" u="sng" kern="100" dirty="0">
                <a:latin typeface="宋体" panose="02010600030101010101" pitchFamily="2" charset="-122"/>
                <a:ea typeface="宋体" panose="02010600030101010101" pitchFamily="2" charset="-122"/>
                <a:cs typeface="宋体" panose="02010600030101010101" pitchFamily="2" charset="-122"/>
              </a:rPr>
              <a:t>激发学习的积极性与主动性</a:t>
            </a:r>
            <a:endParaRPr lang="zh-CN" altLang="zh-CN" sz="2800" b="1" kern="100" dirty="0">
              <a:latin typeface="宋体" panose="02010600030101010101" pitchFamily="2" charset="-122"/>
              <a:ea typeface="宋体" panose="02010600030101010101" pitchFamily="2" charset="-122"/>
              <a:cs typeface="宋体" panose="02010600030101010101" pitchFamily="2" charset="-122"/>
            </a:endParaRPr>
          </a:p>
          <a:p>
            <a:pPr marL="0" lvl="0" indent="518160" algn="just" latinLnBrk="0">
              <a:lnSpc>
                <a:spcPct val="150000"/>
              </a:lnSpc>
              <a:spcAft>
                <a:spcPts val="0"/>
              </a:spcAft>
            </a:pPr>
            <a:r>
              <a:rPr lang="zh-CN" altLang="zh-CN" sz="2800" kern="100" dirty="0">
                <a:latin typeface="宋体" panose="02010600030101010101" pitchFamily="2" charset="-122"/>
                <a:ea typeface="宋体" panose="02010600030101010101" pitchFamily="2" charset="-122"/>
                <a:cs typeface="宋体" panose="02010600030101010101" pitchFamily="2" charset="-122"/>
              </a:rPr>
              <a:t>任何学习任务的完成均依赖于主体的学习积极性与主动性，这取决于主体对学习任务的自觉需要。教师应采取适当措施，激发主体的学习动机,调动学习的积极性。</a:t>
            </a:r>
          </a:p>
          <a:p>
            <a:pPr marL="0" lvl="0" indent="518160" algn="just" latinLnBrk="0">
              <a:lnSpc>
                <a:spcPct val="150000"/>
              </a:lnSpc>
              <a:spcAft>
                <a:spcPts val="0"/>
              </a:spcAft>
            </a:pPr>
            <a:r>
              <a:rPr lang="zh-CN" altLang="zh-CN" sz="2800" b="1" kern="100" dirty="0">
                <a:latin typeface="宋体" panose="02010600030101010101" pitchFamily="2" charset="-122"/>
                <a:ea typeface="宋体" panose="02010600030101010101" pitchFamily="2" charset="-122"/>
                <a:cs typeface="宋体" panose="02010600030101010101" pitchFamily="2" charset="-122"/>
              </a:rPr>
              <a:t>②注意原型的</a:t>
            </a:r>
            <a:r>
              <a:rPr lang="zh-CN" altLang="zh-CN" sz="2800" b="1" u="sng" kern="100" dirty="0">
                <a:latin typeface="宋体" panose="02010600030101010101" pitchFamily="2" charset="-122"/>
                <a:ea typeface="宋体" panose="02010600030101010101" pitchFamily="2" charset="-122"/>
                <a:cs typeface="宋体" panose="02010600030101010101" pitchFamily="2" charset="-122"/>
              </a:rPr>
              <a:t>完备性、独立性与概括性</a:t>
            </a:r>
          </a:p>
          <a:p>
            <a:pPr marL="0" lvl="0" indent="518160" algn="just" latinLnBrk="0">
              <a:lnSpc>
                <a:spcPct val="150000"/>
              </a:lnSpc>
              <a:spcAft>
                <a:spcPts val="0"/>
              </a:spcAft>
            </a:pPr>
            <a:r>
              <a:rPr lang="zh-CN" altLang="zh-CN" sz="2800" b="1" kern="100" dirty="0">
                <a:latin typeface="宋体" panose="02010600030101010101" pitchFamily="2" charset="-122"/>
                <a:ea typeface="宋体" panose="02010600030101010101" pitchFamily="2" charset="-122"/>
                <a:cs typeface="宋体" panose="02010600030101010101" pitchFamily="2" charset="-122"/>
              </a:rPr>
              <a:t>完备性</a:t>
            </a:r>
            <a:r>
              <a:rPr lang="zh-CN" altLang="zh-CN" sz="2800" kern="100" dirty="0">
                <a:latin typeface="宋体" panose="02010600030101010101" pitchFamily="2" charset="-122"/>
                <a:ea typeface="宋体" panose="02010600030101010101" pitchFamily="2" charset="-122"/>
                <a:cs typeface="宋体" panose="02010600030101010101" pitchFamily="2" charset="-122"/>
              </a:rPr>
              <a:t>，指对活动结构（动作的构成要素、执行顺序和执行要求）有清楚的了解，不能模糊或缺漏。</a:t>
            </a:r>
          </a:p>
          <a:p>
            <a:pPr marL="0" lvl="0" indent="518160" algn="just" latinLnBrk="0">
              <a:lnSpc>
                <a:spcPct val="150000"/>
              </a:lnSpc>
              <a:spcAft>
                <a:spcPts val="0"/>
              </a:spcAft>
            </a:pPr>
            <a:r>
              <a:rPr lang="zh-CN" altLang="zh-CN" sz="2800" b="1" kern="100" dirty="0">
                <a:latin typeface="宋体" panose="02010600030101010101" pitchFamily="2" charset="-122"/>
                <a:ea typeface="宋体" panose="02010600030101010101" pitchFamily="2" charset="-122"/>
                <a:cs typeface="宋体" panose="02010600030101010101" pitchFamily="2" charset="-122"/>
              </a:rPr>
              <a:t>独立性</a:t>
            </a:r>
            <a:r>
              <a:rPr lang="zh-CN" altLang="zh-CN" sz="2800" kern="100" dirty="0">
                <a:latin typeface="宋体" panose="02010600030101010101" pitchFamily="2" charset="-122"/>
                <a:ea typeface="宋体" panose="02010600030101010101" pitchFamily="2" charset="-122"/>
                <a:cs typeface="宋体" panose="02010600030101010101" pitchFamily="2" charset="-122"/>
              </a:rPr>
              <a:t>，指应从学生的已有经验出发,让学生独立地来确定或理解活动的结构及其操作方式，而不能是教师给予学生现成的模式。</a:t>
            </a:r>
          </a:p>
          <a:p>
            <a:pPr marL="0" lvl="0" indent="518160" algn="just" latinLnBrk="0">
              <a:lnSpc>
                <a:spcPct val="150000"/>
              </a:lnSpc>
              <a:spcAft>
                <a:spcPts val="0"/>
              </a:spcAft>
            </a:pPr>
            <a:r>
              <a:rPr lang="zh-CN" altLang="zh-CN" sz="2800" b="1" kern="100" dirty="0">
                <a:latin typeface="宋体" panose="02010600030101010101" pitchFamily="2" charset="-122"/>
                <a:ea typeface="宋体" panose="02010600030101010101" pitchFamily="2" charset="-122"/>
                <a:cs typeface="宋体" panose="02010600030101010101" pitchFamily="2" charset="-122"/>
              </a:rPr>
              <a:t>概括性</a:t>
            </a:r>
            <a:r>
              <a:rPr lang="zh-CN" altLang="zh-CN" sz="2800" kern="100" dirty="0">
                <a:latin typeface="宋体" panose="02010600030101010101" pitchFamily="2" charset="-122"/>
                <a:ea typeface="宋体" panose="02010600030101010101" pitchFamily="2" charset="-122"/>
                <a:cs typeface="宋体" panose="02010600030101010101" pitchFamily="2" charset="-122"/>
              </a:rPr>
              <a:t>，指不断变更操作对象，提高活动原型的概括程度,使之具有广泛的适用性,扩大其迁移价值。</a:t>
            </a:r>
          </a:p>
        </p:txBody>
      </p:sp>
    </p:spTree>
  </p:cSld>
  <p:clrMapOvr>
    <a:masterClrMapping/>
  </p:clrMapOvr>
  <p:transition spd="med"/>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183515" y="772795"/>
            <a:ext cx="12527915" cy="8493760"/>
          </a:xfrm>
          <a:prstGeom prst="rect">
            <a:avLst/>
          </a:prstGeom>
        </p:spPr>
        <p:txBody>
          <a:bodyPr wrap="square">
            <a:spAutoFit/>
          </a:bodyPr>
          <a:lstStyle/>
          <a:p>
            <a:pPr marL="0" lvl="0" indent="518160" algn="just" latinLnBrk="0">
              <a:lnSpc>
                <a:spcPct val="150000"/>
              </a:lnSpc>
              <a:spcAft>
                <a:spcPts val="0"/>
              </a:spcAft>
            </a:pPr>
            <a:r>
              <a:rPr lang="zh-CN" altLang="zh-CN" sz="2800" b="1" kern="100" dirty="0">
                <a:latin typeface="宋体" panose="02010600030101010101" pitchFamily="2" charset="-122"/>
                <a:ea typeface="宋体" panose="02010600030101010101" pitchFamily="2" charset="-122"/>
                <a:cs typeface="宋体" panose="02010600030101010101" pitchFamily="2" charset="-122"/>
              </a:rPr>
              <a:t>③适应培养的阶段特征，正确使用言语</a:t>
            </a:r>
          </a:p>
          <a:p>
            <a:pPr marL="0" lvl="0" indent="518160" algn="just" latinLnBrk="0">
              <a:lnSpc>
                <a:spcPct val="150000"/>
              </a:lnSpc>
              <a:spcAft>
                <a:spcPts val="0"/>
              </a:spcAft>
            </a:pPr>
            <a:r>
              <a:rPr lang="zh-CN" altLang="zh-CN" sz="2800" kern="100" dirty="0">
                <a:latin typeface="宋体" panose="02010600030101010101" pitchFamily="2" charset="-122"/>
                <a:ea typeface="宋体" panose="02010600030101010101" pitchFamily="2" charset="-122"/>
                <a:cs typeface="宋体" panose="02010600030101010101" pitchFamily="2" charset="-122"/>
              </a:rPr>
              <a:t>言语在不同的阶段上，其作用是不同的。</a:t>
            </a:r>
            <a:r>
              <a:rPr lang="zh-CN" altLang="zh-CN" sz="2800" b="1" kern="100" dirty="0">
                <a:latin typeface="宋体" panose="02010600030101010101" pitchFamily="2" charset="-122"/>
                <a:ea typeface="宋体" panose="02010600030101010101" pitchFamily="2" charset="-122"/>
                <a:cs typeface="宋体" panose="02010600030101010101" pitchFamily="2" charset="-122"/>
              </a:rPr>
              <a:t>言语在原型定向与原型操作阶段</a:t>
            </a:r>
            <a:r>
              <a:rPr lang="zh-CN" altLang="zh-CN" sz="2800" kern="100" dirty="0">
                <a:latin typeface="宋体" panose="02010600030101010101" pitchFamily="2" charset="-122"/>
                <a:ea typeface="宋体" panose="02010600030101010101" pitchFamily="2" charset="-122"/>
                <a:cs typeface="宋体" panose="02010600030101010101" pitchFamily="2" charset="-122"/>
              </a:rPr>
              <a:t>，其作用在于</a:t>
            </a:r>
            <a:r>
              <a:rPr lang="zh-CN" altLang="zh-CN" sz="2800" b="1" u="sng" kern="100" dirty="0">
                <a:latin typeface="宋体" panose="02010600030101010101" pitchFamily="2" charset="-122"/>
                <a:ea typeface="宋体" panose="02010600030101010101" pitchFamily="2" charset="-122"/>
                <a:cs typeface="宋体" panose="02010600030101010101" pitchFamily="2" charset="-122"/>
              </a:rPr>
              <a:t>标志动作</a:t>
            </a:r>
            <a:r>
              <a:rPr lang="zh-CN" altLang="zh-CN" sz="2800" kern="100" dirty="0">
                <a:latin typeface="宋体" panose="02010600030101010101" pitchFamily="2" charset="-122"/>
                <a:ea typeface="宋体" panose="02010600030101010101" pitchFamily="2" charset="-122"/>
                <a:cs typeface="宋体" panose="02010600030101010101" pitchFamily="2" charset="-122"/>
              </a:rPr>
              <a:t>，并对活动的进行起组织作用。这时的培养重点在于使学生了解动作本身，利用言语来标志动作,并巩固对动作的认知,在学生熟悉动作的基础上再提出言语要求。用语言来标志动作时，用词要恰当，要注意选择表现力强而学生又能接受的词来描述动作。</a:t>
            </a:r>
            <a:r>
              <a:rPr lang="zh-CN" altLang="zh-CN" sz="2800" b="1" kern="100" dirty="0">
                <a:latin typeface="宋体" panose="02010600030101010101" pitchFamily="2" charset="-122"/>
                <a:ea typeface="宋体" panose="02010600030101010101" pitchFamily="2" charset="-122"/>
                <a:cs typeface="宋体" panose="02010600030101010101" pitchFamily="2" charset="-122"/>
              </a:rPr>
              <a:t>言语在原型内化阶段</a:t>
            </a:r>
            <a:r>
              <a:rPr lang="zh-CN" altLang="zh-CN" sz="2800" kern="100" dirty="0">
                <a:latin typeface="宋体" panose="02010600030101010101" pitchFamily="2" charset="-122"/>
                <a:ea typeface="宋体" panose="02010600030101010101" pitchFamily="2" charset="-122"/>
                <a:cs typeface="宋体" panose="02010600030101010101" pitchFamily="2" charset="-122"/>
              </a:rPr>
              <a:t>，其作用在于</a:t>
            </a:r>
            <a:r>
              <a:rPr lang="zh-CN" altLang="zh-CN" sz="2800" b="1" u="sng" kern="100" dirty="0">
                <a:latin typeface="宋体" panose="02010600030101010101" pitchFamily="2" charset="-122"/>
                <a:ea typeface="宋体" panose="02010600030101010101" pitchFamily="2" charset="-122"/>
                <a:cs typeface="宋体" panose="02010600030101010101" pitchFamily="2" charset="-122"/>
              </a:rPr>
              <a:t>巩固形成中的动作表象</a:t>
            </a:r>
            <a:r>
              <a:rPr lang="zh-CN" altLang="zh-CN" sz="2800" kern="100" dirty="0">
                <a:latin typeface="宋体" panose="02010600030101010101" pitchFamily="2" charset="-122"/>
                <a:ea typeface="宋体" panose="02010600030101010101" pitchFamily="2" charset="-122"/>
                <a:cs typeface="宋体" panose="02010600030101010101" pitchFamily="2" charset="-122"/>
              </a:rPr>
              <a:t>,并使动作表象得以进一步概括，从而向概念性动作映象转化。这时培养的重点应放在考查言语的动作效应上。这一阶段，不仅要注意主体的言语动作是否正确，而且要检查动作的结果是否使观念性对象发生了应有的变化。此外,要随着心智技能形成的进展程度不断改变言语形式。</a:t>
            </a:r>
          </a:p>
          <a:p>
            <a:pPr marL="0" lvl="0" indent="518160" algn="just" latinLnBrk="0">
              <a:lnSpc>
                <a:spcPct val="150000"/>
              </a:lnSpc>
              <a:spcAft>
                <a:spcPts val="0"/>
              </a:spcAft>
            </a:pPr>
            <a:r>
              <a:rPr lang="zh-CN" altLang="zh-CN" sz="2800" b="1" kern="100" dirty="0">
                <a:latin typeface="宋体" panose="02010600030101010101" pitchFamily="2" charset="-122"/>
                <a:ea typeface="宋体" panose="02010600030101010101" pitchFamily="2" charset="-122"/>
                <a:cs typeface="宋体" panose="02010600030101010101" pitchFamily="2" charset="-122"/>
              </a:rPr>
              <a:t>④注意学生的个别差异</a:t>
            </a:r>
          </a:p>
          <a:p>
            <a:pPr marL="0" lvl="0" indent="518160" algn="just" latinLnBrk="0">
              <a:lnSpc>
                <a:spcPct val="150000"/>
              </a:lnSpc>
              <a:spcAft>
                <a:spcPts val="0"/>
              </a:spcAft>
            </a:pPr>
            <a:r>
              <a:rPr lang="zh-CN" altLang="zh-CN" sz="2800" kern="100" dirty="0">
                <a:latin typeface="宋体" panose="02010600030101010101" pitchFamily="2" charset="-122"/>
                <a:ea typeface="宋体" panose="02010600030101010101" pitchFamily="2" charset="-122"/>
                <a:cs typeface="宋体" panose="02010600030101010101" pitchFamily="2" charset="-122"/>
              </a:rPr>
              <a:t>集体教学中要注意个别差异，充分考虑学生所面临的主客观条件,针对具体问题采取有针对性的辅助措施，以求最大限度地发展学生心智技能。</a:t>
            </a:r>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3830938" y="839618"/>
            <a:ext cx="5724645" cy="689612"/>
          </a:xfrm>
          <a:prstGeom prst="rect">
            <a:avLst/>
          </a:prstGeom>
        </p:spPr>
        <p:txBody>
          <a:bodyPr wrap="none">
            <a:spAutoFit/>
          </a:bodyPr>
          <a:lstStyle/>
          <a:p>
            <a:pPr algn="ctr">
              <a:lnSpc>
                <a:spcPct val="125000"/>
              </a:lnSpc>
              <a:spcBef>
                <a:spcPts val="600"/>
              </a:spcBef>
              <a:spcAft>
                <a:spcPts val="600"/>
              </a:spcAft>
            </a:pPr>
            <a:r>
              <a:rPr lang="zh-CN" altLang="zh-CN" b="1" kern="100" dirty="0">
                <a:latin typeface="宋体" panose="02010600030101010101" pitchFamily="2" charset="-122"/>
                <a:ea typeface="宋体" panose="02010600030101010101" pitchFamily="2" charset="-122"/>
              </a:rPr>
              <a:t>第一节</a:t>
            </a:r>
            <a:r>
              <a:rPr lang="en-US" altLang="zh-CN" b="1" kern="100" dirty="0">
                <a:latin typeface="宋体" panose="02010600030101010101" pitchFamily="2" charset="-122"/>
                <a:ea typeface="宋体" panose="02010600030101010101" pitchFamily="2" charset="-122"/>
              </a:rPr>
              <a:t>  </a:t>
            </a:r>
            <a:r>
              <a:rPr lang="zh-CN" altLang="en-US" b="1" kern="100" dirty="0" smtClean="0">
                <a:latin typeface="宋体" panose="02010600030101010101" pitchFamily="2" charset="-122"/>
                <a:ea typeface="宋体" panose="02010600030101010101" pitchFamily="2" charset="-122"/>
              </a:rPr>
              <a:t>个体</a:t>
            </a:r>
            <a:r>
              <a:rPr lang="zh-CN" altLang="zh-CN" b="1" kern="100" dirty="0" smtClean="0">
                <a:latin typeface="宋体" panose="02010600030101010101" pitchFamily="2" charset="-122"/>
                <a:ea typeface="宋体" panose="02010600030101010101" pitchFamily="2" charset="-122"/>
              </a:rPr>
              <a:t>心理</a:t>
            </a:r>
            <a:r>
              <a:rPr lang="zh-CN" altLang="zh-CN" b="1" kern="100" dirty="0">
                <a:latin typeface="宋体" panose="02010600030101010101" pitchFamily="2" charset="-122"/>
                <a:ea typeface="宋体" panose="02010600030101010101" pitchFamily="2" charset="-122"/>
              </a:rPr>
              <a:t>发展概述</a:t>
            </a:r>
            <a:endParaRPr lang="zh-CN" altLang="zh-CN" b="1" kern="100" dirty="0">
              <a:effectLst/>
              <a:latin typeface="宋体" panose="02010600030101010101" pitchFamily="2" charset="-122"/>
              <a:ea typeface="宋体" panose="02010600030101010101" pitchFamily="2" charset="-122"/>
            </a:endParaRPr>
          </a:p>
        </p:txBody>
      </p:sp>
      <p:sp>
        <p:nvSpPr>
          <p:cNvPr id="4" name="文本框 3"/>
          <p:cNvSpPr txBox="1"/>
          <p:nvPr/>
        </p:nvSpPr>
        <p:spPr>
          <a:xfrm>
            <a:off x="165696" y="1708448"/>
            <a:ext cx="12623080" cy="1754326"/>
          </a:xfrm>
          <a:prstGeom prst="rect">
            <a:avLst/>
          </a:prstGeom>
          <a:noFill/>
        </p:spPr>
        <p:txBody>
          <a:bodyPr wrap="square" rtlCol="0">
            <a:spAutoFit/>
          </a:bodyPr>
          <a:lstStyle/>
          <a:p>
            <a:pPr>
              <a:lnSpc>
                <a:spcPct val="150000"/>
              </a:lnSpc>
            </a:pPr>
            <a:r>
              <a:rPr lang="zh-CN" altLang="en-US" dirty="0" smtClean="0">
                <a:latin typeface="宋体" panose="02010600030101010101" pitchFamily="2" charset="-122"/>
                <a:ea typeface="宋体" panose="02010600030101010101" pitchFamily="2" charset="-122"/>
              </a:rPr>
              <a:t>    心</a:t>
            </a:r>
            <a:r>
              <a:rPr lang="zh-CN" altLang="en-US" dirty="0">
                <a:latin typeface="宋体" panose="02010600030101010101" pitchFamily="2" charset="-122"/>
                <a:ea typeface="宋体" panose="02010600030101010101" pitchFamily="2" charset="-122"/>
              </a:rPr>
              <a:t>理发展是指个体从</a:t>
            </a:r>
            <a:r>
              <a:rPr lang="zh-CN" altLang="en-US" b="1" u="sng" dirty="0">
                <a:latin typeface="宋体" panose="02010600030101010101" pitchFamily="2" charset="-122"/>
                <a:ea typeface="宋体" panose="02010600030101010101" pitchFamily="2" charset="-122"/>
              </a:rPr>
              <a:t>出生、成熟、衰老直至死亡</a:t>
            </a:r>
            <a:r>
              <a:rPr lang="zh-CN" altLang="en-US" dirty="0">
                <a:latin typeface="宋体" panose="02010600030101010101" pitchFamily="2" charset="-122"/>
                <a:ea typeface="宋体" panose="02010600030101010101" pitchFamily="2" charset="-122"/>
              </a:rPr>
              <a:t>的整个生命进程中所发生的一系列心理变化。</a:t>
            </a:r>
            <a:endParaRPr lang="zh-CN" altLang="zh-CN" dirty="0">
              <a:latin typeface="宋体" panose="02010600030101010101" pitchFamily="2" charset="-122"/>
              <a:ea typeface="宋体" panose="02010600030101010101" pitchFamily="2" charset="-122"/>
            </a:endParaRPr>
          </a:p>
        </p:txBody>
      </p:sp>
      <p:sp>
        <p:nvSpPr>
          <p:cNvPr id="5" name="矩形 4"/>
          <p:cNvSpPr/>
          <p:nvPr/>
        </p:nvSpPr>
        <p:spPr>
          <a:xfrm>
            <a:off x="591149" y="3381658"/>
            <a:ext cx="11599883" cy="884922"/>
          </a:xfrm>
          <a:prstGeom prst="rect">
            <a:avLst/>
          </a:prstGeom>
        </p:spPr>
        <p:txBody>
          <a:bodyPr wrap="square">
            <a:spAutoFit/>
          </a:bodyPr>
          <a:lstStyle/>
          <a:p>
            <a:pPr indent="203200" algn="just">
              <a:lnSpc>
                <a:spcPct val="172000"/>
              </a:lnSpc>
              <a:spcBef>
                <a:spcPts val="1300"/>
              </a:spcBef>
              <a:spcAft>
                <a:spcPts val="1300"/>
              </a:spcAft>
            </a:pPr>
            <a:r>
              <a:rPr lang="zh-CN" altLang="zh-CN" b="1" kern="100" dirty="0">
                <a:latin typeface="宋体" panose="02010600030101010101" pitchFamily="2" charset="-122"/>
                <a:ea typeface="宋体" panose="02010600030101010101" pitchFamily="2" charset="-122"/>
              </a:rPr>
              <a:t>一、个体心理的全程</a:t>
            </a:r>
            <a:r>
              <a:rPr lang="zh-CN" altLang="zh-CN" b="1" kern="100" dirty="0" smtClean="0">
                <a:latin typeface="宋体" panose="02010600030101010101" pitchFamily="2" charset="-122"/>
                <a:ea typeface="宋体" panose="02010600030101010101" pitchFamily="2" charset="-122"/>
              </a:rPr>
              <a:t>发展</a:t>
            </a:r>
            <a:endParaRPr lang="zh-CN" altLang="zh-CN" b="1" kern="100" dirty="0">
              <a:effectLst/>
              <a:latin typeface="宋体" panose="02010600030101010101" pitchFamily="2" charset="-122"/>
              <a:ea typeface="宋体" panose="02010600030101010101" pitchFamily="2" charset="-122"/>
            </a:endParaRPr>
          </a:p>
        </p:txBody>
      </p:sp>
      <p:pic>
        <p:nvPicPr>
          <p:cNvPr id="6" name="图片 5"/>
          <p:cNvPicPr>
            <a:picLocks noChangeAspect="1"/>
          </p:cNvPicPr>
          <p:nvPr/>
        </p:nvPicPr>
        <p:blipFill>
          <a:blip r:embed="rId4">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tretch>
            <a:fillRect/>
          </a:stretch>
        </p:blipFill>
        <p:spPr>
          <a:xfrm>
            <a:off x="591149" y="4484688"/>
            <a:ext cx="11887915" cy="4424560"/>
          </a:xfrm>
          <a:prstGeom prst="rect">
            <a:avLst/>
          </a:prstGeom>
        </p:spPr>
      </p:pic>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文本框 9"/>
          <p:cNvSpPr txBox="1"/>
          <p:nvPr/>
        </p:nvSpPr>
        <p:spPr>
          <a:xfrm>
            <a:off x="2959548" y="822735"/>
            <a:ext cx="7843965" cy="829945"/>
          </a:xfrm>
          <a:prstGeom prst="rect">
            <a:avLst/>
          </a:prstGeom>
          <a:noFill/>
        </p:spPr>
        <p:txBody>
          <a:bodyPr wrap="square" rtlCol="0">
            <a:spAutoFit/>
          </a:bodyPr>
          <a:lstStyle/>
          <a:p>
            <a:r>
              <a:rPr kumimoji="1" lang="zh-CN" altLang="en-US" sz="4800" dirty="0">
                <a:solidFill>
                  <a:srgbClr val="00D1B3"/>
                </a:solidFill>
                <a:latin typeface="微软雅黑" panose="020B0503020204020204" pitchFamily="34" charset="-122"/>
                <a:ea typeface="微软雅黑" panose="020B0503020204020204" pitchFamily="34" charset="-122"/>
                <a:cs typeface="Source Han Sans CN Medium" charset="-122"/>
              </a:rPr>
              <a:t>第五章 态度与品德</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5937" y="1677410"/>
            <a:ext cx="8064896" cy="7759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453728" y="700336"/>
            <a:ext cx="12169352" cy="9072099"/>
          </a:xfrm>
          <a:prstGeom prst="rect">
            <a:avLst/>
          </a:prstGeom>
        </p:spPr>
        <p:txBody>
          <a:bodyPr wrap="square">
            <a:spAutoFit/>
          </a:bodyPr>
          <a:lstStyle/>
          <a:p>
            <a:pPr algn="ctr">
              <a:lnSpc>
                <a:spcPct val="132000"/>
              </a:lnSpc>
              <a:spcBef>
                <a:spcPts val="1200"/>
              </a:spcBef>
              <a:spcAft>
                <a:spcPts val="320"/>
              </a:spcAft>
            </a:pPr>
            <a:r>
              <a:rPr lang="zh-CN" altLang="zh-CN" sz="4800" b="1" kern="100" dirty="0">
                <a:latin typeface="Cambria" panose="02040503050406030204" pitchFamily="18" charset="0"/>
                <a:ea typeface="方正粗倩简体"/>
                <a:cs typeface="Times New Roman" panose="02020603050405020304" pitchFamily="18" charset="0"/>
              </a:rPr>
              <a:t>第一节　态度与品德的含义及关系</a:t>
            </a:r>
          </a:p>
          <a:p>
            <a:pPr indent="0" algn="just" latinLnBrk="0">
              <a:lnSpc>
                <a:spcPct val="150000"/>
              </a:lnSpc>
              <a:spcBef>
                <a:spcPts val="1300"/>
              </a:spcBef>
              <a:spcAft>
                <a:spcPts val="1300"/>
              </a:spcAft>
            </a:pPr>
            <a:r>
              <a:rPr lang="zh-CN" altLang="zh-CN" b="1" kern="100" dirty="0">
                <a:latin typeface="Calibri" panose="020F0502020204030204" pitchFamily="34" charset="0"/>
                <a:ea typeface="方正卡通简体"/>
              </a:rPr>
              <a:t>一、态度的实质与结构</a:t>
            </a:r>
          </a:p>
          <a:p>
            <a:pPr indent="0" algn="just" latinLnBrk="0">
              <a:lnSpc>
                <a:spcPct val="150000"/>
              </a:lnSpc>
              <a:spcBef>
                <a:spcPts val="600"/>
              </a:spcBef>
              <a:spcAft>
                <a:spcPts val="600"/>
              </a:spcAft>
            </a:pPr>
            <a:r>
              <a:rPr lang="zh-CN" altLang="zh-CN" sz="3200" b="1" kern="100" dirty="0">
                <a:latin typeface="+mn-ea"/>
                <a:ea typeface="+mn-ea"/>
                <a:cs typeface="Times New Roman" panose="02020603050405020304" pitchFamily="18" charset="0"/>
              </a:rPr>
              <a:t>（一）态度的实质</a:t>
            </a:r>
          </a:p>
          <a:p>
            <a:pPr indent="0" algn="just" latinLnBrk="0">
              <a:lnSpc>
                <a:spcPct val="150000"/>
              </a:lnSpc>
              <a:spcAft>
                <a:spcPts val="0"/>
              </a:spcAft>
            </a:pPr>
            <a:r>
              <a:rPr lang="en-US" altLang="zh-CN" sz="3200" kern="100" dirty="0" smtClean="0">
                <a:solidFill>
                  <a:schemeClr val="tx1">
                    <a:lumMod val="95000"/>
                    <a:lumOff val="5000"/>
                  </a:schemeClr>
                </a:solidFill>
                <a:latin typeface="+mn-ea"/>
                <a:ea typeface="+mn-ea"/>
                <a:cs typeface="Times New Roman" panose="02020603050405020304" pitchFamily="18" charset="0"/>
              </a:rPr>
              <a:t>  </a:t>
            </a:r>
            <a:r>
              <a:rPr lang="zh-CN" altLang="zh-CN" sz="3200" kern="100" dirty="0" smtClean="0">
                <a:solidFill>
                  <a:schemeClr val="tx1">
                    <a:lumMod val="95000"/>
                    <a:lumOff val="5000"/>
                  </a:schemeClr>
                </a:solidFill>
                <a:latin typeface="+mn-ea"/>
                <a:ea typeface="+mn-ea"/>
                <a:cs typeface="Times New Roman" panose="02020603050405020304" pitchFamily="18" charset="0"/>
              </a:rPr>
              <a:t>态度</a:t>
            </a:r>
            <a:r>
              <a:rPr lang="zh-CN" altLang="zh-CN" sz="3200" kern="100" dirty="0">
                <a:solidFill>
                  <a:schemeClr val="tx1">
                    <a:lumMod val="95000"/>
                    <a:lumOff val="5000"/>
                  </a:schemeClr>
                </a:solidFill>
                <a:latin typeface="+mn-ea"/>
                <a:ea typeface="+mn-ea"/>
                <a:cs typeface="Times New Roman" panose="02020603050405020304" pitchFamily="18" charset="0"/>
              </a:rPr>
              <a:t>是通过</a:t>
            </a:r>
            <a:r>
              <a:rPr lang="zh-CN" altLang="zh-CN" sz="3200" kern="100" dirty="0">
                <a:solidFill>
                  <a:srgbClr val="FF0000"/>
                </a:solidFill>
                <a:latin typeface="+mn-ea"/>
                <a:ea typeface="+mn-ea"/>
                <a:cs typeface="Times New Roman" panose="02020603050405020304" pitchFamily="18" charset="0"/>
              </a:rPr>
              <a:t>学习</a:t>
            </a:r>
            <a:r>
              <a:rPr lang="zh-CN" altLang="zh-CN" sz="3200" kern="100" dirty="0">
                <a:solidFill>
                  <a:schemeClr val="tx1">
                    <a:lumMod val="95000"/>
                    <a:lumOff val="5000"/>
                  </a:schemeClr>
                </a:solidFill>
                <a:latin typeface="+mn-ea"/>
                <a:ea typeface="+mn-ea"/>
                <a:cs typeface="Times New Roman" panose="02020603050405020304" pitchFamily="18" charset="0"/>
              </a:rPr>
              <a:t>而形成的</a:t>
            </a:r>
            <a:r>
              <a:rPr lang="zh-CN" altLang="zh-CN" sz="3200" kern="100" dirty="0">
                <a:solidFill>
                  <a:srgbClr val="FF0000"/>
                </a:solidFill>
                <a:latin typeface="+mn-ea"/>
                <a:ea typeface="+mn-ea"/>
                <a:cs typeface="Times New Roman" panose="02020603050405020304" pitchFamily="18" charset="0"/>
              </a:rPr>
              <a:t>影响个人行为选择</a:t>
            </a:r>
            <a:r>
              <a:rPr lang="zh-CN" altLang="zh-CN" sz="3200" kern="100" dirty="0">
                <a:solidFill>
                  <a:schemeClr val="tx1">
                    <a:lumMod val="95000"/>
                    <a:lumOff val="5000"/>
                  </a:schemeClr>
                </a:solidFill>
                <a:latin typeface="+mn-ea"/>
                <a:ea typeface="+mn-ea"/>
                <a:cs typeface="Times New Roman" panose="02020603050405020304" pitchFamily="18" charset="0"/>
              </a:rPr>
              <a:t>的内部准备状态或反应的</a:t>
            </a:r>
            <a:r>
              <a:rPr lang="zh-CN" altLang="zh-CN" sz="3200" kern="100" dirty="0">
                <a:solidFill>
                  <a:srgbClr val="FF0000"/>
                </a:solidFill>
                <a:latin typeface="+mn-ea"/>
                <a:ea typeface="+mn-ea"/>
                <a:cs typeface="Times New Roman" panose="02020603050405020304" pitchFamily="18" charset="0"/>
              </a:rPr>
              <a:t>倾向性</a:t>
            </a:r>
            <a:r>
              <a:rPr lang="zh-CN" altLang="zh-CN" sz="3200" kern="100" dirty="0">
                <a:solidFill>
                  <a:schemeClr val="tx1">
                    <a:lumMod val="95000"/>
                    <a:lumOff val="5000"/>
                  </a:schemeClr>
                </a:solidFill>
                <a:latin typeface="+mn-ea"/>
                <a:ea typeface="+mn-ea"/>
                <a:cs typeface="Times New Roman" panose="02020603050405020304" pitchFamily="18" charset="0"/>
              </a:rPr>
              <a:t>。</a:t>
            </a:r>
            <a:r>
              <a:rPr lang="zh-CN" altLang="zh-CN" sz="3200" kern="100" dirty="0">
                <a:latin typeface="+mn-ea"/>
                <a:ea typeface="+mn-ea"/>
                <a:cs typeface="Times New Roman" panose="02020603050405020304" pitchFamily="18" charset="0"/>
              </a:rPr>
              <a:t>对于该定义，可以从以下这几个方面来理解：</a:t>
            </a:r>
          </a:p>
          <a:p>
            <a:pPr indent="0" algn="just" latinLnBrk="0">
              <a:lnSpc>
                <a:spcPct val="150000"/>
              </a:lnSpc>
              <a:spcAft>
                <a:spcPts val="0"/>
              </a:spcAft>
            </a:pPr>
            <a:r>
              <a:rPr lang="zh-CN" altLang="zh-CN" sz="3200" kern="100" dirty="0">
                <a:latin typeface="+mn-ea"/>
                <a:ea typeface="+mn-ea"/>
                <a:cs typeface="Times New Roman" panose="02020603050405020304" pitchFamily="18" charset="0"/>
              </a:rPr>
              <a:t>（</a:t>
            </a:r>
            <a:r>
              <a:rPr lang="en-US" altLang="zh-CN" sz="3200" kern="100" dirty="0">
                <a:latin typeface="+mn-ea"/>
                <a:ea typeface="+mn-ea"/>
                <a:cs typeface="Times New Roman" panose="02020603050405020304" pitchFamily="18" charset="0"/>
              </a:rPr>
              <a:t>1</a:t>
            </a:r>
            <a:r>
              <a:rPr lang="zh-CN" altLang="zh-CN" sz="3200" kern="100" dirty="0">
                <a:latin typeface="+mn-ea"/>
                <a:ea typeface="+mn-ea"/>
                <a:cs typeface="Times New Roman" panose="02020603050405020304" pitchFamily="18" charset="0"/>
              </a:rPr>
              <a:t>）态度是一种</a:t>
            </a:r>
            <a:r>
              <a:rPr lang="zh-CN" altLang="zh-CN" sz="3200" b="1" kern="100" dirty="0">
                <a:solidFill>
                  <a:srgbClr val="FF0000"/>
                </a:solidFill>
                <a:latin typeface="+mn-ea"/>
                <a:ea typeface="+mn-ea"/>
                <a:cs typeface="Times New Roman" panose="02020603050405020304" pitchFamily="18" charset="0"/>
              </a:rPr>
              <a:t>内部准备状态</a:t>
            </a:r>
            <a:r>
              <a:rPr lang="zh-CN" altLang="zh-CN" sz="3200" kern="100" dirty="0">
                <a:latin typeface="+mn-ea"/>
                <a:ea typeface="+mn-ea"/>
                <a:cs typeface="Times New Roman" panose="02020603050405020304" pitchFamily="18" charset="0"/>
              </a:rPr>
              <a:t>，而非实际反应本身；</a:t>
            </a:r>
          </a:p>
          <a:p>
            <a:pPr indent="0" algn="just" latinLnBrk="0">
              <a:lnSpc>
                <a:spcPct val="150000"/>
              </a:lnSpc>
              <a:spcAft>
                <a:spcPts val="0"/>
              </a:spcAft>
            </a:pPr>
            <a:r>
              <a:rPr lang="zh-CN" altLang="zh-CN" sz="3200" kern="100" dirty="0">
                <a:latin typeface="+mn-ea"/>
                <a:ea typeface="+mn-ea"/>
                <a:cs typeface="Times New Roman" panose="02020603050405020304" pitchFamily="18" charset="0"/>
              </a:rPr>
              <a:t>（</a:t>
            </a:r>
            <a:r>
              <a:rPr lang="en-US" altLang="zh-CN" sz="3200" kern="100" dirty="0">
                <a:latin typeface="+mn-ea"/>
                <a:ea typeface="+mn-ea"/>
                <a:cs typeface="Times New Roman" panose="02020603050405020304" pitchFamily="18" charset="0"/>
              </a:rPr>
              <a:t>2</a:t>
            </a:r>
            <a:r>
              <a:rPr lang="zh-CN" altLang="zh-CN" sz="3200" kern="100" dirty="0">
                <a:latin typeface="+mn-ea"/>
                <a:ea typeface="+mn-ea"/>
                <a:cs typeface="Times New Roman" panose="02020603050405020304" pitchFamily="18" charset="0"/>
              </a:rPr>
              <a:t>）态度不同于能力，虽然二者都是内部倾向，能力决定个体能否顺利完成任务，态度则决定个体</a:t>
            </a:r>
            <a:r>
              <a:rPr lang="zh-CN" altLang="zh-CN" sz="3200" b="1" kern="100" dirty="0">
                <a:solidFill>
                  <a:srgbClr val="FF0000"/>
                </a:solidFill>
                <a:latin typeface="+mn-ea"/>
                <a:ea typeface="+mn-ea"/>
                <a:cs typeface="Times New Roman" panose="02020603050405020304" pitchFamily="18" charset="0"/>
              </a:rPr>
              <a:t>是否愿意完成任务</a:t>
            </a:r>
            <a:r>
              <a:rPr lang="zh-CN" altLang="zh-CN" sz="3200" kern="100" dirty="0">
                <a:latin typeface="+mn-ea"/>
                <a:ea typeface="+mn-ea"/>
                <a:cs typeface="Times New Roman" panose="02020603050405020304" pitchFamily="18" charset="0"/>
              </a:rPr>
              <a:t>；</a:t>
            </a:r>
          </a:p>
          <a:p>
            <a:pPr indent="0" algn="just" latinLnBrk="0">
              <a:lnSpc>
                <a:spcPct val="150000"/>
              </a:lnSpc>
              <a:spcAft>
                <a:spcPts val="0"/>
              </a:spcAft>
            </a:pPr>
            <a:r>
              <a:rPr lang="zh-CN" altLang="zh-CN" sz="3200" kern="100" dirty="0">
                <a:latin typeface="+mn-ea"/>
                <a:ea typeface="+mn-ea"/>
                <a:cs typeface="Times New Roman" panose="02020603050405020304" pitchFamily="18" charset="0"/>
              </a:rPr>
              <a:t>（</a:t>
            </a:r>
            <a:r>
              <a:rPr lang="en-US" altLang="zh-CN" sz="3200" kern="100" dirty="0">
                <a:latin typeface="+mn-ea"/>
                <a:ea typeface="+mn-ea"/>
                <a:cs typeface="Times New Roman" panose="02020603050405020304" pitchFamily="18" charset="0"/>
              </a:rPr>
              <a:t>3</a:t>
            </a:r>
            <a:r>
              <a:rPr lang="zh-CN" altLang="zh-CN" sz="3200" kern="100" dirty="0">
                <a:latin typeface="+mn-ea"/>
                <a:ea typeface="+mn-ea"/>
                <a:cs typeface="Times New Roman" panose="02020603050405020304" pitchFamily="18" charset="0"/>
              </a:rPr>
              <a:t>）态度是</a:t>
            </a:r>
            <a:r>
              <a:rPr lang="zh-CN" altLang="zh-CN" sz="3200" b="1" kern="100" dirty="0">
                <a:solidFill>
                  <a:srgbClr val="FF0000"/>
                </a:solidFill>
                <a:latin typeface="+mn-ea"/>
                <a:ea typeface="+mn-ea"/>
                <a:cs typeface="Times New Roman" panose="02020603050405020304" pitchFamily="18" charset="0"/>
              </a:rPr>
              <a:t>通过学习形成</a:t>
            </a:r>
            <a:r>
              <a:rPr lang="zh-CN" altLang="zh-CN" sz="3200" kern="100" dirty="0">
                <a:latin typeface="+mn-ea"/>
                <a:ea typeface="+mn-ea"/>
                <a:cs typeface="Times New Roman" panose="02020603050405020304" pitchFamily="18" charset="0"/>
              </a:rPr>
              <a:t>的，而非天生的</a:t>
            </a:r>
            <a:r>
              <a:rPr lang="zh-CN" altLang="zh-CN" sz="3200" kern="100" dirty="0" smtClean="0">
                <a:latin typeface="+mn-ea"/>
                <a:ea typeface="+mn-ea"/>
                <a:cs typeface="Times New Roman" panose="02020603050405020304" pitchFamily="18" charset="0"/>
              </a:rPr>
              <a:t>。</a:t>
            </a:r>
            <a:endParaRPr lang="en-US" altLang="zh-CN" sz="3200" kern="100" dirty="0" smtClean="0">
              <a:latin typeface="+mn-ea"/>
              <a:ea typeface="+mn-ea"/>
              <a:cs typeface="Times New Roman" panose="02020603050405020304" pitchFamily="18" charset="0"/>
            </a:endParaRPr>
          </a:p>
          <a:p>
            <a:pPr indent="0" algn="just" latinLnBrk="0">
              <a:lnSpc>
                <a:spcPct val="150000"/>
              </a:lnSpc>
              <a:spcAft>
                <a:spcPts val="0"/>
              </a:spcAft>
            </a:pPr>
            <a:r>
              <a:rPr lang="zh-CN" altLang="en-US" sz="3200" b="1" kern="100" dirty="0">
                <a:latin typeface="+mn-ea"/>
                <a:ea typeface="+mn-ea"/>
                <a:cs typeface="Times New Roman" panose="02020603050405020304" pitchFamily="18" charset="0"/>
              </a:rPr>
              <a:t>（二）态度的结构</a:t>
            </a:r>
          </a:p>
          <a:p>
            <a:pPr indent="0" algn="just" latinLnBrk="0">
              <a:lnSpc>
                <a:spcPct val="150000"/>
              </a:lnSpc>
              <a:spcAft>
                <a:spcPts val="0"/>
              </a:spcAft>
            </a:pPr>
            <a:r>
              <a:rPr lang="zh-CN" altLang="en-US" sz="3200" kern="100" dirty="0">
                <a:latin typeface="+mn-ea"/>
                <a:ea typeface="+mn-ea"/>
                <a:cs typeface="Times New Roman" panose="02020603050405020304" pitchFamily="18" charset="0"/>
              </a:rPr>
              <a:t>态度结构包括</a:t>
            </a:r>
            <a:r>
              <a:rPr lang="zh-CN" altLang="en-US" sz="3200" b="1" kern="100" dirty="0">
                <a:latin typeface="+mn-ea"/>
                <a:ea typeface="+mn-ea"/>
                <a:cs typeface="Times New Roman" panose="02020603050405020304" pitchFamily="18" charset="0"/>
              </a:rPr>
              <a:t>认知成分、情感成分（核心成分）和行为成分</a:t>
            </a:r>
            <a:r>
              <a:rPr lang="zh-CN" altLang="en-US" sz="3200" kern="100" dirty="0" smtClean="0">
                <a:latin typeface="+mn-ea"/>
                <a:ea typeface="+mn-ea"/>
                <a:cs typeface="Times New Roman" panose="02020603050405020304" pitchFamily="18" charset="0"/>
              </a:rPr>
              <a:t>。</a:t>
            </a:r>
            <a:endParaRPr lang="zh-CN" altLang="en-US" sz="3200" kern="100" dirty="0">
              <a:latin typeface="+mn-ea"/>
              <a:ea typeface="+mn-ea"/>
              <a:cs typeface="Times New Roman" panose="02020603050405020304" pitchFamily="18" charset="0"/>
            </a:endParaRPr>
          </a:p>
        </p:txBody>
      </p:sp>
    </p:spTree>
  </p:cSld>
  <p:clrMapOvr>
    <a:masterClrMapping/>
  </p:clrMapOvr>
  <p:transition spd="med"/>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09712" y="700336"/>
            <a:ext cx="12313368" cy="923330"/>
          </a:xfrm>
          <a:prstGeom prst="rect">
            <a:avLst/>
          </a:prstGeom>
        </p:spPr>
        <p:txBody>
          <a:bodyPr wrap="square">
            <a:spAutoFit/>
          </a:bodyPr>
          <a:lstStyle/>
          <a:p>
            <a:pPr indent="177800" algn="just">
              <a:lnSpc>
                <a:spcPct val="150000"/>
              </a:lnSpc>
              <a:spcBef>
                <a:spcPts val="600"/>
              </a:spcBef>
              <a:spcAft>
                <a:spcPts val="600"/>
              </a:spcAft>
            </a:pPr>
            <a:r>
              <a:rPr lang="zh-CN" altLang="en-US" b="1" kern="100" dirty="0" smtClean="0">
                <a:latin typeface="宋体" panose="02010600030101010101" pitchFamily="2" charset="-122"/>
                <a:ea typeface="宋体" panose="02010600030101010101" pitchFamily="2" charset="-122"/>
                <a:cs typeface="Times New Roman" panose="02020603050405020304" pitchFamily="18" charset="0"/>
              </a:rPr>
              <a:t>二、</a:t>
            </a:r>
            <a:r>
              <a:rPr lang="zh-CN" altLang="zh-CN" b="1" kern="100" dirty="0" smtClean="0">
                <a:latin typeface="宋体" panose="02010600030101010101" pitchFamily="2" charset="-122"/>
                <a:ea typeface="宋体" panose="02010600030101010101" pitchFamily="2" charset="-122"/>
                <a:cs typeface="Times New Roman" panose="02020603050405020304" pitchFamily="18" charset="0"/>
              </a:rPr>
              <a:t>品</a:t>
            </a:r>
            <a:r>
              <a:rPr lang="zh-CN" altLang="zh-CN" b="1" kern="100" dirty="0">
                <a:latin typeface="宋体" panose="02010600030101010101" pitchFamily="2" charset="-122"/>
                <a:ea typeface="宋体" panose="02010600030101010101" pitchFamily="2" charset="-122"/>
                <a:cs typeface="Times New Roman" panose="02020603050405020304" pitchFamily="18" charset="0"/>
              </a:rPr>
              <a:t>德的心理</a:t>
            </a:r>
            <a:r>
              <a:rPr lang="zh-CN" altLang="zh-CN" b="1" kern="100" dirty="0" smtClean="0">
                <a:latin typeface="宋体" panose="02010600030101010101" pitchFamily="2" charset="-122"/>
                <a:ea typeface="宋体" panose="02010600030101010101" pitchFamily="2" charset="-122"/>
                <a:cs typeface="Times New Roman" panose="02020603050405020304" pitchFamily="18" charset="0"/>
              </a:rPr>
              <a:t>结构</a:t>
            </a:r>
            <a:endParaRPr lang="zh-CN" altLang="zh-CN" b="1" kern="100" dirty="0">
              <a:latin typeface="宋体" panose="02010600030101010101" pitchFamily="2" charset="-122"/>
              <a:ea typeface="宋体" panose="02010600030101010101" pitchFamily="2" charset="-122"/>
              <a:cs typeface="Times New Roman" panose="02020603050405020304" pitchFamily="18"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26" y="1852464"/>
            <a:ext cx="12863986" cy="6912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453728" y="700337"/>
            <a:ext cx="12551072" cy="1875835"/>
          </a:xfrm>
          <a:prstGeom prst="rect">
            <a:avLst/>
          </a:prstGeom>
        </p:spPr>
        <p:txBody>
          <a:bodyPr wrap="square">
            <a:spAutoFit/>
          </a:bodyPr>
          <a:lstStyle/>
          <a:p>
            <a:pPr algn="ctr">
              <a:lnSpc>
                <a:spcPct val="132000"/>
              </a:lnSpc>
              <a:spcBef>
                <a:spcPts val="1200"/>
              </a:spcBef>
              <a:spcAft>
                <a:spcPts val="320"/>
              </a:spcAft>
            </a:pPr>
            <a:r>
              <a:rPr lang="zh-CN" altLang="zh-CN" b="1" kern="100" dirty="0">
                <a:latin typeface="Cambria" panose="02040503050406030204" pitchFamily="18" charset="0"/>
                <a:ea typeface="方正粗倩简体"/>
                <a:cs typeface="Times New Roman" panose="02020603050405020304" pitchFamily="18" charset="0"/>
              </a:rPr>
              <a:t>第二节　品德发展理论</a:t>
            </a:r>
          </a:p>
          <a:p>
            <a:pPr indent="203200" algn="just">
              <a:lnSpc>
                <a:spcPct val="172000"/>
              </a:lnSpc>
              <a:spcBef>
                <a:spcPts val="1300"/>
              </a:spcBef>
              <a:spcAft>
                <a:spcPts val="1300"/>
              </a:spcAft>
            </a:pPr>
            <a:r>
              <a:rPr lang="zh-CN" altLang="zh-CN" sz="3200" b="1" kern="100" dirty="0">
                <a:latin typeface="Calibri" panose="020F0502020204030204" pitchFamily="34" charset="0"/>
                <a:ea typeface="方正卡通简体"/>
              </a:rPr>
              <a:t>一、皮亚杰的道德发展阶段</a:t>
            </a:r>
            <a:r>
              <a:rPr lang="zh-CN" altLang="zh-CN" sz="3200" b="1" kern="100" dirty="0" smtClean="0">
                <a:latin typeface="Calibri" panose="020F0502020204030204" pitchFamily="34" charset="0"/>
                <a:ea typeface="方正卡通简体"/>
              </a:rPr>
              <a:t>论</a:t>
            </a:r>
            <a:r>
              <a:rPr lang="zh-CN" altLang="en-US" sz="3200" b="1" kern="100" dirty="0" smtClean="0">
                <a:solidFill>
                  <a:srgbClr val="FF0000"/>
                </a:solidFill>
                <a:latin typeface="Calibri" panose="020F0502020204030204" pitchFamily="34" charset="0"/>
                <a:ea typeface="方正卡通简体"/>
              </a:rPr>
              <a:t>（对偶故事法）</a:t>
            </a:r>
            <a:endParaRPr lang="en-US" altLang="zh-CN" sz="3200" b="1" kern="100" dirty="0" smtClean="0">
              <a:solidFill>
                <a:srgbClr val="FF0000"/>
              </a:solidFill>
              <a:latin typeface="Calibri" panose="020F0502020204030204" pitchFamily="34" charset="0"/>
              <a:ea typeface="方正卡通简体"/>
            </a:endParaRPr>
          </a:p>
        </p:txBody>
      </p:sp>
      <p:graphicFrame>
        <p:nvGraphicFramePr>
          <p:cNvPr id="4" name="表格 3"/>
          <p:cNvGraphicFramePr>
            <a:graphicFrameLocks noGrp="1"/>
          </p:cNvGraphicFramePr>
          <p:nvPr/>
        </p:nvGraphicFramePr>
        <p:xfrm>
          <a:off x="237704" y="2500266"/>
          <a:ext cx="12601400" cy="7057054"/>
        </p:xfrm>
        <a:graphic>
          <a:graphicData uri="http://schemas.openxmlformats.org/drawingml/2006/table">
            <a:tbl>
              <a:tblPr/>
              <a:tblGrid>
                <a:gridCol w="2232248">
                  <a:extLst>
                    <a:ext uri="{9D8B030D-6E8A-4147-A177-3AD203B41FA5}">
                      <a16:colId xmlns:a16="http://schemas.microsoft.com/office/drawing/2014/main" xmlns="" val="20000"/>
                    </a:ext>
                  </a:extLst>
                </a:gridCol>
                <a:gridCol w="1656184">
                  <a:extLst>
                    <a:ext uri="{9D8B030D-6E8A-4147-A177-3AD203B41FA5}">
                      <a16:colId xmlns:a16="http://schemas.microsoft.com/office/drawing/2014/main" xmlns="" val="20001"/>
                    </a:ext>
                  </a:extLst>
                </a:gridCol>
                <a:gridCol w="8712968">
                  <a:extLst>
                    <a:ext uri="{9D8B030D-6E8A-4147-A177-3AD203B41FA5}">
                      <a16:colId xmlns:a16="http://schemas.microsoft.com/office/drawing/2014/main" xmlns="" val="20002"/>
                    </a:ext>
                  </a:extLst>
                </a:gridCol>
              </a:tblGrid>
              <a:tr h="656254">
                <a:tc>
                  <a:txBody>
                    <a:bodyPr/>
                    <a:lstStyle/>
                    <a:p>
                      <a:pPr indent="267970" algn="ctr">
                        <a:spcAft>
                          <a:spcPts val="0"/>
                        </a:spcAft>
                      </a:pPr>
                      <a:r>
                        <a:rPr lang="zh-CN" sz="2800" b="1" kern="100" dirty="0">
                          <a:effectLst/>
                          <a:latin typeface="Times New Roman" panose="02020603050405020304" pitchFamily="18" charset="0"/>
                          <a:ea typeface="仿宋_GB2312"/>
                        </a:rPr>
                        <a:t>阶段</a:t>
                      </a:r>
                      <a:endParaRPr lang="zh-CN" sz="280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indent="267970" algn="ctr">
                        <a:spcAft>
                          <a:spcPts val="0"/>
                        </a:spcAft>
                      </a:pPr>
                      <a:r>
                        <a:rPr lang="zh-CN" sz="2800" b="1" kern="100" dirty="0">
                          <a:effectLst/>
                          <a:latin typeface="Times New Roman" panose="02020603050405020304" pitchFamily="18" charset="0"/>
                          <a:ea typeface="仿宋_GB2312"/>
                        </a:rPr>
                        <a:t>年龄</a:t>
                      </a:r>
                      <a:endParaRPr lang="zh-CN" sz="280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indent="267970" algn="ctr">
                        <a:spcAft>
                          <a:spcPts val="0"/>
                        </a:spcAft>
                      </a:pPr>
                      <a:r>
                        <a:rPr lang="zh-CN" sz="2800" b="1" kern="100" dirty="0">
                          <a:effectLst/>
                          <a:latin typeface="Times New Roman" panose="02020603050405020304" pitchFamily="18" charset="0"/>
                          <a:ea typeface="仿宋_GB2312"/>
                        </a:rPr>
                        <a:t>主要观点</a:t>
                      </a:r>
                      <a:endParaRPr lang="zh-CN" sz="280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xmlns="" val="10000"/>
                  </a:ext>
                </a:extLst>
              </a:tr>
              <a:tr h="1252416">
                <a:tc>
                  <a:txBody>
                    <a:bodyPr/>
                    <a:lstStyle/>
                    <a:p>
                      <a:pPr indent="267970" algn="ctr">
                        <a:lnSpc>
                          <a:spcPct val="150000"/>
                        </a:lnSpc>
                        <a:spcAft>
                          <a:spcPts val="0"/>
                        </a:spcAft>
                      </a:pPr>
                      <a:r>
                        <a:rPr lang="zh-CN" altLang="en-US" sz="2800" b="1" kern="100" dirty="0" smtClean="0">
                          <a:solidFill>
                            <a:srgbClr val="FF0000"/>
                          </a:solidFill>
                          <a:effectLst/>
                          <a:latin typeface="Times New Roman" panose="02020603050405020304" pitchFamily="18" charset="0"/>
                          <a:ea typeface="仿宋_GB2312"/>
                        </a:rPr>
                        <a:t>自我中心阶段</a:t>
                      </a:r>
                      <a:endParaRPr lang="zh-CN" sz="2800" kern="100" dirty="0">
                        <a:solidFill>
                          <a:srgbClr val="FF0000"/>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266700" algn="ctr" defTabSz="914400" rtl="0" eaLnBrk="1" fontAlgn="auto" latinLnBrk="0" hangingPunct="1">
                        <a:lnSpc>
                          <a:spcPct val="150000"/>
                        </a:lnSpc>
                        <a:spcBef>
                          <a:spcPts val="0"/>
                        </a:spcBef>
                        <a:spcAft>
                          <a:spcPts val="0"/>
                        </a:spcAft>
                        <a:buClrTx/>
                        <a:buSzTx/>
                        <a:buFontTx/>
                        <a:buNone/>
                        <a:defRPr/>
                      </a:pPr>
                      <a:r>
                        <a:rPr lang="en-US" altLang="zh-CN" sz="2800" b="1" kern="100" dirty="0" smtClean="0">
                          <a:effectLst/>
                          <a:latin typeface="Times New Roman" panose="02020603050405020304" pitchFamily="18" charset="0"/>
                          <a:ea typeface="仿宋_GB2312"/>
                        </a:rPr>
                        <a:t>2 </a:t>
                      </a:r>
                      <a:r>
                        <a:rPr lang="zh-CN" altLang="en-US" sz="2800" b="1" kern="100" dirty="0" smtClean="0">
                          <a:effectLst/>
                          <a:latin typeface="Times New Roman" panose="02020603050405020304" pitchFamily="18" charset="0"/>
                          <a:ea typeface="仿宋_GB2312"/>
                        </a:rPr>
                        <a:t>～</a:t>
                      </a:r>
                      <a:r>
                        <a:rPr lang="en-US" altLang="zh-CN" sz="2800" b="1" kern="100" dirty="0" smtClean="0">
                          <a:effectLst/>
                          <a:latin typeface="Times New Roman" panose="02020603050405020304" pitchFamily="18" charset="0"/>
                          <a:ea typeface="仿宋_GB2312"/>
                        </a:rPr>
                        <a:t>5</a:t>
                      </a:r>
                      <a:r>
                        <a:rPr lang="zh-CN" altLang="en-US" sz="2800" b="1" kern="100" dirty="0" smtClean="0">
                          <a:effectLst/>
                          <a:latin typeface="Times New Roman" panose="02020603050405020304" pitchFamily="18" charset="0"/>
                          <a:ea typeface="仿宋_GB2312"/>
                        </a:rPr>
                        <a:t>岁</a:t>
                      </a:r>
                      <a:endParaRPr lang="zh-CN" altLang="zh-CN" sz="2800" kern="100" dirty="0" smtClean="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l">
                        <a:lnSpc>
                          <a:spcPct val="150000"/>
                        </a:lnSpc>
                        <a:spcAft>
                          <a:spcPts val="0"/>
                        </a:spcAft>
                      </a:pPr>
                      <a:r>
                        <a:rPr lang="zh-CN" altLang="en-US" sz="2800" kern="100" dirty="0" smtClean="0">
                          <a:effectLst/>
                          <a:latin typeface="Times New Roman" panose="02020603050405020304" pitchFamily="18" charset="0"/>
                          <a:ea typeface="仿宋_GB2312"/>
                        </a:rPr>
                        <a:t>规则或成人的要求对他们还没有约束力。按照</a:t>
                      </a:r>
                      <a:r>
                        <a:rPr lang="zh-CN" altLang="en-US" sz="2800" b="1" kern="100" dirty="0" smtClean="0">
                          <a:solidFill>
                            <a:srgbClr val="FF0000"/>
                          </a:solidFill>
                          <a:effectLst/>
                          <a:latin typeface="Times New Roman" panose="02020603050405020304" pitchFamily="18" charset="0"/>
                          <a:ea typeface="仿宋_GB2312"/>
                        </a:rPr>
                        <a:t>自己的意愿</a:t>
                      </a:r>
                      <a:r>
                        <a:rPr lang="zh-CN" altLang="en-US" sz="2800" kern="100" dirty="0" smtClean="0">
                          <a:effectLst/>
                          <a:latin typeface="Times New Roman" panose="02020603050405020304" pitchFamily="18" charset="0"/>
                          <a:ea typeface="仿宋_GB2312"/>
                        </a:rPr>
                        <a:t>去执行游戏规则，单纯的个人规则阶段</a:t>
                      </a:r>
                      <a:endParaRPr lang="zh-CN" sz="280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504832">
                <a:tc>
                  <a:txBody>
                    <a:bodyPr/>
                    <a:lstStyle/>
                    <a:p>
                      <a:pPr indent="267970" algn="ctr">
                        <a:lnSpc>
                          <a:spcPct val="150000"/>
                        </a:lnSpc>
                        <a:spcAft>
                          <a:spcPts val="0"/>
                        </a:spcAft>
                      </a:pPr>
                      <a:r>
                        <a:rPr lang="zh-CN" altLang="en-US" sz="2800" b="1" kern="100" dirty="0" smtClean="0">
                          <a:solidFill>
                            <a:srgbClr val="FF0000"/>
                          </a:solidFill>
                          <a:effectLst/>
                          <a:latin typeface="Times New Roman" panose="02020603050405020304" pitchFamily="18" charset="0"/>
                          <a:ea typeface="仿宋_GB2312"/>
                        </a:rPr>
                        <a:t>权威阶段</a:t>
                      </a:r>
                      <a:endParaRPr lang="zh-CN" sz="280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ctr">
                        <a:lnSpc>
                          <a:spcPct val="150000"/>
                        </a:lnSpc>
                        <a:spcAft>
                          <a:spcPts val="0"/>
                        </a:spcAft>
                      </a:pPr>
                      <a:r>
                        <a:rPr lang="en-US" altLang="zh-CN" sz="2800" kern="100" dirty="0" smtClean="0">
                          <a:effectLst/>
                          <a:latin typeface="仿宋_GB2312"/>
                          <a:ea typeface="宋体" panose="02010600030101010101" pitchFamily="2" charset="-122"/>
                        </a:rPr>
                        <a:t>6 </a:t>
                      </a:r>
                      <a:r>
                        <a:rPr lang="zh-CN" altLang="en-US" sz="2800" kern="100" dirty="0" smtClean="0">
                          <a:effectLst/>
                          <a:latin typeface="仿宋_GB2312"/>
                          <a:ea typeface="宋体" panose="02010600030101010101" pitchFamily="2" charset="-122"/>
                        </a:rPr>
                        <a:t>～ </a:t>
                      </a:r>
                      <a:r>
                        <a:rPr lang="en-US" altLang="zh-CN" sz="2800" kern="100" dirty="0" smtClean="0">
                          <a:effectLst/>
                          <a:latin typeface="仿宋_GB2312"/>
                          <a:ea typeface="宋体" panose="02010600030101010101" pitchFamily="2" charset="-122"/>
                        </a:rPr>
                        <a:t>8</a:t>
                      </a:r>
                      <a:r>
                        <a:rPr lang="zh-CN" altLang="en-US" sz="2800" kern="100" dirty="0" smtClean="0">
                          <a:effectLst/>
                          <a:latin typeface="仿宋_GB2312"/>
                          <a:ea typeface="宋体" panose="02010600030101010101" pitchFamily="2" charset="-122"/>
                        </a:rPr>
                        <a:t>岁</a:t>
                      </a:r>
                      <a:endParaRPr lang="zh-CN" sz="280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l">
                        <a:lnSpc>
                          <a:spcPct val="150000"/>
                        </a:lnSpc>
                        <a:spcAft>
                          <a:spcPts val="0"/>
                        </a:spcAft>
                      </a:pPr>
                      <a:r>
                        <a:rPr lang="zh-CN" altLang="en-US" sz="2800" kern="100" dirty="0" smtClean="0">
                          <a:effectLst/>
                          <a:latin typeface="Times New Roman" panose="02020603050405020304" pitchFamily="18" charset="0"/>
                          <a:ea typeface="仿宋_GB2312"/>
                        </a:rPr>
                        <a:t>绝对</a:t>
                      </a:r>
                      <a:r>
                        <a:rPr lang="zh-CN" altLang="en-US" sz="2800" b="1" kern="100" dirty="0" smtClean="0">
                          <a:solidFill>
                            <a:srgbClr val="FF0000"/>
                          </a:solidFill>
                          <a:effectLst/>
                          <a:latin typeface="Times New Roman" panose="02020603050405020304" pitchFamily="18" charset="0"/>
                          <a:ea typeface="仿宋_GB2312"/>
                          <a:cs typeface="+mn-cs"/>
                        </a:rPr>
                        <a:t>遵从成人、权威者的命令</a:t>
                      </a:r>
                      <a:r>
                        <a:rPr lang="zh-CN" altLang="en-US" sz="2800" kern="100" dirty="0" smtClean="0">
                          <a:effectLst/>
                          <a:latin typeface="Times New Roman" panose="02020603050405020304" pitchFamily="18" charset="0"/>
                          <a:ea typeface="仿宋_GB2312"/>
                        </a:rPr>
                        <a:t>；</a:t>
                      </a:r>
                      <a:endParaRPr lang="en-US" altLang="zh-CN" sz="2800" kern="100" dirty="0" smtClean="0">
                        <a:effectLst/>
                        <a:latin typeface="Times New Roman" panose="02020603050405020304" pitchFamily="18" charset="0"/>
                        <a:ea typeface="仿宋_GB2312"/>
                      </a:endParaRPr>
                    </a:p>
                    <a:p>
                      <a:pPr indent="266700" algn="l">
                        <a:lnSpc>
                          <a:spcPct val="150000"/>
                        </a:lnSpc>
                        <a:spcAft>
                          <a:spcPts val="0"/>
                        </a:spcAft>
                      </a:pPr>
                      <a:r>
                        <a:rPr lang="zh-CN" altLang="en-US" sz="2800" kern="100" dirty="0" smtClean="0">
                          <a:effectLst/>
                          <a:latin typeface="Times New Roman" panose="02020603050405020304" pitchFamily="18" charset="0"/>
                          <a:ea typeface="仿宋_GB2312"/>
                        </a:rPr>
                        <a:t>服从周围环境对他们所规定的</a:t>
                      </a:r>
                      <a:r>
                        <a:rPr lang="zh-CN" altLang="en-US" sz="2800" b="1" kern="100" dirty="0" smtClean="0">
                          <a:solidFill>
                            <a:srgbClr val="FF0000"/>
                          </a:solidFill>
                          <a:effectLst/>
                          <a:latin typeface="Times New Roman" panose="02020603050405020304" pitchFamily="18" charset="0"/>
                          <a:ea typeface="仿宋_GB2312"/>
                          <a:cs typeface="+mn-cs"/>
                        </a:rPr>
                        <a:t>规则或提出的要求。</a:t>
                      </a:r>
                      <a:endParaRPr lang="en-US" altLang="zh-CN" sz="2800" b="1" kern="100" dirty="0" smtClean="0">
                        <a:solidFill>
                          <a:srgbClr val="FF0000"/>
                        </a:solidFill>
                        <a:effectLst/>
                        <a:latin typeface="Times New Roman" panose="02020603050405020304" pitchFamily="18" charset="0"/>
                        <a:ea typeface="仿宋_GB2312"/>
                        <a:cs typeface="+mn-cs"/>
                      </a:endParaRPr>
                    </a:p>
                    <a:p>
                      <a:pPr indent="266700" algn="l">
                        <a:lnSpc>
                          <a:spcPct val="150000"/>
                        </a:lnSpc>
                        <a:spcAft>
                          <a:spcPts val="0"/>
                        </a:spcAft>
                      </a:pPr>
                      <a:r>
                        <a:rPr lang="zh-CN" altLang="en-US" sz="2800" b="0" kern="100" dirty="0" smtClean="0">
                          <a:solidFill>
                            <a:schemeClr val="tx1"/>
                          </a:solidFill>
                          <a:effectLst/>
                          <a:latin typeface="Times New Roman" panose="02020603050405020304" pitchFamily="18" charset="0"/>
                          <a:ea typeface="仿宋_GB2312"/>
                          <a:cs typeface="+mn-cs"/>
                        </a:rPr>
                        <a:t>儿童表现出明显的“他律”倾向。</a:t>
                      </a:r>
                      <a:endParaRPr lang="en-US" altLang="zh-CN" sz="2800" b="0" kern="100" dirty="0" smtClean="0">
                        <a:solidFill>
                          <a:schemeClr val="tx1"/>
                        </a:solidFill>
                        <a:effectLst/>
                        <a:latin typeface="Times New Roman" panose="02020603050405020304" pitchFamily="18" charset="0"/>
                        <a:ea typeface="仿宋_GB2312"/>
                        <a:cs typeface="+mn-cs"/>
                      </a:endParaRPr>
                    </a:p>
                    <a:p>
                      <a:pPr indent="266700" algn="l">
                        <a:lnSpc>
                          <a:spcPct val="150000"/>
                        </a:lnSpc>
                        <a:spcAft>
                          <a:spcPts val="0"/>
                        </a:spcAft>
                      </a:pPr>
                      <a:r>
                        <a:rPr lang="zh-CN" altLang="en-US" sz="2800" b="0" kern="100" dirty="0" smtClean="0">
                          <a:solidFill>
                            <a:schemeClr val="tx1"/>
                          </a:solidFill>
                          <a:effectLst/>
                          <a:latin typeface="Times New Roman" panose="02020603050405020304" pitchFamily="18" charset="0"/>
                          <a:ea typeface="仿宋_GB2312"/>
                          <a:cs typeface="+mn-cs"/>
                        </a:rPr>
                        <a:t>儿童绝对驯服地服从规则要求的倾向称为</a:t>
                      </a:r>
                      <a:r>
                        <a:rPr lang="zh-CN" altLang="en-US" sz="2800" b="1" kern="100" dirty="0" smtClean="0">
                          <a:solidFill>
                            <a:schemeClr val="tx1"/>
                          </a:solidFill>
                          <a:effectLst/>
                          <a:latin typeface="Times New Roman" panose="02020603050405020304" pitchFamily="18" charset="0"/>
                          <a:ea typeface="仿宋_GB2312"/>
                          <a:cs typeface="+mn-cs"/>
                        </a:rPr>
                        <a:t>道德实在论</a:t>
                      </a:r>
                      <a:endParaRPr lang="zh-CN" sz="2800" b="0" kern="100" dirty="0">
                        <a:solidFill>
                          <a:schemeClr val="tx1"/>
                        </a:solidFill>
                        <a:effectLst/>
                        <a:latin typeface="Times New Roman" panose="02020603050405020304" pitchFamily="18" charset="0"/>
                        <a:ea typeface="仿宋_GB2312"/>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058684">
                <a:tc>
                  <a:txBody>
                    <a:bodyPr/>
                    <a:lstStyle/>
                    <a:p>
                      <a:pPr indent="267970" algn="ctr">
                        <a:lnSpc>
                          <a:spcPct val="150000"/>
                        </a:lnSpc>
                        <a:spcAft>
                          <a:spcPts val="0"/>
                        </a:spcAft>
                      </a:pPr>
                      <a:r>
                        <a:rPr lang="zh-CN" altLang="en-US" sz="2800" b="1" kern="100" dirty="0" smtClean="0">
                          <a:solidFill>
                            <a:srgbClr val="FF0000"/>
                          </a:solidFill>
                          <a:effectLst/>
                          <a:latin typeface="Times New Roman" panose="02020603050405020304" pitchFamily="18" charset="0"/>
                          <a:ea typeface="仿宋_GB2312"/>
                        </a:rPr>
                        <a:t>可逆阶段</a:t>
                      </a:r>
                      <a:endParaRPr lang="zh-CN" sz="2800" kern="100" dirty="0">
                        <a:solidFill>
                          <a:srgbClr val="FF0000"/>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ctr">
                        <a:lnSpc>
                          <a:spcPct val="150000"/>
                        </a:lnSpc>
                        <a:spcAft>
                          <a:spcPts val="0"/>
                        </a:spcAft>
                      </a:pPr>
                      <a:r>
                        <a:rPr lang="en-US" altLang="zh-CN" sz="2800" kern="100" dirty="0" smtClean="0">
                          <a:effectLst/>
                          <a:latin typeface="仿宋_GB2312"/>
                          <a:ea typeface="宋体" panose="02010600030101010101" pitchFamily="2" charset="-122"/>
                        </a:rPr>
                        <a:t>8 </a:t>
                      </a:r>
                      <a:r>
                        <a:rPr lang="zh-CN" altLang="en-US" sz="2800" kern="100" dirty="0" smtClean="0">
                          <a:effectLst/>
                          <a:latin typeface="仿宋_GB2312"/>
                          <a:ea typeface="宋体" panose="02010600030101010101" pitchFamily="2" charset="-122"/>
                        </a:rPr>
                        <a:t>～ </a:t>
                      </a:r>
                      <a:r>
                        <a:rPr lang="en-US" altLang="zh-CN" sz="2800" kern="100" dirty="0" smtClean="0">
                          <a:effectLst/>
                          <a:latin typeface="仿宋_GB2312"/>
                          <a:ea typeface="宋体" panose="02010600030101010101" pitchFamily="2" charset="-122"/>
                        </a:rPr>
                        <a:t>10</a:t>
                      </a:r>
                      <a:r>
                        <a:rPr lang="zh-CN" altLang="en-US" sz="2800" kern="100" dirty="0" smtClean="0">
                          <a:effectLst/>
                          <a:latin typeface="仿宋_GB2312"/>
                          <a:ea typeface="宋体" panose="02010600030101010101" pitchFamily="2" charset="-122"/>
                        </a:rPr>
                        <a:t>岁</a:t>
                      </a:r>
                      <a:endParaRPr lang="zh-CN" sz="280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l">
                        <a:lnSpc>
                          <a:spcPct val="150000"/>
                        </a:lnSpc>
                        <a:spcAft>
                          <a:spcPts val="0"/>
                        </a:spcAft>
                      </a:pPr>
                      <a:r>
                        <a:rPr lang="zh-CN" altLang="en-US" sz="2800" kern="100" dirty="0" smtClean="0">
                          <a:effectLst/>
                          <a:latin typeface="Times New Roman" panose="02020603050405020304" pitchFamily="18" charset="0"/>
                          <a:ea typeface="仿宋_GB2312"/>
                        </a:rPr>
                        <a:t>是否</a:t>
                      </a:r>
                      <a:r>
                        <a:rPr lang="zh-CN" altLang="en-US" sz="2800" b="1" kern="100" dirty="0" smtClean="0">
                          <a:solidFill>
                            <a:srgbClr val="FF0000"/>
                          </a:solidFill>
                          <a:effectLst/>
                          <a:latin typeface="Times New Roman" panose="02020603050405020304" pitchFamily="18" charset="0"/>
                          <a:ea typeface="仿宋_GB2312"/>
                          <a:cs typeface="+mn-cs"/>
                        </a:rPr>
                        <a:t>公平作</a:t>
                      </a:r>
                      <a:r>
                        <a:rPr lang="zh-CN" altLang="en-US" sz="2800" kern="100" dirty="0" smtClean="0">
                          <a:effectLst/>
                          <a:latin typeface="Times New Roman" panose="02020603050405020304" pitchFamily="18" charset="0"/>
                          <a:ea typeface="仿宋_GB2312"/>
                        </a:rPr>
                        <a:t>为判断行为好坏的标准。由他律走向自律</a:t>
                      </a:r>
                      <a:r>
                        <a:rPr lang="en-US" altLang="zh-CN" sz="2800" kern="100" dirty="0" smtClean="0">
                          <a:effectLst/>
                          <a:latin typeface="Times New Roman" panose="02020603050405020304" pitchFamily="18" charset="0"/>
                          <a:ea typeface="仿宋_GB2312"/>
                        </a:rPr>
                        <a:t>,</a:t>
                      </a:r>
                      <a:r>
                        <a:rPr lang="zh-CN" altLang="en-US" sz="2800" kern="100" dirty="0" smtClean="0">
                          <a:effectLst/>
                          <a:latin typeface="Times New Roman" panose="02020603050405020304" pitchFamily="18" charset="0"/>
                          <a:ea typeface="仿宋_GB2312"/>
                        </a:rPr>
                        <a:t>这是典型的“道德相对主义时期”。</a:t>
                      </a:r>
                      <a:endParaRPr lang="zh-CN" sz="280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252416">
                <a:tc>
                  <a:txBody>
                    <a:bodyPr/>
                    <a:lstStyle/>
                    <a:p>
                      <a:pPr indent="267970" algn="ctr">
                        <a:lnSpc>
                          <a:spcPct val="150000"/>
                        </a:lnSpc>
                        <a:spcAft>
                          <a:spcPts val="0"/>
                        </a:spcAft>
                      </a:pPr>
                      <a:r>
                        <a:rPr lang="zh-CN" altLang="en-US" sz="2800" b="1" kern="100" dirty="0" smtClean="0">
                          <a:solidFill>
                            <a:srgbClr val="FF0000"/>
                          </a:solidFill>
                          <a:effectLst/>
                          <a:latin typeface="Times New Roman" panose="02020603050405020304" pitchFamily="18" charset="0"/>
                          <a:ea typeface="仿宋_GB2312"/>
                        </a:rPr>
                        <a:t> 公正阶段</a:t>
                      </a:r>
                      <a:endParaRPr lang="zh-CN" sz="2800" kern="100" dirty="0">
                        <a:solidFill>
                          <a:srgbClr val="FF0000"/>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ctr">
                        <a:lnSpc>
                          <a:spcPct val="150000"/>
                        </a:lnSpc>
                        <a:spcAft>
                          <a:spcPts val="0"/>
                        </a:spcAft>
                      </a:pPr>
                      <a:r>
                        <a:rPr lang="en-US" sz="2800" kern="100" dirty="0">
                          <a:effectLst/>
                          <a:latin typeface="仿宋_GB2312"/>
                          <a:ea typeface="宋体" panose="02010600030101010101" pitchFamily="2" charset="-122"/>
                        </a:rPr>
                        <a:t>11</a:t>
                      </a:r>
                      <a:r>
                        <a:rPr lang="zh-CN" sz="2800" kern="100" dirty="0">
                          <a:effectLst/>
                          <a:latin typeface="Times New Roman" panose="02020603050405020304" pitchFamily="18" charset="0"/>
                          <a:ea typeface="仿宋_GB2312"/>
                        </a:rPr>
                        <a:t>、</a:t>
                      </a:r>
                      <a:r>
                        <a:rPr lang="en-US" sz="2800" kern="100" dirty="0">
                          <a:effectLst/>
                          <a:latin typeface="Times New Roman" panose="02020603050405020304" pitchFamily="18" charset="0"/>
                          <a:ea typeface="仿宋_GB2312"/>
                        </a:rPr>
                        <a:t>12</a:t>
                      </a:r>
                      <a:r>
                        <a:rPr lang="zh-CN" sz="2800" kern="100" dirty="0">
                          <a:effectLst/>
                          <a:latin typeface="Times New Roman" panose="02020603050405020304" pitchFamily="18" charset="0"/>
                          <a:ea typeface="仿宋_GB2312"/>
                        </a:rPr>
                        <a:t>岁以后</a:t>
                      </a:r>
                      <a:endParaRPr lang="zh-CN" sz="280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l">
                        <a:lnSpc>
                          <a:spcPct val="150000"/>
                        </a:lnSpc>
                        <a:spcAft>
                          <a:spcPts val="0"/>
                        </a:spcAft>
                      </a:pPr>
                      <a:r>
                        <a:rPr lang="zh-CN" altLang="en-US" sz="2800" kern="100" dirty="0" smtClean="0">
                          <a:effectLst/>
                          <a:latin typeface="Times New Roman" panose="02020603050405020304" pitchFamily="18" charset="0"/>
                          <a:ea typeface="仿宋_GB2312"/>
                        </a:rPr>
                        <a:t>倾向于</a:t>
                      </a:r>
                      <a:r>
                        <a:rPr lang="zh-CN" altLang="en-US" sz="2800" b="1" kern="100" dirty="0" smtClean="0">
                          <a:solidFill>
                            <a:srgbClr val="FF0000"/>
                          </a:solidFill>
                          <a:effectLst/>
                          <a:latin typeface="Times New Roman" panose="02020603050405020304" pitchFamily="18" charset="0"/>
                          <a:ea typeface="仿宋_GB2312"/>
                          <a:cs typeface="+mn-cs"/>
                        </a:rPr>
                        <a:t>公正</a:t>
                      </a:r>
                      <a:r>
                        <a:rPr lang="zh-CN" altLang="en-US" sz="2800" kern="100" dirty="0" smtClean="0">
                          <a:effectLst/>
                          <a:latin typeface="Times New Roman" panose="02020603050405020304" pitchFamily="18" charset="0"/>
                          <a:ea typeface="仿宋_GB2312"/>
                        </a:rPr>
                        <a:t>，从</a:t>
                      </a:r>
                      <a:r>
                        <a:rPr lang="zh-CN" altLang="en-US" sz="2800" b="1" kern="100" dirty="0" smtClean="0">
                          <a:solidFill>
                            <a:srgbClr val="FF0000"/>
                          </a:solidFill>
                          <a:effectLst/>
                          <a:latin typeface="Times New Roman" panose="02020603050405020304" pitchFamily="18" charset="0"/>
                          <a:ea typeface="仿宋_GB2312"/>
                          <a:cs typeface="+mn-cs"/>
                        </a:rPr>
                        <a:t>关心和同情</a:t>
                      </a:r>
                      <a:r>
                        <a:rPr lang="zh-CN" altLang="en-US" sz="2800" kern="100" dirty="0" smtClean="0">
                          <a:effectLst/>
                          <a:latin typeface="Times New Roman" panose="02020603050405020304" pitchFamily="18" charset="0"/>
                          <a:ea typeface="仿宋_GB2312"/>
                        </a:rPr>
                        <a:t>的角度出发去判断</a:t>
                      </a:r>
                      <a:endParaRPr lang="zh-CN" sz="280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Tree>
  </p:cSld>
  <p:clrMapOvr>
    <a:masterClrMapping/>
  </p:clrMapOvr>
  <p:transition spd="med"/>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5824" y="523756"/>
            <a:ext cx="13004800" cy="680636"/>
          </a:xfrm>
          <a:prstGeom prst="rect">
            <a:avLst/>
          </a:prstGeom>
        </p:spPr>
        <p:txBody>
          <a:bodyPr wrap="square">
            <a:spAutoFit/>
          </a:bodyPr>
          <a:lstStyle/>
          <a:p>
            <a:pPr indent="177800" algn="just">
              <a:lnSpc>
                <a:spcPct val="157000"/>
              </a:lnSpc>
              <a:spcBef>
                <a:spcPts val="600"/>
              </a:spcBef>
              <a:spcAft>
                <a:spcPts val="600"/>
              </a:spcAft>
            </a:pPr>
            <a:r>
              <a:rPr lang="zh-CN" altLang="zh-CN" sz="2900" b="1" kern="100" dirty="0">
                <a:latin typeface="+mj-ea"/>
                <a:ea typeface="+mj-ea"/>
                <a:cs typeface="Times New Roman" panose="02020603050405020304" pitchFamily="18" charset="0"/>
              </a:rPr>
              <a:t>二、柯尔伯格的道德发展阶段</a:t>
            </a:r>
            <a:r>
              <a:rPr lang="zh-CN" altLang="zh-CN" sz="2900" b="1" kern="100" dirty="0" smtClean="0">
                <a:latin typeface="+mj-ea"/>
                <a:ea typeface="+mj-ea"/>
                <a:cs typeface="Times New Roman" panose="02020603050405020304" pitchFamily="18" charset="0"/>
              </a:rPr>
              <a:t>论</a:t>
            </a:r>
            <a:r>
              <a:rPr lang="zh-CN" altLang="en-US" sz="2900" b="1" kern="100" dirty="0" smtClean="0">
                <a:solidFill>
                  <a:srgbClr val="FF0000"/>
                </a:solidFill>
                <a:latin typeface="+mj-ea"/>
                <a:ea typeface="+mj-ea"/>
                <a:cs typeface="Times New Roman" panose="02020603050405020304" pitchFamily="18" charset="0"/>
              </a:rPr>
              <a:t>（道德两难故事法，汉斯偷药、海因兹难题）</a:t>
            </a:r>
            <a:endParaRPr lang="zh-CN" altLang="zh-CN" sz="2900" b="1" kern="100" dirty="0">
              <a:solidFill>
                <a:srgbClr val="FF0000"/>
              </a:solidFill>
              <a:effectLst/>
              <a:latin typeface="+mj-ea"/>
              <a:ea typeface="+mj-ea"/>
              <a:cs typeface="Times New Roman" panose="02020603050405020304" pitchFamily="18" charset="0"/>
            </a:endParaRPr>
          </a:p>
        </p:txBody>
      </p:sp>
      <p:graphicFrame>
        <p:nvGraphicFramePr>
          <p:cNvPr id="3" name="表格 2"/>
          <p:cNvGraphicFramePr>
            <a:graphicFrameLocks noGrp="1"/>
          </p:cNvGraphicFramePr>
          <p:nvPr/>
        </p:nvGraphicFramePr>
        <p:xfrm>
          <a:off x="165696" y="1338390"/>
          <a:ext cx="12673408" cy="8097794"/>
        </p:xfrm>
        <a:graphic>
          <a:graphicData uri="http://schemas.openxmlformats.org/drawingml/2006/table">
            <a:tbl>
              <a:tblPr/>
              <a:tblGrid>
                <a:gridCol w="1280142">
                  <a:extLst>
                    <a:ext uri="{9D8B030D-6E8A-4147-A177-3AD203B41FA5}">
                      <a16:colId xmlns:a16="http://schemas.microsoft.com/office/drawing/2014/main" xmlns="" val="20000"/>
                    </a:ext>
                  </a:extLst>
                </a:gridCol>
                <a:gridCol w="3863620">
                  <a:extLst>
                    <a:ext uri="{9D8B030D-6E8A-4147-A177-3AD203B41FA5}">
                      <a16:colId xmlns:a16="http://schemas.microsoft.com/office/drawing/2014/main" xmlns="" val="20001"/>
                    </a:ext>
                  </a:extLst>
                </a:gridCol>
                <a:gridCol w="7529646">
                  <a:extLst>
                    <a:ext uri="{9D8B030D-6E8A-4147-A177-3AD203B41FA5}">
                      <a16:colId xmlns:a16="http://schemas.microsoft.com/office/drawing/2014/main" xmlns="" val="20002"/>
                    </a:ext>
                  </a:extLst>
                </a:gridCol>
              </a:tblGrid>
              <a:tr h="854377">
                <a:tc>
                  <a:txBody>
                    <a:bodyPr/>
                    <a:lstStyle/>
                    <a:p>
                      <a:pPr indent="267970" algn="ctr">
                        <a:spcAft>
                          <a:spcPts val="0"/>
                        </a:spcAft>
                      </a:pPr>
                      <a:r>
                        <a:rPr lang="zh-CN" sz="2400" b="1" kern="100" dirty="0">
                          <a:solidFill>
                            <a:schemeClr val="tx1"/>
                          </a:solidFill>
                          <a:effectLst/>
                          <a:latin typeface="+mn-ea"/>
                          <a:ea typeface="+mn-ea"/>
                        </a:rPr>
                        <a:t>三水平</a:t>
                      </a:r>
                      <a:endParaRPr lang="zh-CN" sz="2400" kern="100" dirty="0">
                        <a:solidFill>
                          <a:schemeClr val="tx1"/>
                        </a:solidFill>
                        <a:effectLst/>
                        <a:latin typeface="+mn-ea"/>
                        <a:ea typeface="+mn-e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indent="267970" algn="ctr">
                        <a:spcAft>
                          <a:spcPts val="0"/>
                        </a:spcAft>
                      </a:pPr>
                      <a:r>
                        <a:rPr lang="zh-CN" sz="2400" b="1" kern="100" dirty="0">
                          <a:solidFill>
                            <a:schemeClr val="tx1"/>
                          </a:solidFill>
                          <a:effectLst/>
                          <a:latin typeface="+mn-ea"/>
                          <a:ea typeface="+mn-ea"/>
                        </a:rPr>
                        <a:t>六阶段</a:t>
                      </a:r>
                      <a:endParaRPr lang="zh-CN" sz="2400" kern="100" dirty="0">
                        <a:solidFill>
                          <a:schemeClr val="tx1"/>
                        </a:solidFill>
                        <a:effectLst/>
                        <a:latin typeface="+mn-ea"/>
                        <a:ea typeface="+mn-e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indent="267970" algn="ctr">
                        <a:spcAft>
                          <a:spcPts val="0"/>
                        </a:spcAft>
                      </a:pPr>
                      <a:r>
                        <a:rPr lang="zh-CN" sz="2400" b="1" kern="100" dirty="0">
                          <a:solidFill>
                            <a:schemeClr val="tx1"/>
                          </a:solidFill>
                          <a:effectLst/>
                          <a:latin typeface="+mn-ea"/>
                          <a:ea typeface="+mn-ea"/>
                        </a:rPr>
                        <a:t>含义</a:t>
                      </a:r>
                      <a:endParaRPr lang="zh-CN" sz="2400" kern="100" dirty="0">
                        <a:solidFill>
                          <a:schemeClr val="tx1"/>
                        </a:solidFill>
                        <a:effectLst/>
                        <a:latin typeface="+mn-ea"/>
                        <a:ea typeface="+mn-e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xmlns="" val="10000"/>
                  </a:ext>
                </a:extLst>
              </a:tr>
              <a:tr h="866411">
                <a:tc rowSpan="2">
                  <a:txBody>
                    <a:bodyPr/>
                    <a:lstStyle/>
                    <a:p>
                      <a:pPr indent="267970" algn="ctr">
                        <a:spcAft>
                          <a:spcPts val="0"/>
                        </a:spcAft>
                      </a:pPr>
                      <a:r>
                        <a:rPr lang="zh-CN" sz="2400" b="1" kern="100" dirty="0">
                          <a:solidFill>
                            <a:schemeClr val="tx1"/>
                          </a:solidFill>
                          <a:effectLst/>
                          <a:latin typeface="+mn-ea"/>
                          <a:ea typeface="+mn-ea"/>
                        </a:rPr>
                        <a:t>前习俗水平</a:t>
                      </a:r>
                    </a:p>
                    <a:p>
                      <a:pPr indent="266700" algn="ctr">
                        <a:spcAft>
                          <a:spcPts val="0"/>
                        </a:spcAft>
                      </a:pPr>
                      <a:r>
                        <a:rPr lang="zh-CN" sz="2400" b="1" kern="100" dirty="0">
                          <a:solidFill>
                            <a:schemeClr val="tx1"/>
                          </a:solidFill>
                          <a:effectLst/>
                          <a:latin typeface="+mn-ea"/>
                          <a:ea typeface="+mn-ea"/>
                        </a:rPr>
                        <a:t>（</a:t>
                      </a:r>
                      <a:r>
                        <a:rPr lang="en-US" sz="2400" b="1" kern="100" dirty="0">
                          <a:solidFill>
                            <a:schemeClr val="tx1"/>
                          </a:solidFill>
                          <a:effectLst/>
                          <a:latin typeface="+mn-ea"/>
                          <a:ea typeface="+mn-ea"/>
                        </a:rPr>
                        <a:t>9</a:t>
                      </a:r>
                      <a:r>
                        <a:rPr lang="zh-CN" sz="2400" b="1" kern="100" dirty="0">
                          <a:solidFill>
                            <a:schemeClr val="tx1"/>
                          </a:solidFill>
                          <a:effectLst/>
                          <a:latin typeface="+mn-ea"/>
                          <a:ea typeface="+mn-ea"/>
                        </a:rPr>
                        <a:t>岁以下）</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ctr">
                        <a:spcAft>
                          <a:spcPts val="0"/>
                        </a:spcAft>
                      </a:pPr>
                      <a:r>
                        <a:rPr lang="zh-CN" sz="2400" b="1" kern="0" dirty="0">
                          <a:effectLst/>
                          <a:latin typeface="+mn-ea"/>
                          <a:ea typeface="+mn-ea"/>
                        </a:rPr>
                        <a:t>惩罚与服从道德定向阶段</a:t>
                      </a:r>
                      <a:endParaRPr lang="zh-CN" sz="2400" b="1" kern="100" dirty="0">
                        <a:effectLst/>
                        <a:latin typeface="+mn-ea"/>
                        <a:ea typeface="+mn-e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just">
                        <a:spcAft>
                          <a:spcPts val="0"/>
                        </a:spcAft>
                      </a:pPr>
                      <a:r>
                        <a:rPr lang="zh-CN" sz="2400" kern="100" dirty="0">
                          <a:effectLst/>
                          <a:latin typeface="+mn-ea"/>
                          <a:ea typeface="+mn-ea"/>
                        </a:rPr>
                        <a:t>他们服从权威或规则只是</a:t>
                      </a:r>
                      <a:r>
                        <a:rPr lang="zh-CN" sz="2400" b="1" kern="100" dirty="0">
                          <a:solidFill>
                            <a:srgbClr val="FF0000"/>
                          </a:solidFill>
                          <a:effectLst/>
                          <a:latin typeface="+mn-ea"/>
                          <a:ea typeface="+mn-ea"/>
                        </a:rPr>
                        <a:t>为了避免</a:t>
                      </a:r>
                      <a:r>
                        <a:rPr lang="zh-CN" sz="2400" b="1" kern="100" dirty="0" smtClean="0">
                          <a:solidFill>
                            <a:srgbClr val="FF0000"/>
                          </a:solidFill>
                          <a:effectLst/>
                          <a:latin typeface="+mn-ea"/>
                          <a:ea typeface="+mn-ea"/>
                        </a:rPr>
                        <a:t>惩罚</a:t>
                      </a:r>
                      <a:r>
                        <a:rPr lang="zh-CN" sz="2400" kern="100" dirty="0" smtClean="0">
                          <a:effectLst/>
                          <a:latin typeface="+mn-ea"/>
                          <a:ea typeface="+mn-ea"/>
                        </a:rPr>
                        <a:t>。</a:t>
                      </a:r>
                      <a:endParaRPr lang="zh-CN" sz="2400" kern="100" dirty="0">
                        <a:effectLst/>
                        <a:latin typeface="+mn-ea"/>
                        <a:ea typeface="+mn-e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866411">
                <a:tc vMerge="1">
                  <a:txBody>
                    <a:bodyPr/>
                    <a:lstStyle/>
                    <a:p>
                      <a:endParaRPr lang="zh-CN"/>
                    </a:p>
                  </a:txBody>
                  <a:tcPr/>
                </a:tc>
                <a:tc>
                  <a:txBody>
                    <a:bodyPr/>
                    <a:lstStyle/>
                    <a:p>
                      <a:pPr indent="266700" algn="ctr">
                        <a:spcAft>
                          <a:spcPts val="0"/>
                        </a:spcAft>
                      </a:pPr>
                      <a:r>
                        <a:rPr lang="zh-CN" sz="2400" b="1" kern="0" dirty="0">
                          <a:effectLst/>
                          <a:latin typeface="+mn-ea"/>
                          <a:ea typeface="+mn-ea"/>
                        </a:rPr>
                        <a:t>相对功利道德定向阶段</a:t>
                      </a:r>
                      <a:endParaRPr lang="zh-CN" sz="2400" b="1" kern="100" dirty="0">
                        <a:effectLst/>
                        <a:latin typeface="+mn-ea"/>
                        <a:ea typeface="+mn-e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just">
                        <a:spcAft>
                          <a:spcPts val="0"/>
                        </a:spcAft>
                      </a:pPr>
                      <a:r>
                        <a:rPr lang="zh-CN" sz="2400" kern="100" dirty="0" smtClean="0">
                          <a:effectLst/>
                          <a:latin typeface="+mn-ea"/>
                          <a:ea typeface="+mn-ea"/>
                        </a:rPr>
                        <a:t>评定</a:t>
                      </a:r>
                      <a:r>
                        <a:rPr lang="zh-CN" sz="2400" kern="100" dirty="0">
                          <a:effectLst/>
                          <a:latin typeface="+mn-ea"/>
                          <a:ea typeface="+mn-ea"/>
                        </a:rPr>
                        <a:t>行为的好坏主要看</a:t>
                      </a:r>
                      <a:r>
                        <a:rPr lang="zh-CN" sz="2400" b="1" kern="100" dirty="0">
                          <a:solidFill>
                            <a:srgbClr val="FF0000"/>
                          </a:solidFill>
                          <a:effectLst/>
                          <a:latin typeface="+mn-ea"/>
                          <a:ea typeface="+mn-ea"/>
                        </a:rPr>
                        <a:t>是否符合自己的利益</a:t>
                      </a:r>
                      <a:r>
                        <a:rPr lang="zh-CN" sz="2400" kern="100" dirty="0">
                          <a:effectLst/>
                          <a:latin typeface="+mn-ea"/>
                          <a:ea typeface="+mn-ea"/>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397787">
                <a:tc rowSpan="2">
                  <a:txBody>
                    <a:bodyPr/>
                    <a:lstStyle/>
                    <a:p>
                      <a:pPr indent="267970" algn="ctr">
                        <a:spcAft>
                          <a:spcPts val="0"/>
                        </a:spcAft>
                      </a:pPr>
                      <a:r>
                        <a:rPr lang="zh-CN" sz="2400" b="1" kern="100" dirty="0">
                          <a:solidFill>
                            <a:schemeClr val="tx1"/>
                          </a:solidFill>
                          <a:effectLst/>
                          <a:latin typeface="+mn-ea"/>
                          <a:ea typeface="+mn-ea"/>
                        </a:rPr>
                        <a:t>习俗水平</a:t>
                      </a:r>
                    </a:p>
                    <a:p>
                      <a:pPr indent="266700" algn="ctr">
                        <a:spcAft>
                          <a:spcPts val="0"/>
                        </a:spcAft>
                      </a:pPr>
                      <a:r>
                        <a:rPr lang="zh-CN" sz="2400" b="1" kern="100" dirty="0">
                          <a:solidFill>
                            <a:schemeClr val="tx1"/>
                          </a:solidFill>
                          <a:effectLst/>
                          <a:latin typeface="+mn-ea"/>
                          <a:ea typeface="+mn-ea"/>
                        </a:rPr>
                        <a:t>（</a:t>
                      </a:r>
                      <a:r>
                        <a:rPr lang="en-US" sz="2400" b="1" kern="100" dirty="0">
                          <a:solidFill>
                            <a:schemeClr val="tx1"/>
                          </a:solidFill>
                          <a:effectLst/>
                          <a:latin typeface="+mn-ea"/>
                          <a:ea typeface="+mn-ea"/>
                        </a:rPr>
                        <a:t>9-16</a:t>
                      </a:r>
                      <a:r>
                        <a:rPr lang="zh-CN" sz="2400" b="1" kern="100" dirty="0">
                          <a:solidFill>
                            <a:schemeClr val="tx1"/>
                          </a:solidFill>
                          <a:effectLst/>
                          <a:latin typeface="+mn-ea"/>
                          <a:ea typeface="+mn-ea"/>
                        </a:rPr>
                        <a:t>岁）</a:t>
                      </a:r>
                    </a:p>
                    <a:p>
                      <a:pPr indent="267970" algn="ctr">
                        <a:spcAft>
                          <a:spcPts val="0"/>
                        </a:spcAft>
                      </a:pPr>
                      <a:r>
                        <a:rPr lang="en-US" sz="2400" b="1" kern="100" dirty="0">
                          <a:solidFill>
                            <a:schemeClr val="tx1"/>
                          </a:solidFill>
                          <a:effectLst/>
                          <a:latin typeface="+mn-ea"/>
                          <a:ea typeface="+mn-ea"/>
                        </a:rPr>
                        <a:t> </a:t>
                      </a:r>
                      <a:endParaRPr lang="zh-CN" sz="2400" b="1" kern="100" dirty="0">
                        <a:solidFill>
                          <a:schemeClr val="tx1"/>
                        </a:solidFill>
                        <a:effectLst/>
                        <a:latin typeface="+mn-ea"/>
                        <a:ea typeface="+mn-e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ctr">
                        <a:spcAft>
                          <a:spcPts val="0"/>
                        </a:spcAft>
                      </a:pPr>
                      <a:r>
                        <a:rPr lang="zh-CN" sz="2400" b="1" kern="100" dirty="0">
                          <a:effectLst/>
                          <a:latin typeface="+mn-ea"/>
                          <a:ea typeface="+mn-ea"/>
                        </a:rPr>
                        <a:t>寻求认可定向阶段</a:t>
                      </a:r>
                    </a:p>
                    <a:p>
                      <a:pPr indent="266700" algn="ctr">
                        <a:spcAft>
                          <a:spcPts val="0"/>
                        </a:spcAft>
                      </a:pPr>
                      <a:r>
                        <a:rPr lang="zh-CN" sz="2400" b="1" kern="100" dirty="0">
                          <a:effectLst/>
                          <a:latin typeface="+mn-ea"/>
                          <a:ea typeface="+mn-ea"/>
                        </a:rPr>
                        <a:t>也称“好孩子”定向阶段</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just">
                        <a:spcAft>
                          <a:spcPts val="0"/>
                        </a:spcAft>
                      </a:pPr>
                      <a:r>
                        <a:rPr lang="zh-CN" sz="2400" kern="100" dirty="0">
                          <a:effectLst/>
                          <a:latin typeface="+mn-ea"/>
                          <a:ea typeface="+mn-ea"/>
                        </a:rPr>
                        <a:t>处在该阶段的儿童，个体的道德价值以</a:t>
                      </a:r>
                      <a:r>
                        <a:rPr lang="zh-CN" sz="2400" b="1" kern="100" dirty="0">
                          <a:solidFill>
                            <a:srgbClr val="FF0000"/>
                          </a:solidFill>
                          <a:effectLst/>
                          <a:latin typeface="+mn-ea"/>
                          <a:ea typeface="+mn-ea"/>
                        </a:rPr>
                        <a:t>人际关系的和谐为导向</a:t>
                      </a:r>
                      <a:r>
                        <a:rPr lang="zh-CN" sz="2400" kern="100" dirty="0">
                          <a:effectLst/>
                          <a:latin typeface="+mn-ea"/>
                          <a:ea typeface="+mn-ea"/>
                        </a:rPr>
                        <a:t>，顺从传统的要求，符合大家的意见，</a:t>
                      </a:r>
                      <a:r>
                        <a:rPr lang="zh-CN" sz="2400" b="1" kern="100" dirty="0">
                          <a:solidFill>
                            <a:srgbClr val="FF0000"/>
                          </a:solidFill>
                          <a:effectLst/>
                          <a:latin typeface="+mn-ea"/>
                          <a:ea typeface="+mn-ea"/>
                        </a:rPr>
                        <a:t>谋求大家的赞赏和认可</a:t>
                      </a:r>
                      <a:r>
                        <a:rPr lang="zh-CN" sz="2400" kern="100" dirty="0" smtClean="0">
                          <a:effectLst/>
                          <a:latin typeface="+mn-ea"/>
                          <a:ea typeface="+mn-ea"/>
                        </a:rPr>
                        <a:t>。</a:t>
                      </a:r>
                      <a:endParaRPr lang="zh-CN" sz="2400" kern="100" dirty="0">
                        <a:effectLst/>
                        <a:latin typeface="+mn-ea"/>
                        <a:ea typeface="+mn-e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353624">
                <a:tc vMerge="1">
                  <a:txBody>
                    <a:bodyPr/>
                    <a:lstStyle/>
                    <a:p>
                      <a:endParaRPr lang="zh-CN"/>
                    </a:p>
                  </a:txBody>
                  <a:tcPr/>
                </a:tc>
                <a:tc>
                  <a:txBody>
                    <a:bodyPr/>
                    <a:lstStyle/>
                    <a:p>
                      <a:pPr indent="266700" algn="ctr">
                        <a:spcAft>
                          <a:spcPts val="0"/>
                        </a:spcAft>
                      </a:pPr>
                      <a:r>
                        <a:rPr lang="zh-CN" sz="2400" b="1" kern="0" dirty="0">
                          <a:effectLst/>
                          <a:latin typeface="+mn-ea"/>
                          <a:ea typeface="+mn-ea"/>
                        </a:rPr>
                        <a:t>维护权威或秩序的道德定向阶段</a:t>
                      </a:r>
                      <a:endParaRPr lang="zh-CN" sz="2400" b="1" kern="100" dirty="0">
                        <a:effectLst/>
                        <a:latin typeface="+mn-ea"/>
                        <a:ea typeface="+mn-e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just">
                        <a:spcAft>
                          <a:spcPts val="0"/>
                        </a:spcAft>
                      </a:pPr>
                      <a:r>
                        <a:rPr lang="zh-CN" sz="2400" kern="100" dirty="0">
                          <a:effectLst/>
                          <a:latin typeface="+mn-ea"/>
                          <a:ea typeface="+mn-ea"/>
                        </a:rPr>
                        <a:t>处于该阶段的儿童其道德价值以</a:t>
                      </a:r>
                      <a:r>
                        <a:rPr lang="zh-CN" sz="2400" b="1" kern="100" dirty="0">
                          <a:solidFill>
                            <a:srgbClr val="FF0000"/>
                          </a:solidFill>
                          <a:effectLst/>
                          <a:latin typeface="+mn-ea"/>
                          <a:ea typeface="+mn-ea"/>
                        </a:rPr>
                        <a:t>服从权威</a:t>
                      </a:r>
                      <a:r>
                        <a:rPr lang="zh-CN" sz="2400" kern="100" dirty="0">
                          <a:effectLst/>
                          <a:latin typeface="+mn-ea"/>
                          <a:ea typeface="+mn-ea"/>
                        </a:rPr>
                        <a:t>为导向，他们</a:t>
                      </a:r>
                      <a:r>
                        <a:rPr lang="zh-CN" sz="2400" b="1" kern="100" dirty="0">
                          <a:solidFill>
                            <a:srgbClr val="FF0000"/>
                          </a:solidFill>
                          <a:effectLst/>
                          <a:latin typeface="+mn-ea"/>
                          <a:ea typeface="+mn-ea"/>
                        </a:rPr>
                        <a:t>服从社会规</a:t>
                      </a:r>
                      <a:r>
                        <a:rPr lang="zh-CN" sz="2400" b="1" kern="100" dirty="0" smtClean="0">
                          <a:solidFill>
                            <a:srgbClr val="FF0000"/>
                          </a:solidFill>
                          <a:effectLst/>
                          <a:latin typeface="+mn-ea"/>
                          <a:ea typeface="+mn-ea"/>
                        </a:rPr>
                        <a:t>范</a:t>
                      </a:r>
                      <a:r>
                        <a:rPr lang="zh-CN" altLang="en-US" sz="2400" b="1" kern="100" dirty="0" smtClean="0">
                          <a:solidFill>
                            <a:srgbClr val="FF0000"/>
                          </a:solidFill>
                          <a:effectLst/>
                          <a:latin typeface="+mn-ea"/>
                          <a:ea typeface="+mn-ea"/>
                        </a:rPr>
                        <a:t>遵守公共秩序</a:t>
                      </a:r>
                      <a:r>
                        <a:rPr lang="zh-CN" altLang="en-US" sz="2400" kern="100" dirty="0" smtClean="0">
                          <a:effectLst/>
                          <a:latin typeface="+mn-ea"/>
                          <a:ea typeface="+mn-ea"/>
                        </a:rPr>
                        <a:t>，</a:t>
                      </a:r>
                      <a:r>
                        <a:rPr lang="zh-CN" altLang="en-US" sz="2400" b="1" kern="100" dirty="0" smtClean="0">
                          <a:solidFill>
                            <a:srgbClr val="FF0000"/>
                          </a:solidFill>
                          <a:effectLst/>
                          <a:latin typeface="+mn-ea"/>
                          <a:ea typeface="+mn-ea"/>
                        </a:rPr>
                        <a:t>尊重法律</a:t>
                      </a:r>
                      <a:r>
                        <a:rPr lang="zh-CN" altLang="en-US" sz="2400" kern="100" dirty="0" smtClean="0">
                          <a:effectLst/>
                          <a:latin typeface="+mn-ea"/>
                          <a:ea typeface="+mn-ea"/>
                        </a:rPr>
                        <a:t>的权威，以法制观念判断是非，知法懂法。</a:t>
                      </a:r>
                      <a:endParaRPr lang="zh-CN" sz="2400" kern="100" dirty="0">
                        <a:effectLst/>
                        <a:latin typeface="+mn-ea"/>
                        <a:ea typeface="+mn-e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1296144">
                <a:tc rowSpan="2">
                  <a:txBody>
                    <a:bodyPr/>
                    <a:lstStyle/>
                    <a:p>
                      <a:pPr indent="267970" algn="ctr">
                        <a:spcAft>
                          <a:spcPts val="0"/>
                        </a:spcAft>
                      </a:pPr>
                      <a:r>
                        <a:rPr lang="zh-CN" sz="2400" b="1" kern="100" dirty="0">
                          <a:solidFill>
                            <a:schemeClr val="tx1"/>
                          </a:solidFill>
                          <a:effectLst/>
                          <a:latin typeface="+mn-ea"/>
                          <a:ea typeface="+mn-ea"/>
                        </a:rPr>
                        <a:t>后习俗水平</a:t>
                      </a:r>
                    </a:p>
                    <a:p>
                      <a:pPr indent="266700" algn="ctr">
                        <a:spcAft>
                          <a:spcPts val="0"/>
                        </a:spcAft>
                      </a:pPr>
                      <a:r>
                        <a:rPr lang="zh-CN" sz="2400" b="1" kern="100" dirty="0">
                          <a:solidFill>
                            <a:schemeClr val="tx1"/>
                          </a:solidFill>
                          <a:effectLst/>
                          <a:latin typeface="+mn-ea"/>
                          <a:ea typeface="+mn-ea"/>
                        </a:rPr>
                        <a:t>（</a:t>
                      </a:r>
                      <a:r>
                        <a:rPr lang="en-US" sz="2400" b="1" kern="100" dirty="0">
                          <a:solidFill>
                            <a:schemeClr val="tx1"/>
                          </a:solidFill>
                          <a:effectLst/>
                          <a:latin typeface="+mn-ea"/>
                          <a:ea typeface="+mn-ea"/>
                        </a:rPr>
                        <a:t>16</a:t>
                      </a:r>
                      <a:r>
                        <a:rPr lang="zh-CN" sz="2400" b="1" kern="100" dirty="0">
                          <a:solidFill>
                            <a:schemeClr val="tx1"/>
                          </a:solidFill>
                          <a:effectLst/>
                          <a:latin typeface="+mn-ea"/>
                          <a:ea typeface="+mn-ea"/>
                        </a:rPr>
                        <a:t>岁以上）</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ctr">
                        <a:spcAft>
                          <a:spcPts val="0"/>
                        </a:spcAft>
                      </a:pPr>
                      <a:r>
                        <a:rPr lang="zh-CN" sz="2400" b="1" kern="100" dirty="0">
                          <a:effectLst/>
                          <a:latin typeface="+mn-ea"/>
                          <a:ea typeface="+mn-ea"/>
                        </a:rPr>
                        <a:t>社会契约定向阶段</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just">
                        <a:spcAft>
                          <a:spcPts val="0"/>
                        </a:spcAft>
                      </a:pPr>
                      <a:r>
                        <a:rPr lang="zh-CN" sz="2400" kern="100" dirty="0" smtClean="0">
                          <a:effectLst/>
                          <a:latin typeface="+mn-ea"/>
                          <a:ea typeface="+mn-ea"/>
                        </a:rPr>
                        <a:t>他们</a:t>
                      </a:r>
                      <a:r>
                        <a:rPr lang="zh-CN" sz="2400" kern="100" dirty="0">
                          <a:effectLst/>
                          <a:latin typeface="+mn-ea"/>
                          <a:ea typeface="+mn-ea"/>
                        </a:rPr>
                        <a:t>看重法律的效力，认为法律可以帮助人维持公正。但同时认为契约和法律的规定并不是绝对的，</a:t>
                      </a:r>
                      <a:r>
                        <a:rPr lang="zh-CN" sz="2400" b="1" kern="100" dirty="0">
                          <a:solidFill>
                            <a:srgbClr val="FF0000"/>
                          </a:solidFill>
                          <a:effectLst/>
                          <a:latin typeface="+mn-ea"/>
                          <a:ea typeface="+mn-ea"/>
                        </a:rPr>
                        <a:t>可以应大多数人的要求而改变</a:t>
                      </a:r>
                      <a:r>
                        <a:rPr lang="zh-CN" sz="2400" kern="100" dirty="0" smtClean="0">
                          <a:effectLst/>
                          <a:latin typeface="+mn-ea"/>
                          <a:ea typeface="+mn-ea"/>
                        </a:rPr>
                        <a:t>。</a:t>
                      </a:r>
                      <a:endParaRPr lang="zh-CN" sz="2400" kern="100" dirty="0">
                        <a:effectLst/>
                        <a:latin typeface="+mn-ea"/>
                        <a:ea typeface="+mn-e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1397787">
                <a:tc vMerge="1">
                  <a:txBody>
                    <a:bodyPr/>
                    <a:lstStyle/>
                    <a:p>
                      <a:endParaRPr lang="zh-CN"/>
                    </a:p>
                  </a:txBody>
                  <a:tcPr/>
                </a:tc>
                <a:tc>
                  <a:txBody>
                    <a:bodyPr/>
                    <a:lstStyle/>
                    <a:p>
                      <a:pPr indent="266700" algn="ctr">
                        <a:spcAft>
                          <a:spcPts val="0"/>
                        </a:spcAft>
                      </a:pPr>
                      <a:r>
                        <a:rPr lang="zh-CN" sz="2400" b="1" kern="100" dirty="0">
                          <a:effectLst/>
                          <a:latin typeface="+mn-ea"/>
                          <a:ea typeface="+mn-ea"/>
                        </a:rPr>
                        <a:t>普遍伦理定向阶段也称原则或良心定向阶段</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just">
                        <a:spcAft>
                          <a:spcPts val="0"/>
                        </a:spcAft>
                      </a:pPr>
                      <a:r>
                        <a:rPr lang="zh-CN" sz="2400" kern="100" dirty="0">
                          <a:effectLst/>
                          <a:latin typeface="+mn-ea"/>
                          <a:ea typeface="+mn-ea"/>
                        </a:rPr>
                        <a:t>这是进行道德判断的最高阶段，表现为能</a:t>
                      </a:r>
                      <a:r>
                        <a:rPr lang="zh-CN" sz="2400" kern="100" dirty="0">
                          <a:solidFill>
                            <a:srgbClr val="FF0000"/>
                          </a:solidFill>
                          <a:effectLst/>
                          <a:latin typeface="+mn-ea"/>
                          <a:ea typeface="+mn-ea"/>
                        </a:rPr>
                        <a:t>以公正、平等、</a:t>
                      </a:r>
                      <a:r>
                        <a:rPr lang="zh-CN" sz="2400" kern="100" dirty="0" smtClean="0">
                          <a:solidFill>
                            <a:srgbClr val="FF0000"/>
                          </a:solidFill>
                          <a:effectLst/>
                          <a:latin typeface="+mn-ea"/>
                          <a:ea typeface="+mn-ea"/>
                        </a:rPr>
                        <a:t>尊严</a:t>
                      </a:r>
                      <a:r>
                        <a:rPr lang="zh-CN" altLang="en-US" sz="2400" kern="100" dirty="0" smtClean="0">
                          <a:solidFill>
                            <a:srgbClr val="FF0000"/>
                          </a:solidFill>
                          <a:effectLst/>
                          <a:latin typeface="+mn-ea"/>
                          <a:ea typeface="+mn-ea"/>
                        </a:rPr>
                        <a:t>为最一般的原则为标准进行思考</a:t>
                      </a:r>
                      <a:r>
                        <a:rPr lang="zh-CN" altLang="en-US" sz="2400" kern="100" dirty="0" smtClean="0">
                          <a:effectLst/>
                          <a:latin typeface="+mn-ea"/>
                          <a:ea typeface="+mn-ea"/>
                        </a:rPr>
                        <a:t>，</a:t>
                      </a:r>
                      <a:r>
                        <a:rPr lang="zh-CN" sz="2400" kern="100" dirty="0" smtClean="0">
                          <a:effectLst/>
                          <a:latin typeface="+mn-ea"/>
                          <a:ea typeface="+mn-ea"/>
                        </a:rPr>
                        <a:t>认为</a:t>
                      </a:r>
                      <a:r>
                        <a:rPr lang="zh-CN" sz="2400" b="1" kern="100" dirty="0">
                          <a:solidFill>
                            <a:srgbClr val="FF0000"/>
                          </a:solidFill>
                          <a:effectLst/>
                          <a:latin typeface="+mn-ea"/>
                          <a:ea typeface="+mn-ea"/>
                        </a:rPr>
                        <a:t>只要动机是好的，行为就是正确</a:t>
                      </a:r>
                      <a:r>
                        <a:rPr lang="zh-CN" sz="2400" kern="100" dirty="0">
                          <a:effectLst/>
                          <a:latin typeface="+mn-ea"/>
                          <a:ea typeface="+mn-ea"/>
                        </a:rPr>
                        <a:t>的。在这个阶段上，他们认为人类普遍的道义高于一切。</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spTree>
  </p:cSld>
  <p:clrMapOvr>
    <a:masterClrMapping/>
  </p:clrMapOvr>
  <p:transition spd="med"/>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700336"/>
            <a:ext cx="6718424" cy="1045223"/>
          </a:xfrm>
          <a:prstGeom prst="rect">
            <a:avLst/>
          </a:prstGeom>
        </p:spPr>
        <p:txBody>
          <a:bodyPr wrap="square">
            <a:spAutoFit/>
          </a:bodyPr>
          <a:lstStyle/>
          <a:p>
            <a:pPr indent="203200" algn="just">
              <a:lnSpc>
                <a:spcPct val="172000"/>
              </a:lnSpc>
              <a:spcBef>
                <a:spcPts val="1300"/>
              </a:spcBef>
              <a:spcAft>
                <a:spcPts val="1300"/>
              </a:spcAft>
            </a:pPr>
            <a:r>
              <a:rPr lang="zh-CN" altLang="zh-CN" b="1" kern="100" dirty="0">
                <a:latin typeface="Calibri" panose="020F0502020204030204" pitchFamily="34" charset="0"/>
                <a:ea typeface="方正卡通简体"/>
              </a:rPr>
              <a:t>三、道德行为的</a:t>
            </a:r>
            <a:r>
              <a:rPr lang="zh-CN" altLang="zh-CN" b="1" kern="100" dirty="0" smtClean="0">
                <a:latin typeface="宋体" panose="02010600030101010101" pitchFamily="2" charset="-122"/>
                <a:ea typeface="宋体" panose="02010600030101010101" pitchFamily="2" charset="-122"/>
              </a:rPr>
              <a:t>社会学习理论</a:t>
            </a:r>
            <a:endParaRPr lang="en-US" altLang="zh-CN" b="1" kern="100" dirty="0" smtClean="0">
              <a:latin typeface="宋体" panose="02010600030101010101" pitchFamily="2" charset="-122"/>
              <a:ea typeface="宋体" panose="02010600030101010101" pitchFamily="2" charset="-122"/>
            </a:endParaRPr>
          </a:p>
        </p:txBody>
      </p:sp>
      <p:sp>
        <p:nvSpPr>
          <p:cNvPr id="3" name="矩形 2"/>
          <p:cNvSpPr/>
          <p:nvPr/>
        </p:nvSpPr>
        <p:spPr>
          <a:xfrm>
            <a:off x="165696" y="1636440"/>
            <a:ext cx="12839104" cy="7571303"/>
          </a:xfrm>
          <a:prstGeom prst="rect">
            <a:avLst/>
          </a:prstGeom>
        </p:spPr>
        <p:txBody>
          <a:bodyPr wrap="square">
            <a:spAutoFit/>
          </a:bodyPr>
          <a:lstStyle/>
          <a:p>
            <a:pPr latinLnBrk="0">
              <a:lnSpc>
                <a:spcPct val="150000"/>
              </a:lnSpc>
            </a:pPr>
            <a:r>
              <a:rPr lang="en-US" altLang="zh-CN" dirty="0" smtClean="0">
                <a:latin typeface="+mn-ea"/>
                <a:ea typeface="+mn-ea"/>
                <a:cs typeface="Times New Roman" panose="02020603050405020304" pitchFamily="18" charset="0"/>
              </a:rPr>
              <a:t>   </a:t>
            </a:r>
            <a:r>
              <a:rPr lang="zh-CN" altLang="zh-CN" dirty="0" smtClean="0">
                <a:latin typeface="+mn-ea"/>
                <a:ea typeface="+mn-ea"/>
                <a:cs typeface="Times New Roman" panose="02020603050405020304" pitchFamily="18" charset="0"/>
              </a:rPr>
              <a:t>班杜拉</a:t>
            </a:r>
            <a:r>
              <a:rPr lang="zh-CN" altLang="zh-CN" dirty="0">
                <a:latin typeface="+mn-ea"/>
                <a:ea typeface="+mn-ea"/>
                <a:cs typeface="Times New Roman" panose="02020603050405020304" pitchFamily="18" charset="0"/>
              </a:rPr>
              <a:t>对品德问题的基本观点是：道德行为的决定因素是</a:t>
            </a:r>
            <a:r>
              <a:rPr lang="zh-CN" altLang="zh-CN" b="1" dirty="0">
                <a:solidFill>
                  <a:srgbClr val="FF0000"/>
                </a:solidFill>
                <a:latin typeface="+mn-ea"/>
                <a:ea typeface="+mn-ea"/>
                <a:cs typeface="Times New Roman" panose="02020603050405020304" pitchFamily="18" charset="0"/>
              </a:rPr>
              <a:t>环境，社会文化关系以及各种客观条件、榜样和强化</a:t>
            </a:r>
            <a:r>
              <a:rPr lang="zh-CN" altLang="zh-CN" dirty="0">
                <a:latin typeface="+mn-ea"/>
                <a:ea typeface="+mn-ea"/>
                <a:cs typeface="Times New Roman" panose="02020603050405020304" pitchFamily="18" charset="0"/>
              </a:rPr>
              <a:t>等</a:t>
            </a:r>
            <a:r>
              <a:rPr lang="zh-CN" altLang="zh-CN" dirty="0" smtClean="0">
                <a:latin typeface="+mn-ea"/>
                <a:ea typeface="+mn-ea"/>
                <a:cs typeface="Times New Roman" panose="02020603050405020304" pitchFamily="18" charset="0"/>
              </a:rPr>
              <a:t>。</a:t>
            </a:r>
            <a:r>
              <a:rPr lang="zh-CN" altLang="en-US" dirty="0">
                <a:latin typeface="+mn-ea"/>
                <a:ea typeface="+mn-ea"/>
                <a:cs typeface="Times New Roman" panose="02020603050405020304" pitchFamily="18" charset="0"/>
              </a:rPr>
              <a:t>树立</a:t>
            </a:r>
            <a:r>
              <a:rPr lang="zh-CN" altLang="en-US" b="1" dirty="0">
                <a:solidFill>
                  <a:srgbClr val="FF0000"/>
                </a:solidFill>
                <a:latin typeface="+mn-ea"/>
                <a:ea typeface="+mn-ea"/>
                <a:cs typeface="Times New Roman" panose="02020603050405020304" pitchFamily="18" charset="0"/>
              </a:rPr>
              <a:t>良好的榜样</a:t>
            </a:r>
            <a:r>
              <a:rPr lang="zh-CN" altLang="en-US" dirty="0">
                <a:latin typeface="+mn-ea"/>
                <a:ea typeface="+mn-ea"/>
                <a:cs typeface="Times New Roman" panose="02020603050405020304" pitchFamily="18" charset="0"/>
              </a:rPr>
              <a:t>是学生道德行为形成的重要途</a:t>
            </a:r>
            <a:r>
              <a:rPr lang="zh-CN" altLang="en-US" dirty="0" smtClean="0">
                <a:latin typeface="+mn-ea"/>
                <a:ea typeface="+mn-ea"/>
                <a:cs typeface="Times New Roman" panose="02020603050405020304" pitchFamily="18" charset="0"/>
              </a:rPr>
              <a:t>径。</a:t>
            </a:r>
            <a:endParaRPr lang="en-US" altLang="zh-CN" dirty="0" smtClean="0">
              <a:latin typeface="+mn-ea"/>
              <a:ea typeface="+mn-ea"/>
              <a:cs typeface="Times New Roman" panose="02020603050405020304" pitchFamily="18" charset="0"/>
            </a:endParaRPr>
          </a:p>
          <a:p>
            <a:pPr latinLnBrk="0">
              <a:lnSpc>
                <a:spcPct val="150000"/>
              </a:lnSpc>
            </a:pPr>
            <a:r>
              <a:rPr lang="en-US" altLang="zh-CN" dirty="0" smtClean="0">
                <a:latin typeface="+mn-ea"/>
                <a:ea typeface="+mn-ea"/>
              </a:rPr>
              <a:t>  </a:t>
            </a:r>
            <a:r>
              <a:rPr lang="zh-CN" altLang="zh-CN" dirty="0" smtClean="0">
                <a:latin typeface="+mn-ea"/>
                <a:ea typeface="+mn-ea"/>
              </a:rPr>
              <a:t>班杜拉</a:t>
            </a:r>
            <a:r>
              <a:rPr lang="zh-CN" altLang="zh-CN" dirty="0">
                <a:latin typeface="+mn-ea"/>
                <a:ea typeface="+mn-ea"/>
              </a:rPr>
              <a:t>等人提出了三个有关</a:t>
            </a:r>
            <a:r>
              <a:rPr lang="zh-CN" altLang="zh-CN" dirty="0">
                <a:solidFill>
                  <a:srgbClr val="FF0000"/>
                </a:solidFill>
                <a:latin typeface="+mn-ea"/>
                <a:ea typeface="+mn-ea"/>
              </a:rPr>
              <a:t>道德行为获得的基本概念</a:t>
            </a:r>
            <a:r>
              <a:rPr lang="zh-CN" altLang="zh-CN" dirty="0">
                <a:latin typeface="+mn-ea"/>
                <a:ea typeface="+mn-ea"/>
              </a:rPr>
              <a:t>。</a:t>
            </a:r>
          </a:p>
          <a:p>
            <a:pPr latinLnBrk="0">
              <a:lnSpc>
                <a:spcPct val="150000"/>
              </a:lnSpc>
            </a:pPr>
            <a:r>
              <a:rPr lang="en-US" altLang="zh-CN" b="1" dirty="0">
                <a:solidFill>
                  <a:srgbClr val="FF0000"/>
                </a:solidFill>
                <a:latin typeface="+mn-ea"/>
                <a:ea typeface="+mn-ea"/>
              </a:rPr>
              <a:t>1.</a:t>
            </a:r>
            <a:r>
              <a:rPr lang="zh-CN" altLang="zh-CN" b="1" dirty="0">
                <a:solidFill>
                  <a:srgbClr val="FF0000"/>
                </a:solidFill>
                <a:latin typeface="+mn-ea"/>
                <a:ea typeface="+mn-ea"/>
              </a:rPr>
              <a:t>抗拒</a:t>
            </a:r>
            <a:r>
              <a:rPr lang="zh-CN" altLang="zh-CN" b="1" dirty="0" smtClean="0">
                <a:solidFill>
                  <a:srgbClr val="FF0000"/>
                </a:solidFill>
                <a:latin typeface="+mn-ea"/>
                <a:ea typeface="+mn-ea"/>
              </a:rPr>
              <a:t>诱惑</a:t>
            </a:r>
            <a:r>
              <a:rPr lang="en-US" altLang="zh-CN" b="1" dirty="0" smtClean="0">
                <a:latin typeface="+mn-ea"/>
                <a:ea typeface="+mn-ea"/>
              </a:rPr>
              <a:t>——</a:t>
            </a:r>
            <a:r>
              <a:rPr lang="zh-CN" altLang="en-US" dirty="0">
                <a:latin typeface="+mn-ea"/>
                <a:ea typeface="+mn-ea"/>
              </a:rPr>
              <a:t>在具有诱惑力的情境下，个人能依据社会规范的禁忌，对自己的愿望、冲动等行为倾向有所抑制</a:t>
            </a:r>
            <a:endParaRPr lang="zh-CN" altLang="zh-CN" dirty="0">
              <a:latin typeface="+mn-ea"/>
              <a:ea typeface="+mn-ea"/>
            </a:endParaRPr>
          </a:p>
          <a:p>
            <a:pPr latinLnBrk="0">
              <a:lnSpc>
                <a:spcPct val="150000"/>
              </a:lnSpc>
            </a:pPr>
            <a:r>
              <a:rPr lang="en-US" altLang="zh-CN" dirty="0">
                <a:solidFill>
                  <a:srgbClr val="FF0000"/>
                </a:solidFill>
                <a:latin typeface="+mn-ea"/>
                <a:ea typeface="+mn-ea"/>
              </a:rPr>
              <a:t>2.</a:t>
            </a:r>
            <a:r>
              <a:rPr lang="zh-CN" altLang="zh-CN" b="1" dirty="0">
                <a:solidFill>
                  <a:srgbClr val="FF0000"/>
                </a:solidFill>
                <a:latin typeface="+mn-ea"/>
                <a:ea typeface="+mn-ea"/>
              </a:rPr>
              <a:t>赏罚</a:t>
            </a:r>
            <a:r>
              <a:rPr lang="zh-CN" altLang="zh-CN" b="1" dirty="0" smtClean="0">
                <a:solidFill>
                  <a:srgbClr val="FF0000"/>
                </a:solidFill>
                <a:latin typeface="+mn-ea"/>
                <a:ea typeface="+mn-ea"/>
              </a:rPr>
              <a:t>控制</a:t>
            </a:r>
            <a:r>
              <a:rPr lang="en-US" altLang="zh-CN" dirty="0" smtClean="0">
                <a:latin typeface="+mn-ea"/>
                <a:ea typeface="+mn-ea"/>
              </a:rPr>
              <a:t>——</a:t>
            </a:r>
            <a:r>
              <a:rPr lang="zh-CN" altLang="en-US" dirty="0">
                <a:latin typeface="+mn-ea"/>
                <a:ea typeface="+mn-ea"/>
              </a:rPr>
              <a:t>行为合乎道德标准时，给予奖赏；行为不符合道德标准时，给予惩罚</a:t>
            </a:r>
            <a:endParaRPr lang="zh-CN" altLang="zh-CN" dirty="0">
              <a:latin typeface="+mn-ea"/>
              <a:ea typeface="+mn-ea"/>
            </a:endParaRPr>
          </a:p>
          <a:p>
            <a:pPr latinLnBrk="0">
              <a:lnSpc>
                <a:spcPct val="150000"/>
              </a:lnSpc>
            </a:pPr>
            <a:r>
              <a:rPr lang="en-US" altLang="zh-CN" b="1" dirty="0">
                <a:solidFill>
                  <a:srgbClr val="FF0000"/>
                </a:solidFill>
                <a:latin typeface="+mn-ea"/>
                <a:ea typeface="+mn-ea"/>
              </a:rPr>
              <a:t>3.</a:t>
            </a:r>
            <a:r>
              <a:rPr lang="zh-CN" altLang="zh-CN" b="1" dirty="0" smtClean="0">
                <a:solidFill>
                  <a:srgbClr val="FF0000"/>
                </a:solidFill>
                <a:latin typeface="+mn-ea"/>
                <a:ea typeface="+mn-ea"/>
              </a:rPr>
              <a:t>模仿学习</a:t>
            </a:r>
            <a:r>
              <a:rPr lang="en-US" altLang="zh-CN" b="1" dirty="0" smtClean="0">
                <a:latin typeface="+mn-ea"/>
                <a:ea typeface="+mn-ea"/>
              </a:rPr>
              <a:t>——</a:t>
            </a:r>
            <a:r>
              <a:rPr lang="zh-CN" altLang="en-US" dirty="0" smtClean="0">
                <a:latin typeface="+mn-ea"/>
                <a:ea typeface="+mn-ea"/>
              </a:rPr>
              <a:t>观察学习</a:t>
            </a:r>
            <a:endParaRPr lang="zh-CN" altLang="zh-CN" dirty="0">
              <a:latin typeface="+mn-ea"/>
              <a:ea typeface="+mn-ea"/>
            </a:endParaRPr>
          </a:p>
        </p:txBody>
      </p:sp>
    </p:spTree>
  </p:cSld>
  <p:clrMapOvr>
    <a:masterClrMapping/>
  </p:clrMapOvr>
  <p:transition spd="med"/>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1893888" y="700336"/>
            <a:ext cx="9073008" cy="823623"/>
          </a:xfrm>
          <a:prstGeom prst="rect">
            <a:avLst/>
          </a:prstGeom>
        </p:spPr>
        <p:txBody>
          <a:bodyPr wrap="square">
            <a:spAutoFit/>
          </a:bodyPr>
          <a:lstStyle/>
          <a:p>
            <a:pPr algn="ctr">
              <a:lnSpc>
                <a:spcPct val="132000"/>
              </a:lnSpc>
              <a:spcBef>
                <a:spcPts val="1200"/>
              </a:spcBef>
              <a:spcAft>
                <a:spcPts val="320"/>
              </a:spcAft>
            </a:pPr>
            <a:r>
              <a:rPr lang="zh-CN" altLang="zh-CN" b="1" kern="100" dirty="0">
                <a:latin typeface="Cambria" panose="02040503050406030204" pitchFamily="18" charset="0"/>
                <a:ea typeface="方正粗倩简体"/>
                <a:cs typeface="Times New Roman" panose="02020603050405020304" pitchFamily="18" charset="0"/>
              </a:rPr>
              <a:t>第三节　态度与品德的形成与培养</a:t>
            </a:r>
            <a:endParaRPr lang="zh-CN" altLang="zh-CN" b="1" kern="100" dirty="0">
              <a:effectLst/>
              <a:latin typeface="Cambria" panose="02040503050406030204" pitchFamily="18" charset="0"/>
              <a:ea typeface="方正粗倩简体"/>
              <a:cs typeface="Times New Roman" panose="02020603050405020304" pitchFamily="18" charset="0"/>
            </a:endParaRPr>
          </a:p>
        </p:txBody>
      </p:sp>
      <p:sp>
        <p:nvSpPr>
          <p:cNvPr id="3" name="矩形 2"/>
          <p:cNvSpPr/>
          <p:nvPr/>
        </p:nvSpPr>
        <p:spPr>
          <a:xfrm>
            <a:off x="360040" y="1728762"/>
            <a:ext cx="12407056" cy="646331"/>
          </a:xfrm>
          <a:prstGeom prst="rect">
            <a:avLst/>
          </a:prstGeom>
        </p:spPr>
        <p:txBody>
          <a:bodyPr wrap="square">
            <a:spAutoFit/>
          </a:bodyPr>
          <a:lstStyle/>
          <a:p>
            <a:pPr indent="267970" algn="just">
              <a:spcAft>
                <a:spcPts val="0"/>
              </a:spcAft>
            </a:pPr>
            <a:r>
              <a:rPr lang="zh-CN" altLang="en-US" b="1" dirty="0" smtClean="0">
                <a:latin typeface="Times New Roman" panose="02020603050405020304" pitchFamily="18" charset="0"/>
                <a:ea typeface="宋体" panose="02010600030101010101" pitchFamily="2" charset="-122"/>
              </a:rPr>
              <a:t>一、态度与品德的形成过程</a:t>
            </a:r>
            <a:endParaRPr lang="en-US" altLang="zh-CN" b="1" dirty="0">
              <a:latin typeface="Times New Roman" panose="02020603050405020304" pitchFamily="18" charset="0"/>
              <a:ea typeface="宋体" panose="02010600030101010101" pitchFamily="2" charset="-122"/>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2644552"/>
            <a:ext cx="12388850" cy="565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3910112" y="8186836"/>
            <a:ext cx="1224136" cy="646331"/>
          </a:xfrm>
          <a:prstGeom prst="rect">
            <a:avLst/>
          </a:prstGeom>
        </p:spPr>
        <p:txBody>
          <a:bodyPr wrap="square">
            <a:spAutoFit/>
          </a:bodyPr>
          <a:lstStyle/>
          <a:p>
            <a:r>
              <a:rPr lang="zh-CN" altLang="en-US" b="1" dirty="0" smtClean="0">
                <a:solidFill>
                  <a:srgbClr val="FF0000"/>
                </a:solidFill>
                <a:latin typeface="黑体" panose="02010609060101010101" pitchFamily="49" charset="-122"/>
                <a:ea typeface="黑体" panose="02010609060101010101" pitchFamily="49" charset="-122"/>
              </a:rPr>
              <a:t>信奉</a:t>
            </a:r>
            <a:endParaRPr lang="zh-CN" altLang="en-US" b="1" dirty="0">
              <a:solidFill>
                <a:srgbClr val="FF0000"/>
              </a:solidFill>
              <a:latin typeface="黑体" panose="02010609060101010101" pitchFamily="49" charset="-122"/>
              <a:ea typeface="黑体" panose="02010609060101010101" pitchFamily="49" charset="-122"/>
            </a:endParaRPr>
          </a:p>
        </p:txBody>
      </p:sp>
    </p:spTree>
  </p:cSld>
  <p:clrMapOvr>
    <a:masterClrMapping/>
  </p:clrMapOvr>
  <p:transition spd="med"/>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237704" y="556320"/>
            <a:ext cx="12767096" cy="1045223"/>
          </a:xfrm>
          <a:prstGeom prst="rect">
            <a:avLst/>
          </a:prstGeom>
        </p:spPr>
        <p:txBody>
          <a:bodyPr wrap="square">
            <a:spAutoFit/>
          </a:bodyPr>
          <a:lstStyle/>
          <a:p>
            <a:pPr indent="203200" algn="just">
              <a:lnSpc>
                <a:spcPct val="172000"/>
              </a:lnSpc>
              <a:spcBef>
                <a:spcPts val="1300"/>
              </a:spcBef>
              <a:spcAft>
                <a:spcPts val="1300"/>
              </a:spcAft>
            </a:pPr>
            <a:r>
              <a:rPr lang="zh-CN" altLang="zh-CN" b="1" kern="100" dirty="0">
                <a:latin typeface="Calibri" panose="020F0502020204030204" pitchFamily="34" charset="0"/>
                <a:ea typeface="方正卡通简体"/>
              </a:rPr>
              <a:t>二、态度与品德形成的影响因素</a:t>
            </a:r>
            <a:endParaRPr lang="zh-CN" altLang="zh-CN" b="1" kern="100" dirty="0">
              <a:effectLst/>
              <a:latin typeface="Calibri" panose="020F0502020204030204" pitchFamily="34" charset="0"/>
              <a:ea typeface="方正卡通简体"/>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863" y="1941513"/>
            <a:ext cx="12157075" cy="590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309712" y="1060376"/>
            <a:ext cx="12313285" cy="7663636"/>
          </a:xfrm>
          <a:prstGeom prst="rect">
            <a:avLst/>
          </a:prstGeom>
        </p:spPr>
        <p:txBody>
          <a:bodyPr wrap="square">
            <a:spAutoFit/>
          </a:bodyPr>
          <a:lstStyle/>
          <a:p>
            <a:pPr marL="0" marR="0" lvl="0" indent="457200" algn="just" defTabSz="584200" rtl="0" eaLnBrk="0" fontAlgn="base" latinLnBrk="0" hangingPunct="0">
              <a:lnSpc>
                <a:spcPct val="150000"/>
              </a:lnSpc>
              <a:spcBef>
                <a:spcPts val="0"/>
              </a:spcBef>
              <a:spcAft>
                <a:spcPts val="0"/>
              </a:spcAft>
              <a:buClrTx/>
              <a:buSzTx/>
              <a:buFontTx/>
              <a:buNone/>
              <a:defRPr/>
            </a:pPr>
            <a:r>
              <a:rPr kumimoji="0" lang="zh-CN" altLang="en-US" sz="4000" b="1" i="0" u="none" strike="noStrike" kern="100" cap="none" spc="0" normalizeH="0" baseline="0" noProof="0" dirty="0" smtClean="0">
                <a:ln>
                  <a:noFill/>
                </a:ln>
                <a:solidFill>
                  <a:srgbClr val="FF0000"/>
                </a:solidFill>
                <a:effectLst/>
                <a:uLnTx/>
                <a:uFillTx/>
                <a:latin typeface="宋体" panose="02010600030101010101" pitchFamily="2" charset="-122"/>
                <a:ea typeface="宋体" panose="02010600030101010101" pitchFamily="2" charset="-122"/>
                <a:sym typeface="Helvetica Neue" charset="0"/>
              </a:rPr>
              <a:t>一、</a:t>
            </a:r>
            <a:r>
              <a:rPr kumimoji="0" lang="zh-CN" altLang="zh-CN" sz="4000" b="1" i="0" u="none" strike="noStrike" kern="100" cap="none" spc="0" normalizeH="0" baseline="0" noProof="0" dirty="0" smtClean="0">
                <a:ln>
                  <a:noFill/>
                </a:ln>
                <a:solidFill>
                  <a:srgbClr val="FF0000"/>
                </a:solidFill>
                <a:effectLst/>
                <a:uLnTx/>
                <a:uFillTx/>
                <a:latin typeface="宋体" panose="02010600030101010101" pitchFamily="2" charset="-122"/>
                <a:ea typeface="宋体" panose="02010600030101010101" pitchFamily="2" charset="-122"/>
                <a:sym typeface="Helvetica Neue" charset="0"/>
              </a:rPr>
              <a:t>客</a:t>
            </a:r>
            <a:r>
              <a:rPr kumimoji="0" lang="zh-CN" altLang="zh-CN" sz="4000" b="1" i="0" u="none" strike="noStrike" kern="1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sym typeface="Helvetica Neue" charset="0"/>
              </a:rPr>
              <a:t>观原</a:t>
            </a:r>
            <a:r>
              <a:rPr kumimoji="0" lang="zh-CN" altLang="zh-CN" sz="4000" b="1" i="0" u="none" strike="noStrike" kern="100" cap="none" spc="0" normalizeH="0" baseline="0" noProof="0" dirty="0" smtClean="0">
                <a:ln>
                  <a:noFill/>
                </a:ln>
                <a:solidFill>
                  <a:srgbClr val="FF0000"/>
                </a:solidFill>
                <a:effectLst/>
                <a:uLnTx/>
                <a:uFillTx/>
                <a:latin typeface="宋体" panose="02010600030101010101" pitchFamily="2" charset="-122"/>
                <a:ea typeface="宋体" panose="02010600030101010101" pitchFamily="2" charset="-122"/>
                <a:sym typeface="Helvetica Neue" charset="0"/>
              </a:rPr>
              <a:t>因</a:t>
            </a:r>
            <a:endParaRPr kumimoji="0" lang="en-US" altLang="zh-CN" sz="4000" b="1" i="0" u="none" strike="noStrike" kern="100" cap="none" spc="0" normalizeH="0" baseline="0" noProof="0" dirty="0" smtClean="0">
              <a:ln>
                <a:noFill/>
              </a:ln>
              <a:solidFill>
                <a:srgbClr val="FF0000"/>
              </a:solidFill>
              <a:effectLst/>
              <a:uLnTx/>
              <a:uFillTx/>
              <a:latin typeface="宋体" panose="02010600030101010101" pitchFamily="2" charset="-122"/>
              <a:ea typeface="宋体" panose="02010600030101010101" pitchFamily="2" charset="-122"/>
              <a:sym typeface="Helvetica Neue" charset="0"/>
            </a:endParaRPr>
          </a:p>
          <a:p>
            <a:pPr marL="0" marR="0" lvl="0" indent="457200" algn="just" defTabSz="584200" rtl="0" eaLnBrk="0" fontAlgn="base" latinLnBrk="0" hangingPunct="0">
              <a:lnSpc>
                <a:spcPct val="150000"/>
              </a:lnSpc>
              <a:spcBef>
                <a:spcPts val="0"/>
              </a:spcBef>
              <a:spcAft>
                <a:spcPts val="0"/>
              </a:spcAft>
              <a:buClrTx/>
              <a:buSzTx/>
              <a:buFontTx/>
              <a:buNone/>
              <a:defRPr/>
            </a:pPr>
            <a:r>
              <a:rPr kumimoji="0" lang="en-US" altLang="zh-CN" sz="3200" b="1"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1.</a:t>
            </a:r>
            <a:r>
              <a:rPr kumimoji="0" lang="zh-CN" altLang="en-US" sz="3200" b="1"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家庭的不良影响</a:t>
            </a:r>
          </a:p>
          <a:p>
            <a:pPr marL="0" marR="0" lvl="0" indent="457200" algn="just" defTabSz="584200" rtl="0" eaLnBrk="0" fontAlgn="base" latinLnBrk="0" hangingPunct="0">
              <a:lnSpc>
                <a:spcPct val="150000"/>
              </a:lnSpc>
              <a:spcBef>
                <a:spcPts val="0"/>
              </a:spcBef>
              <a:spcAft>
                <a:spcPts val="0"/>
              </a:spcAft>
              <a:buClrTx/>
              <a:buSzTx/>
              <a:buFontTx/>
              <a:buNone/>
              <a:defRPr/>
            </a:pPr>
            <a:r>
              <a:rPr kumimoji="0" lang="zh-CN" altLang="en-US" sz="3200" b="1"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a:t>
            </a:r>
            <a:r>
              <a:rPr kumimoji="0" lang="en-US" altLang="zh-CN" sz="3200" b="1"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1</a:t>
            </a:r>
            <a:r>
              <a:rPr kumimoji="0" lang="zh-CN" altLang="en-US" sz="3200" b="1"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）家庭结构不良因素的消极影响</a:t>
            </a:r>
          </a:p>
          <a:p>
            <a:pPr marL="0" marR="0" lvl="0" indent="457200" algn="just" defTabSz="584200" rtl="0" eaLnBrk="0" fontAlgn="base" latinLnBrk="0" hangingPunct="0">
              <a:lnSpc>
                <a:spcPct val="150000"/>
              </a:lnSpc>
              <a:spcBef>
                <a:spcPts val="0"/>
              </a:spcBef>
              <a:spcAft>
                <a:spcPts val="0"/>
              </a:spcAft>
              <a:buClrTx/>
              <a:buSzTx/>
              <a:buFontTx/>
              <a:buNone/>
              <a:defRPr/>
            </a:pPr>
            <a:r>
              <a:rPr kumimoji="0" lang="zh-CN" altLang="en-US" sz="32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①家庭自然结构的破坏</a:t>
            </a:r>
            <a:r>
              <a:rPr kumimoji="0" lang="zh-CN" altLang="en-US" sz="3200" b="0" i="0" u="none" strike="noStrike" kern="1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sym typeface="Helvetica Neue" charset="0"/>
              </a:rPr>
              <a:t>。 ②</a:t>
            </a:r>
            <a:r>
              <a:rPr kumimoji="0" lang="zh-CN" altLang="en-US" sz="32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家庭关系结构的破坏。</a:t>
            </a:r>
          </a:p>
          <a:p>
            <a:pPr marL="0" marR="0" lvl="0" indent="457200" algn="just" defTabSz="584200" rtl="0" eaLnBrk="0" fontAlgn="base" latinLnBrk="0" hangingPunct="0">
              <a:lnSpc>
                <a:spcPct val="150000"/>
              </a:lnSpc>
              <a:spcBef>
                <a:spcPts val="0"/>
              </a:spcBef>
              <a:spcAft>
                <a:spcPts val="0"/>
              </a:spcAft>
              <a:buClrTx/>
              <a:buSzTx/>
              <a:buFontTx/>
              <a:buNone/>
              <a:defRPr/>
            </a:pPr>
            <a:r>
              <a:rPr kumimoji="0" lang="zh-CN" altLang="en-US" sz="32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③家庭意识不良</a:t>
            </a:r>
            <a:r>
              <a:rPr kumimoji="0" lang="zh-CN" altLang="en-US" sz="3200" b="0" i="0" u="none" strike="noStrike" kern="1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sym typeface="Helvetica Neue" charset="0"/>
              </a:rPr>
              <a:t>。       ④</a:t>
            </a:r>
            <a:r>
              <a:rPr kumimoji="0" lang="zh-CN" altLang="en-US" sz="32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家长不良性格的影响。</a:t>
            </a:r>
          </a:p>
          <a:p>
            <a:pPr marL="0" marR="0" lvl="0" indent="457200" algn="just" defTabSz="584200" rtl="0" eaLnBrk="0" fontAlgn="base" latinLnBrk="0" hangingPunct="0">
              <a:lnSpc>
                <a:spcPct val="150000"/>
              </a:lnSpc>
              <a:spcBef>
                <a:spcPts val="0"/>
              </a:spcBef>
              <a:spcAft>
                <a:spcPts val="0"/>
              </a:spcAft>
              <a:buClrTx/>
              <a:buSzTx/>
              <a:buFontTx/>
              <a:buNone/>
              <a:defRPr/>
            </a:pPr>
            <a:r>
              <a:rPr kumimoji="0" lang="zh-CN" altLang="en-US" sz="3200" b="1"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a:t>
            </a:r>
            <a:r>
              <a:rPr kumimoji="0" lang="en-US" altLang="zh-CN" sz="3200" b="1"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2</a:t>
            </a:r>
            <a:r>
              <a:rPr kumimoji="0" lang="zh-CN" altLang="en-US" sz="3200" b="1"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）家庭教育功能不良的消极影响</a:t>
            </a:r>
          </a:p>
          <a:p>
            <a:pPr marL="0" marR="0" lvl="0" indent="457200" algn="just" defTabSz="584200" rtl="0" eaLnBrk="0" fontAlgn="base" latinLnBrk="0" hangingPunct="0">
              <a:lnSpc>
                <a:spcPct val="150000"/>
              </a:lnSpc>
              <a:spcBef>
                <a:spcPts val="0"/>
              </a:spcBef>
              <a:spcAft>
                <a:spcPts val="0"/>
              </a:spcAft>
              <a:buClrTx/>
              <a:buSzTx/>
              <a:buFontTx/>
              <a:buNone/>
              <a:defRPr/>
            </a:pPr>
            <a:r>
              <a:rPr kumimoji="0" lang="zh-CN" altLang="en-US" sz="32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①家庭教育条件与水平较差</a:t>
            </a:r>
            <a:r>
              <a:rPr kumimoji="0" lang="zh-CN" altLang="en-US" sz="3200" b="0" i="0" u="none" strike="noStrike" kern="1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sym typeface="Helvetica Neue" charset="0"/>
              </a:rPr>
              <a:t>。   ②</a:t>
            </a:r>
            <a:r>
              <a:rPr kumimoji="0" lang="zh-CN" altLang="en-US" sz="32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错误的家教态度与方式方法。</a:t>
            </a:r>
          </a:p>
          <a:p>
            <a:pPr marL="0" marR="0" lvl="0" indent="457200" algn="just" defTabSz="584200" rtl="0" eaLnBrk="0" fontAlgn="base" latinLnBrk="0" hangingPunct="0">
              <a:lnSpc>
                <a:spcPct val="150000"/>
              </a:lnSpc>
              <a:spcBef>
                <a:spcPts val="0"/>
              </a:spcBef>
              <a:spcAft>
                <a:spcPts val="0"/>
              </a:spcAft>
              <a:buClrTx/>
              <a:buSzTx/>
              <a:buFontTx/>
              <a:buNone/>
              <a:defRPr/>
            </a:pPr>
            <a:r>
              <a:rPr kumimoji="0" lang="zh-CN" altLang="en-US" sz="32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③有的家长重智轻德，忽视子女的身心健康。</a:t>
            </a:r>
          </a:p>
          <a:p>
            <a:pPr marL="0" marR="0" lvl="0" indent="457200" algn="just" defTabSz="584200" rtl="0" eaLnBrk="0" fontAlgn="base" latinLnBrk="0" hangingPunct="0">
              <a:lnSpc>
                <a:spcPct val="150000"/>
              </a:lnSpc>
              <a:spcBef>
                <a:spcPts val="0"/>
              </a:spcBef>
              <a:spcAft>
                <a:spcPts val="0"/>
              </a:spcAft>
              <a:buClrTx/>
              <a:buSzTx/>
              <a:buFontTx/>
              <a:buNone/>
              <a:defRPr/>
            </a:pPr>
            <a:r>
              <a:rPr kumimoji="0" lang="zh-CN" altLang="en-US" sz="32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④家教态度不一致，要求不一致，致使孩子无所适从。</a:t>
            </a:r>
          </a:p>
          <a:p>
            <a:pPr marL="0" marR="0" lvl="0" indent="457200" algn="just" defTabSz="584200" rtl="0" eaLnBrk="0" fontAlgn="base" latinLnBrk="0" hangingPunct="0">
              <a:lnSpc>
                <a:spcPct val="150000"/>
              </a:lnSpc>
              <a:spcBef>
                <a:spcPts val="0"/>
              </a:spcBef>
              <a:spcAft>
                <a:spcPts val="0"/>
              </a:spcAft>
              <a:buClrTx/>
              <a:buSzTx/>
              <a:buFontTx/>
              <a:buNone/>
              <a:defRPr/>
            </a:pPr>
            <a:r>
              <a:rPr kumimoji="0" lang="zh-CN" altLang="en-US" sz="32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⑤有的家长对子女宽严失度，方法不当</a:t>
            </a:r>
            <a:r>
              <a:rPr kumimoji="0" lang="zh-CN" altLang="en-US" sz="3200" b="0" i="0" u="none" strike="noStrike" kern="1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sym typeface="Helvetica Neue" charset="0"/>
              </a:rPr>
              <a:t>。</a:t>
            </a:r>
            <a:endParaRPr kumimoji="0" lang="zh-CN" altLang="en-US" sz="32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endParaRPr>
          </a:p>
        </p:txBody>
      </p:sp>
    </p:spTree>
  </p:cSld>
  <p:clrMapOvr>
    <a:masterClrMapping/>
  </p:clrMapOvr>
  <p:transition spd="med"/>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453728" y="484312"/>
            <a:ext cx="12097261" cy="9140964"/>
          </a:xfrm>
          <a:prstGeom prst="rect">
            <a:avLst/>
          </a:prstGeom>
        </p:spPr>
        <p:txBody>
          <a:bodyPr wrap="square">
            <a:spAutoFit/>
          </a:bodyPr>
          <a:lstStyle/>
          <a:p>
            <a:pPr marL="0" marR="0" lvl="0" indent="457200" algn="just" defTabSz="584200" rtl="0" eaLnBrk="0" fontAlgn="base" latinLnBrk="0" hangingPunct="0">
              <a:lnSpc>
                <a:spcPct val="150000"/>
              </a:lnSpc>
              <a:spcBef>
                <a:spcPts val="0"/>
              </a:spcBef>
              <a:spcAft>
                <a:spcPts val="0"/>
              </a:spcAft>
              <a:buClrTx/>
              <a:buSzTx/>
              <a:buFontTx/>
              <a:buNone/>
              <a:defRPr/>
            </a:pPr>
            <a:r>
              <a:rPr kumimoji="0" lang="zh-CN" altLang="en-US" sz="2800" b="1" i="0" u="none" strike="noStrike" kern="100" cap="none" spc="0" normalizeH="0" baseline="0" noProof="0" dirty="0" smtClean="0">
                <a:ln>
                  <a:noFill/>
                </a:ln>
                <a:solidFill>
                  <a:srgbClr val="FF0000"/>
                </a:solidFill>
                <a:effectLst/>
                <a:uLnTx/>
                <a:uFillTx/>
                <a:latin typeface="宋体" panose="02010600030101010101" pitchFamily="2" charset="-122"/>
                <a:ea typeface="宋体" panose="02010600030101010101" pitchFamily="2" charset="-122"/>
                <a:sym typeface="Helvetica Neue" charset="0"/>
              </a:rPr>
              <a:t>一、</a:t>
            </a:r>
            <a:r>
              <a:rPr kumimoji="0" lang="zh-CN" altLang="zh-CN" sz="2800" b="1" i="0" u="none" strike="noStrike" kern="100" cap="none" spc="0" normalizeH="0" baseline="0" noProof="0" dirty="0" smtClean="0">
                <a:ln>
                  <a:noFill/>
                </a:ln>
                <a:solidFill>
                  <a:srgbClr val="FF0000"/>
                </a:solidFill>
                <a:effectLst/>
                <a:uLnTx/>
                <a:uFillTx/>
                <a:latin typeface="宋体" panose="02010600030101010101" pitchFamily="2" charset="-122"/>
                <a:ea typeface="宋体" panose="02010600030101010101" pitchFamily="2" charset="-122"/>
                <a:sym typeface="Helvetica Neue" charset="0"/>
              </a:rPr>
              <a:t>客</a:t>
            </a:r>
            <a:r>
              <a:rPr kumimoji="0" lang="zh-CN" altLang="zh-CN" sz="2800" b="1" i="0" u="none" strike="noStrike" kern="1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sym typeface="Helvetica Neue" charset="0"/>
              </a:rPr>
              <a:t>观原</a:t>
            </a:r>
            <a:r>
              <a:rPr kumimoji="0" lang="zh-CN" altLang="zh-CN" sz="2800" b="1" i="0" u="none" strike="noStrike" kern="100" cap="none" spc="0" normalizeH="0" baseline="0" noProof="0" dirty="0" smtClean="0">
                <a:ln>
                  <a:noFill/>
                </a:ln>
                <a:solidFill>
                  <a:srgbClr val="FF0000"/>
                </a:solidFill>
                <a:effectLst/>
                <a:uLnTx/>
                <a:uFillTx/>
                <a:latin typeface="宋体" panose="02010600030101010101" pitchFamily="2" charset="-122"/>
                <a:ea typeface="宋体" panose="02010600030101010101" pitchFamily="2" charset="-122"/>
                <a:sym typeface="Helvetica Neue" charset="0"/>
              </a:rPr>
              <a:t>因</a:t>
            </a:r>
            <a:endParaRPr kumimoji="0" lang="en-US" altLang="zh-CN" sz="2800" b="1" i="0" u="none" strike="noStrike" kern="100" cap="none" spc="0" normalizeH="0" baseline="0" noProof="0" dirty="0" smtClean="0">
              <a:ln>
                <a:noFill/>
              </a:ln>
              <a:solidFill>
                <a:srgbClr val="FF0000"/>
              </a:solidFill>
              <a:effectLst/>
              <a:uLnTx/>
              <a:uFillTx/>
              <a:latin typeface="宋体" panose="02010600030101010101" pitchFamily="2" charset="-122"/>
              <a:ea typeface="宋体" panose="02010600030101010101" pitchFamily="2" charset="-122"/>
              <a:sym typeface="Helvetica Neue" charset="0"/>
            </a:endParaRPr>
          </a:p>
          <a:p>
            <a:pPr marL="0" marR="0" lvl="0" indent="457200" algn="just" defTabSz="584200" rtl="0" eaLnBrk="0" fontAlgn="base" latinLnBrk="0" hangingPunct="0">
              <a:lnSpc>
                <a:spcPct val="150000"/>
              </a:lnSpc>
              <a:spcBef>
                <a:spcPts val="0"/>
              </a:spcBef>
              <a:spcAft>
                <a:spcPts val="0"/>
              </a:spcAft>
              <a:buClrTx/>
              <a:buSzTx/>
              <a:buFontTx/>
              <a:buNone/>
              <a:defRPr/>
            </a:pPr>
            <a:r>
              <a:rPr kumimoji="0" lang="en-US" altLang="zh-CN" sz="2800" b="1"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2.</a:t>
            </a:r>
            <a:r>
              <a:rPr kumimoji="0" lang="zh-CN" altLang="en-US" sz="2800" b="1"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学校教育的某些缺陷的不良影响</a:t>
            </a:r>
          </a:p>
          <a:p>
            <a:pPr marL="0" marR="0" lvl="0" indent="457200" algn="just" defTabSz="584200" rtl="0" eaLnBrk="0" fontAlgn="base" latinLnBrk="0" hangingPunct="0">
              <a:lnSpc>
                <a:spcPct val="150000"/>
              </a:lnSpc>
              <a:spcBef>
                <a:spcPts val="0"/>
              </a:spcBef>
              <a:spcAft>
                <a:spcPts val="0"/>
              </a:spcAft>
              <a:buClrTx/>
              <a:buSzTx/>
              <a:buFontTx/>
              <a:buNone/>
              <a:defRPr/>
            </a:pPr>
            <a:r>
              <a:rPr kumimoji="0" lang="zh-CN" altLang="en-US" sz="28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a:t>
            </a:r>
            <a:r>
              <a:rPr kumimoji="0" lang="en-US" altLang="zh-CN" sz="28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1</a:t>
            </a:r>
            <a:r>
              <a:rPr kumimoji="0" lang="zh-CN" altLang="en-US" sz="28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）某些教师缺乏正确的教育思想。</a:t>
            </a:r>
          </a:p>
          <a:p>
            <a:pPr marL="0" marR="0" lvl="0" indent="457200" algn="just" defTabSz="584200" rtl="0" eaLnBrk="0" fontAlgn="base" latinLnBrk="0" hangingPunct="0">
              <a:lnSpc>
                <a:spcPct val="150000"/>
              </a:lnSpc>
              <a:spcBef>
                <a:spcPts val="0"/>
              </a:spcBef>
              <a:spcAft>
                <a:spcPts val="0"/>
              </a:spcAft>
              <a:buClrTx/>
              <a:buSzTx/>
              <a:buFontTx/>
              <a:buNone/>
              <a:defRPr/>
            </a:pPr>
            <a:r>
              <a:rPr kumimoji="0" lang="zh-CN" altLang="en-US" sz="28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a:t>
            </a:r>
            <a:r>
              <a:rPr kumimoji="0" lang="en-US" altLang="zh-CN" sz="28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2</a:t>
            </a:r>
            <a:r>
              <a:rPr kumimoji="0" lang="zh-CN" altLang="en-US" sz="28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）学校教育与家庭教育脱节，互不沟通，互不配合，各行其是，削弱了教育的力量，甚至相互抵消。</a:t>
            </a:r>
          </a:p>
          <a:p>
            <a:pPr marL="0" marR="0" lvl="0" indent="457200" algn="just" defTabSz="584200" rtl="0" eaLnBrk="0" fontAlgn="base" latinLnBrk="0" hangingPunct="0">
              <a:lnSpc>
                <a:spcPct val="150000"/>
              </a:lnSpc>
              <a:spcBef>
                <a:spcPts val="0"/>
              </a:spcBef>
              <a:spcAft>
                <a:spcPts val="0"/>
              </a:spcAft>
              <a:buClrTx/>
              <a:buSzTx/>
              <a:buFontTx/>
              <a:buNone/>
              <a:defRPr/>
            </a:pPr>
            <a:r>
              <a:rPr kumimoji="0" lang="zh-CN" altLang="en-US" sz="28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a:t>
            </a:r>
            <a:r>
              <a:rPr kumimoji="0" lang="en-US" altLang="zh-CN" sz="28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3</a:t>
            </a:r>
            <a:r>
              <a:rPr kumimoji="0" lang="zh-CN" altLang="en-US" sz="28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）有少数教师本身缺乏师德，或者品德不良，给学生带来了直接的不良影响。</a:t>
            </a:r>
          </a:p>
          <a:p>
            <a:pPr marL="0" marR="0" lvl="0" indent="457200" algn="just" defTabSz="584200" rtl="0" eaLnBrk="0" fontAlgn="base" latinLnBrk="0" hangingPunct="0">
              <a:lnSpc>
                <a:spcPct val="150000"/>
              </a:lnSpc>
              <a:spcBef>
                <a:spcPts val="0"/>
              </a:spcBef>
              <a:spcAft>
                <a:spcPts val="0"/>
              </a:spcAft>
              <a:buClrTx/>
              <a:buSzTx/>
              <a:buFontTx/>
              <a:buNone/>
              <a:defRPr/>
            </a:pPr>
            <a:r>
              <a:rPr kumimoji="0" lang="zh-CN" altLang="en-US" sz="28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a:t>
            </a:r>
            <a:r>
              <a:rPr kumimoji="0" lang="en-US" altLang="zh-CN" sz="28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4</a:t>
            </a:r>
            <a:r>
              <a:rPr kumimoji="0" lang="zh-CN" altLang="en-US" sz="28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）有些学校破墙开店，教师经商，严重干扰了学校正常的教学秩序，破坏了学校里的学习气氛，对学生的品德教育产生了负面影响。</a:t>
            </a:r>
          </a:p>
          <a:p>
            <a:pPr marL="0" marR="0" lvl="0" indent="457200" algn="just" defTabSz="584200" rtl="0" eaLnBrk="0" fontAlgn="base" latinLnBrk="0" hangingPunct="0">
              <a:lnSpc>
                <a:spcPct val="150000"/>
              </a:lnSpc>
              <a:spcBef>
                <a:spcPts val="0"/>
              </a:spcBef>
              <a:spcAft>
                <a:spcPts val="0"/>
              </a:spcAft>
              <a:buClrTx/>
              <a:buSzTx/>
              <a:buFontTx/>
              <a:buNone/>
              <a:defRPr/>
            </a:pPr>
            <a:r>
              <a:rPr kumimoji="0" lang="zh-CN" altLang="en-US" sz="28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a:t>
            </a:r>
            <a:r>
              <a:rPr kumimoji="0" lang="en-US" altLang="zh-CN" sz="28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5</a:t>
            </a:r>
            <a:r>
              <a:rPr kumimoji="0" lang="zh-CN" altLang="en-US" sz="28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）学校的各种压力，如升学压力、考试压力、名目繁多的竞赛和评比的压力等，常会引起学生过度的焦虑与挫折，从而产生不良行为。</a:t>
            </a:r>
          </a:p>
          <a:p>
            <a:pPr marL="0" marR="0" lvl="0" indent="457200" algn="just" defTabSz="584200" rtl="0" eaLnBrk="0" fontAlgn="base" latinLnBrk="0" hangingPunct="0">
              <a:lnSpc>
                <a:spcPct val="150000"/>
              </a:lnSpc>
              <a:spcBef>
                <a:spcPts val="0"/>
              </a:spcBef>
              <a:spcAft>
                <a:spcPts val="0"/>
              </a:spcAft>
              <a:buClrTx/>
              <a:buSzTx/>
              <a:buFontTx/>
              <a:buNone/>
              <a:defRPr/>
            </a:pPr>
            <a:r>
              <a:rPr kumimoji="0" lang="zh-CN" altLang="en-US" sz="28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a:t>
            </a:r>
            <a:r>
              <a:rPr kumimoji="0" lang="en-US" altLang="zh-CN" sz="28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6</a:t>
            </a:r>
            <a:r>
              <a:rPr kumimoji="0" lang="zh-CN" altLang="en-US" sz="2800" b="0" i="0" u="none" strike="noStrike" kern="1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sym typeface="Helvetica Neue" charset="0"/>
              </a:rPr>
              <a:t>）有些教师对学生或家长的要求过髙、过严、过急，而忽视他们的年龄特征和个性差异，忽视他们的心理需要和人格尊严，无节制地加大他们的精神压力，以至造成他们的对抗心理而产生不良行为。</a:t>
            </a:r>
          </a:p>
        </p:txBody>
      </p:sp>
    </p:spTree>
  </p:cSld>
  <p:clrMapOvr>
    <a:masterClrMapping/>
  </p:clrMapOvr>
  <p:transition spd="med"/>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3a6e350e-da56-46b6-95da-dd91b10aa23f"/>
  <p:tag name="COMMONDATA" val="eyJoZGlkIjoiMDVkODgyZjdhMjY5ODVjZDA3ZDFkZWYxZGRiZGYyMWMifQ=="/>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White">
  <a:themeElements>
    <a:clrScheme name="">
      <a:dk1>
        <a:srgbClr val="000000"/>
      </a:dk1>
      <a:lt1>
        <a:srgbClr val="FFFFFF"/>
      </a:lt1>
      <a:dk2>
        <a:srgbClr val="A7A7A7"/>
      </a:dk2>
      <a:lt2>
        <a:srgbClr val="535353"/>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spAutoFit/>
      </a:bodyPr>
      <a:lstStyle>
        <a:defPPr marL="0" marR="0" indent="0" algn="ctr" defTabSz="584200" rtl="0" eaLnBrk="1" fontAlgn="base" latinLnBrk="0" hangingPunct="0">
          <a:lnSpc>
            <a:spcPct val="100000"/>
          </a:lnSpc>
          <a:spcBef>
            <a:spcPct val="0"/>
          </a:spcBef>
          <a:spcAft>
            <a:spcPct val="0"/>
          </a:spcAft>
          <a:buClrTx/>
          <a:buSzTx/>
          <a:buFontTx/>
          <a:buNone/>
          <a:defRPr kumimoji="0" lang="zh-CN" altLang="zh-CN" sz="3600" b="0" i="0" u="none" strike="noStrike" cap="none" normalizeH="0" baseline="0">
            <a:ln>
              <a:noFill/>
            </a:ln>
            <a:solidFill>
              <a:srgbClr val="000000"/>
            </a:solidFill>
            <a:effectLst/>
            <a:latin typeface="Helvetica Neue" charset="0"/>
            <a:ea typeface="Helvetica Neue" charset="0"/>
            <a:cs typeface="Helvetica Neue" charset="0"/>
            <a:sym typeface="Helvetica Neue"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spAutoFit/>
      </a:bodyPr>
      <a:lstStyle>
        <a:defPPr marL="0" marR="0" indent="0" algn="ctr" defTabSz="584200" rtl="0" eaLnBrk="1" fontAlgn="base" latinLnBrk="0" hangingPunct="0">
          <a:lnSpc>
            <a:spcPct val="100000"/>
          </a:lnSpc>
          <a:spcBef>
            <a:spcPct val="0"/>
          </a:spcBef>
          <a:spcAft>
            <a:spcPct val="0"/>
          </a:spcAft>
          <a:buClrTx/>
          <a:buSzTx/>
          <a:buFontTx/>
          <a:buNone/>
          <a:defRPr kumimoji="0" lang="zh-CN" altLang="zh-CN" sz="3600" b="0" i="0" u="none" strike="noStrike" cap="none" normalizeH="0" baseline="0">
            <a:ln>
              <a:noFill/>
            </a:ln>
            <a:solidFill>
              <a:srgbClr val="000000"/>
            </a:solidFill>
            <a:effectLst/>
            <a:latin typeface="Helvetica Neue" charset="0"/>
            <a:ea typeface="Helvetica Neue" charset="0"/>
            <a:cs typeface="Helvetica Neue" charset="0"/>
            <a:sym typeface="Helvetica Neue" charset="0"/>
          </a:defRPr>
        </a:defPPr>
      </a:lst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White">
  <a:themeElements>
    <a:clrScheme name="">
      <a:dk1>
        <a:srgbClr val="000000"/>
      </a:dk1>
      <a:lt1>
        <a:srgbClr val="FFFFFF"/>
      </a:lt1>
      <a:dk2>
        <a:srgbClr val="A7A7A7"/>
      </a:dk2>
      <a:lt2>
        <a:srgbClr val="535353"/>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spAutoFit/>
      </a:bodyPr>
      <a:lstStyle>
        <a:defPPr marL="0" marR="0" indent="0" algn="ctr" defTabSz="584200" rtl="0" eaLnBrk="1" fontAlgn="base" latinLnBrk="0" hangingPunct="0">
          <a:lnSpc>
            <a:spcPct val="100000"/>
          </a:lnSpc>
          <a:spcBef>
            <a:spcPct val="0"/>
          </a:spcBef>
          <a:spcAft>
            <a:spcPct val="0"/>
          </a:spcAft>
          <a:buClrTx/>
          <a:buSzTx/>
          <a:buFontTx/>
          <a:buNone/>
          <a:defRPr kumimoji="0" lang="zh-CN" altLang="zh-CN" sz="3600" b="0" i="0" u="none" strike="noStrike" cap="none" normalizeH="0" baseline="0">
            <a:ln>
              <a:noFill/>
            </a:ln>
            <a:solidFill>
              <a:srgbClr val="000000"/>
            </a:solidFill>
            <a:effectLst/>
            <a:latin typeface="Helvetica Neue" charset="0"/>
            <a:ea typeface="Helvetica Neue" charset="0"/>
            <a:cs typeface="Helvetica Neue" charset="0"/>
            <a:sym typeface="Helvetica Neue"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spAutoFit/>
      </a:bodyPr>
      <a:lstStyle>
        <a:defPPr marL="0" marR="0" indent="0" algn="ctr" defTabSz="584200" rtl="0" eaLnBrk="1" fontAlgn="base" latinLnBrk="0" hangingPunct="0">
          <a:lnSpc>
            <a:spcPct val="100000"/>
          </a:lnSpc>
          <a:spcBef>
            <a:spcPct val="0"/>
          </a:spcBef>
          <a:spcAft>
            <a:spcPct val="0"/>
          </a:spcAft>
          <a:buClrTx/>
          <a:buSzTx/>
          <a:buFontTx/>
          <a:buNone/>
          <a:defRPr kumimoji="0" lang="zh-CN" altLang="zh-CN" sz="3600" b="0" i="0" u="none" strike="noStrike" cap="none" normalizeH="0" baseline="0">
            <a:ln>
              <a:noFill/>
            </a:ln>
            <a:solidFill>
              <a:srgbClr val="000000"/>
            </a:solidFill>
            <a:effectLst/>
            <a:latin typeface="Helvetica Neue" charset="0"/>
            <a:ea typeface="Helvetica Neue" charset="0"/>
            <a:cs typeface="Helvetica Neue" charset="0"/>
            <a:sym typeface="Helvetica Neue" charset="0"/>
          </a:defRPr>
        </a:defPPr>
      </a:lst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White">
  <a:themeElements>
    <a:clrScheme name="">
      <a:dk1>
        <a:srgbClr val="000000"/>
      </a:dk1>
      <a:lt1>
        <a:srgbClr val="FFFFFF"/>
      </a:lt1>
      <a:dk2>
        <a:srgbClr val="A7A7A7"/>
      </a:dk2>
      <a:lt2>
        <a:srgbClr val="535353"/>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spAutoFit/>
      </a:bodyPr>
      <a:lstStyle>
        <a:defPPr marL="0" marR="0" indent="0" algn="ctr" defTabSz="584200" rtl="0" eaLnBrk="1" fontAlgn="base" latinLnBrk="0" hangingPunct="0">
          <a:lnSpc>
            <a:spcPct val="100000"/>
          </a:lnSpc>
          <a:spcBef>
            <a:spcPct val="0"/>
          </a:spcBef>
          <a:spcAft>
            <a:spcPct val="0"/>
          </a:spcAft>
          <a:buClrTx/>
          <a:buSzTx/>
          <a:buFontTx/>
          <a:buNone/>
          <a:defRPr kumimoji="0" lang="zh-CN" altLang="zh-CN" sz="3600" b="0" i="0" u="none" strike="noStrike" cap="none" normalizeH="0" baseline="0">
            <a:ln>
              <a:noFill/>
            </a:ln>
            <a:solidFill>
              <a:srgbClr val="000000"/>
            </a:solidFill>
            <a:effectLst/>
            <a:latin typeface="Helvetica Neue" charset="0"/>
            <a:ea typeface="Helvetica Neue" charset="0"/>
            <a:cs typeface="Helvetica Neue" charset="0"/>
            <a:sym typeface="Helvetica Neue"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spAutoFit/>
      </a:bodyPr>
      <a:lstStyle>
        <a:defPPr marL="0" marR="0" indent="0" algn="ctr" defTabSz="584200" rtl="0" eaLnBrk="1" fontAlgn="base" latinLnBrk="0" hangingPunct="0">
          <a:lnSpc>
            <a:spcPct val="100000"/>
          </a:lnSpc>
          <a:spcBef>
            <a:spcPct val="0"/>
          </a:spcBef>
          <a:spcAft>
            <a:spcPct val="0"/>
          </a:spcAft>
          <a:buClrTx/>
          <a:buSzTx/>
          <a:buFontTx/>
          <a:buNone/>
          <a:defRPr kumimoji="0" lang="zh-CN" altLang="zh-CN" sz="3600" b="0" i="0" u="none" strike="noStrike" cap="none" normalizeH="0" baseline="0">
            <a:ln>
              <a:noFill/>
            </a:ln>
            <a:solidFill>
              <a:srgbClr val="000000"/>
            </a:solidFill>
            <a:effectLst/>
            <a:latin typeface="Helvetica Neue" charset="0"/>
            <a:ea typeface="Helvetica Neue" charset="0"/>
            <a:cs typeface="Helvetica Neue" charset="0"/>
            <a:sym typeface="Helvetica Neue" charset="0"/>
          </a:defRPr>
        </a:defPPr>
      </a:lst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White">
  <a:themeElements>
    <a:clrScheme name="">
      <a:dk1>
        <a:srgbClr val="000000"/>
      </a:dk1>
      <a:lt1>
        <a:srgbClr val="FFFFFF"/>
      </a:lt1>
      <a:dk2>
        <a:srgbClr val="A7A7A7"/>
      </a:dk2>
      <a:lt2>
        <a:srgbClr val="535353"/>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spAutoFit/>
      </a:bodyPr>
      <a:lstStyle>
        <a:defPPr marL="0" marR="0" indent="0" algn="ctr" defTabSz="584200" rtl="0" eaLnBrk="1" fontAlgn="base" latinLnBrk="0" hangingPunct="0">
          <a:lnSpc>
            <a:spcPct val="100000"/>
          </a:lnSpc>
          <a:spcBef>
            <a:spcPct val="0"/>
          </a:spcBef>
          <a:spcAft>
            <a:spcPct val="0"/>
          </a:spcAft>
          <a:buClrTx/>
          <a:buSzTx/>
          <a:buFontTx/>
          <a:buNone/>
          <a:defRPr kumimoji="0" lang="zh-CN" altLang="zh-CN" sz="3600" b="0" i="0" u="none" strike="noStrike" cap="none" normalizeH="0" baseline="0">
            <a:ln>
              <a:noFill/>
            </a:ln>
            <a:solidFill>
              <a:srgbClr val="000000"/>
            </a:solidFill>
            <a:effectLst/>
            <a:latin typeface="Helvetica Neue" charset="0"/>
            <a:ea typeface="Helvetica Neue" charset="0"/>
            <a:cs typeface="Helvetica Neue" charset="0"/>
            <a:sym typeface="Helvetica Neue"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spAutoFit/>
      </a:bodyPr>
      <a:lstStyle>
        <a:defPPr marL="0" marR="0" indent="0" algn="ctr" defTabSz="584200" rtl="0" eaLnBrk="1" fontAlgn="base" latinLnBrk="0" hangingPunct="0">
          <a:lnSpc>
            <a:spcPct val="100000"/>
          </a:lnSpc>
          <a:spcBef>
            <a:spcPct val="0"/>
          </a:spcBef>
          <a:spcAft>
            <a:spcPct val="0"/>
          </a:spcAft>
          <a:buClrTx/>
          <a:buSzTx/>
          <a:buFontTx/>
          <a:buNone/>
          <a:defRPr kumimoji="0" lang="zh-CN" altLang="zh-CN" sz="3600" b="0" i="0" u="none" strike="noStrike" cap="none" normalizeH="0" baseline="0">
            <a:ln>
              <a:noFill/>
            </a:ln>
            <a:solidFill>
              <a:srgbClr val="000000"/>
            </a:solidFill>
            <a:effectLst/>
            <a:latin typeface="Helvetica Neue" charset="0"/>
            <a:ea typeface="Helvetica Neue" charset="0"/>
            <a:cs typeface="Helvetica Neue" charset="0"/>
            <a:sym typeface="Helvetica Neue" charset="0"/>
          </a:defRPr>
        </a:defPPr>
      </a:lst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White">
  <a:themeElements>
    <a:clrScheme name="">
      <a:dk1>
        <a:srgbClr val="000000"/>
      </a:dk1>
      <a:lt1>
        <a:srgbClr val="FFFFFF"/>
      </a:lt1>
      <a:dk2>
        <a:srgbClr val="A7A7A7"/>
      </a:dk2>
      <a:lt2>
        <a:srgbClr val="535353"/>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spAutoFit/>
      </a:bodyPr>
      <a:lstStyle>
        <a:defPPr marL="0" marR="0" indent="0" algn="ctr" defTabSz="584200" rtl="0" eaLnBrk="1" fontAlgn="base" latinLnBrk="0" hangingPunct="0">
          <a:lnSpc>
            <a:spcPct val="100000"/>
          </a:lnSpc>
          <a:spcBef>
            <a:spcPct val="0"/>
          </a:spcBef>
          <a:spcAft>
            <a:spcPct val="0"/>
          </a:spcAft>
          <a:buClrTx/>
          <a:buSzTx/>
          <a:buFontTx/>
          <a:buNone/>
          <a:defRPr kumimoji="0" lang="zh-CN" altLang="zh-CN" sz="3600" b="0" i="0" u="none" strike="noStrike" cap="none" normalizeH="0" baseline="0">
            <a:ln>
              <a:noFill/>
            </a:ln>
            <a:solidFill>
              <a:srgbClr val="000000"/>
            </a:solidFill>
            <a:effectLst/>
            <a:latin typeface="Helvetica Neue" charset="0"/>
            <a:ea typeface="Helvetica Neue" charset="0"/>
            <a:cs typeface="Helvetica Neue" charset="0"/>
            <a:sym typeface="Helvetica Neue"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spAutoFit/>
      </a:bodyPr>
      <a:lstStyle>
        <a:defPPr marL="0" marR="0" indent="0" algn="ctr" defTabSz="584200" rtl="0" eaLnBrk="1" fontAlgn="base" latinLnBrk="0" hangingPunct="0">
          <a:lnSpc>
            <a:spcPct val="100000"/>
          </a:lnSpc>
          <a:spcBef>
            <a:spcPct val="0"/>
          </a:spcBef>
          <a:spcAft>
            <a:spcPct val="0"/>
          </a:spcAft>
          <a:buClrTx/>
          <a:buSzTx/>
          <a:buFontTx/>
          <a:buNone/>
          <a:defRPr kumimoji="0" lang="zh-CN" altLang="zh-CN" sz="3600" b="0" i="0" u="none" strike="noStrike" cap="none" normalizeH="0" baseline="0">
            <a:ln>
              <a:noFill/>
            </a:ln>
            <a:solidFill>
              <a:srgbClr val="000000"/>
            </a:solidFill>
            <a:effectLst/>
            <a:latin typeface="Helvetica Neue" charset="0"/>
            <a:ea typeface="Helvetica Neue" charset="0"/>
            <a:cs typeface="Helvetica Neue" charset="0"/>
            <a:sym typeface="Helvetica Neue" charset="0"/>
          </a:defRPr>
        </a:defPPr>
      </a:lst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5_White">
  <a:themeElements>
    <a:clrScheme name="">
      <a:dk1>
        <a:srgbClr val="000000"/>
      </a:dk1>
      <a:lt1>
        <a:srgbClr val="FFFFFF"/>
      </a:lt1>
      <a:dk2>
        <a:srgbClr val="A7A7A7"/>
      </a:dk2>
      <a:lt2>
        <a:srgbClr val="535353"/>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spAutoFit/>
      </a:bodyPr>
      <a:lstStyle>
        <a:defPPr marL="0" marR="0" indent="0" algn="ctr" defTabSz="584200" rtl="0" eaLnBrk="1" fontAlgn="base" latinLnBrk="0" hangingPunct="0">
          <a:lnSpc>
            <a:spcPct val="100000"/>
          </a:lnSpc>
          <a:spcBef>
            <a:spcPct val="0"/>
          </a:spcBef>
          <a:spcAft>
            <a:spcPct val="0"/>
          </a:spcAft>
          <a:buClrTx/>
          <a:buSzTx/>
          <a:buFontTx/>
          <a:buNone/>
          <a:defRPr kumimoji="0" lang="zh-CN" altLang="zh-CN" sz="3600" b="0" i="0" u="none" strike="noStrike" cap="none" normalizeH="0" baseline="0">
            <a:ln>
              <a:noFill/>
            </a:ln>
            <a:solidFill>
              <a:srgbClr val="000000"/>
            </a:solidFill>
            <a:effectLst/>
            <a:latin typeface="Helvetica Neue" charset="0"/>
            <a:ea typeface="Helvetica Neue" charset="0"/>
            <a:cs typeface="Helvetica Neue" charset="0"/>
            <a:sym typeface="Helvetica Neue"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spAutoFit/>
      </a:bodyPr>
      <a:lstStyle>
        <a:defPPr marL="0" marR="0" indent="0" algn="ctr" defTabSz="584200" rtl="0" eaLnBrk="1" fontAlgn="base" latinLnBrk="0" hangingPunct="0">
          <a:lnSpc>
            <a:spcPct val="100000"/>
          </a:lnSpc>
          <a:spcBef>
            <a:spcPct val="0"/>
          </a:spcBef>
          <a:spcAft>
            <a:spcPct val="0"/>
          </a:spcAft>
          <a:buClrTx/>
          <a:buSzTx/>
          <a:buFontTx/>
          <a:buNone/>
          <a:defRPr kumimoji="0" lang="zh-CN" altLang="zh-CN" sz="3600" b="0" i="0" u="none" strike="noStrike" cap="none" normalizeH="0" baseline="0">
            <a:ln>
              <a:noFill/>
            </a:ln>
            <a:solidFill>
              <a:srgbClr val="000000"/>
            </a:solidFill>
            <a:effectLst/>
            <a:latin typeface="Helvetica Neue" charset="0"/>
            <a:ea typeface="Helvetica Neue" charset="0"/>
            <a:cs typeface="Helvetica Neue" charset="0"/>
            <a:sym typeface="Helvetica Neue" charset="0"/>
          </a:defRPr>
        </a:defPPr>
      </a:lst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6_White">
  <a:themeElements>
    <a:clrScheme name="">
      <a:dk1>
        <a:srgbClr val="000000"/>
      </a:dk1>
      <a:lt1>
        <a:srgbClr val="FFFFFF"/>
      </a:lt1>
      <a:dk2>
        <a:srgbClr val="A7A7A7"/>
      </a:dk2>
      <a:lt2>
        <a:srgbClr val="535353"/>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spAutoFit/>
      </a:bodyPr>
      <a:lstStyle>
        <a:defPPr marL="0" marR="0" indent="0" algn="ctr" defTabSz="584200" rtl="0" eaLnBrk="1" fontAlgn="base" latinLnBrk="0" hangingPunct="0">
          <a:lnSpc>
            <a:spcPct val="100000"/>
          </a:lnSpc>
          <a:spcBef>
            <a:spcPct val="0"/>
          </a:spcBef>
          <a:spcAft>
            <a:spcPct val="0"/>
          </a:spcAft>
          <a:buClrTx/>
          <a:buSzTx/>
          <a:buFontTx/>
          <a:buNone/>
          <a:defRPr kumimoji="0" lang="zh-CN" altLang="zh-CN" sz="3600" b="0" i="0" u="none" strike="noStrike" cap="none" normalizeH="0" baseline="0">
            <a:ln>
              <a:noFill/>
            </a:ln>
            <a:solidFill>
              <a:srgbClr val="000000"/>
            </a:solidFill>
            <a:effectLst/>
            <a:latin typeface="Helvetica Neue" charset="0"/>
            <a:ea typeface="Helvetica Neue" charset="0"/>
            <a:cs typeface="Helvetica Neue" charset="0"/>
            <a:sym typeface="Helvetica Neue"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spAutoFit/>
      </a:bodyPr>
      <a:lstStyle>
        <a:defPPr marL="0" marR="0" indent="0" algn="ctr" defTabSz="584200" rtl="0" eaLnBrk="1" fontAlgn="base" latinLnBrk="0" hangingPunct="0">
          <a:lnSpc>
            <a:spcPct val="100000"/>
          </a:lnSpc>
          <a:spcBef>
            <a:spcPct val="0"/>
          </a:spcBef>
          <a:spcAft>
            <a:spcPct val="0"/>
          </a:spcAft>
          <a:buClrTx/>
          <a:buSzTx/>
          <a:buFontTx/>
          <a:buNone/>
          <a:defRPr kumimoji="0" lang="zh-CN" altLang="zh-CN" sz="3600" b="0" i="0" u="none" strike="noStrike" cap="none" normalizeH="0" baseline="0">
            <a:ln>
              <a:noFill/>
            </a:ln>
            <a:solidFill>
              <a:srgbClr val="000000"/>
            </a:solidFill>
            <a:effectLst/>
            <a:latin typeface="Helvetica Neue" charset="0"/>
            <a:ea typeface="Helvetica Neue" charset="0"/>
            <a:cs typeface="Helvetica Neue" charset="0"/>
            <a:sym typeface="Helvetica Neue" charset="0"/>
          </a:defRPr>
        </a:defPPr>
      </a:lst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主题">
  <a:themeElements>
    <a:clrScheme name="">
      <a:dk1>
        <a:srgbClr val="000000"/>
      </a:dk1>
      <a:lt1>
        <a:srgbClr val="FFFFFF"/>
      </a:lt1>
      <a:dk2>
        <a:srgbClr val="A7A7A7"/>
      </a:dk2>
      <a:lt2>
        <a:srgbClr val="535353"/>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TotalTime>
  <Words>16712</Words>
  <Application>Microsoft Office PowerPoint</Application>
  <PresentationFormat>自定义</PresentationFormat>
  <Paragraphs>1136</Paragraphs>
  <Slides>202</Slides>
  <Notes>202</Notes>
  <HiddenSlides>0</HiddenSlides>
  <MMClips>0</MMClips>
  <ScaleCrop>false</ScaleCrop>
  <HeadingPairs>
    <vt:vector size="4" baseType="variant">
      <vt:variant>
        <vt:lpstr>主题</vt:lpstr>
      </vt:variant>
      <vt:variant>
        <vt:i4>7</vt:i4>
      </vt:variant>
      <vt:variant>
        <vt:lpstr>幻灯片标题</vt:lpstr>
      </vt:variant>
      <vt:variant>
        <vt:i4>202</vt:i4>
      </vt:variant>
    </vt:vector>
  </HeadingPairs>
  <TitlesOfParts>
    <vt:vector size="209" baseType="lpstr">
      <vt:lpstr>White</vt:lpstr>
      <vt:lpstr>1_White</vt:lpstr>
      <vt:lpstr>2_White</vt:lpstr>
      <vt:lpstr>3_White</vt:lpstr>
      <vt:lpstr>4_White</vt:lpstr>
      <vt:lpstr>5_White</vt:lpstr>
      <vt:lpstr>6_White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用户</dc:creator>
  <cp:lastModifiedBy>Windows 用户</cp:lastModifiedBy>
  <cp:revision>274</cp:revision>
  <dcterms:created xsi:type="dcterms:W3CDTF">2017-11-21T02:38:00Z</dcterms:created>
  <dcterms:modified xsi:type="dcterms:W3CDTF">2023-05-04T02:56:31Z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2052-11.1.0.14036</vt:lpwstr>
  </property>
  <property fmtid="{D5CDD505-2E9C-101B-9397-08002B2CF9AE}" pid="3" name="ICV">
    <vt:lpwstr>54CC623BFE21434486473DB2A4EF1E22_12</vt:lpwstr>
  </property>
</Properties>
</file>